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8" r:id="rId2"/>
    <p:sldId id="262" r:id="rId3"/>
    <p:sldId id="259" r:id="rId4"/>
    <p:sldId id="257" r:id="rId5"/>
    <p:sldId id="260" r:id="rId6"/>
    <p:sldId id="263" r:id="rId7"/>
    <p:sldId id="261" r:id="rId8"/>
    <p:sldId id="264" r:id="rId9"/>
    <p:sldId id="265" r:id="rId10"/>
    <p:sldId id="267"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2F92"/>
    <a:srgbClr val="D3CDE1"/>
    <a:srgbClr val="8585BE"/>
    <a:srgbClr val="007C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62840" autoAdjust="0"/>
  </p:normalViewPr>
  <p:slideViewPr>
    <p:cSldViewPr showGuides="1">
      <p:cViewPr>
        <p:scale>
          <a:sx n="50" d="100"/>
          <a:sy n="50" d="100"/>
        </p:scale>
        <p:origin x="-2754" y="-510"/>
      </p:cViewPr>
      <p:guideLst>
        <p:guide orient="horz" pos="1185"/>
        <p:guide pos="133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D3C6A-CF16-4B8A-AE64-7559FD68468A}" type="datetimeFigureOut">
              <a:rPr lang="en-GB" smtClean="0"/>
              <a:t>28/09/2016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646FCB-3CEE-428D-B50F-B562299EB96F}" type="slidenum">
              <a:rPr lang="en-GB" smtClean="0"/>
              <a:t>‹#›</a:t>
            </a:fld>
            <a:endParaRPr lang="en-GB"/>
          </a:p>
        </p:txBody>
      </p:sp>
    </p:spTree>
    <p:extLst>
      <p:ext uri="{BB962C8B-B14F-4D97-AF65-F5344CB8AC3E}">
        <p14:creationId xmlns:p14="http://schemas.microsoft.com/office/powerpoint/2010/main" val="83577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educationscotland.gov.uk/video/i/video_tcm4563988.asp"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050" dirty="0" smtClean="0"/>
              <a:t>The</a:t>
            </a:r>
            <a:r>
              <a:rPr lang="en-GB" sz="1050" baseline="0" dirty="0" smtClean="0"/>
              <a:t> notes section in each presentation is primarily for the facilitator, indicating additional requirements or information. </a:t>
            </a:r>
            <a:endParaRPr lang="en-GB" sz="1050" baseline="0" dirty="0" smtClean="0"/>
          </a:p>
          <a:p>
            <a:endParaRPr lang="en-GB" b="1" dirty="0" smtClean="0"/>
          </a:p>
          <a:p>
            <a:r>
              <a:rPr lang="en-GB" b="1" dirty="0" smtClean="0"/>
              <a:t>Literacy</a:t>
            </a:r>
            <a:r>
              <a:rPr lang="en-GB" b="1" baseline="0" dirty="0" smtClean="0"/>
              <a:t> Across Learning - </a:t>
            </a:r>
            <a:r>
              <a:rPr lang="en-GB" b="1" dirty="0" smtClean="0"/>
              <a:t>What do we mean by ‘being literate’?</a:t>
            </a:r>
          </a:p>
          <a:p>
            <a:r>
              <a:rPr lang="en-GB" dirty="0" smtClean="0"/>
              <a:t>The objective of this PPT is to explore the research and views around Literacy</a:t>
            </a:r>
            <a:r>
              <a:rPr lang="en-GB" baseline="0" dirty="0" smtClean="0"/>
              <a:t> across learning, in particular listening and talking, </a:t>
            </a:r>
            <a:r>
              <a:rPr lang="en-GB" dirty="0" smtClean="0"/>
              <a:t>and to generate professional dialogue and action relating to this with a view to improving experiences for the young people in school.  </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This PPT will address the following Quality Indicators from HGIOS 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2.2 – Curriculum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Rationale and design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Development of the curriculum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Skills for learning, life and work</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2.3 – Learning, teaching and assessment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Learning and engagement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Quality of teaching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Planning, tracking and monitoring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2.4 – Personalised support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Universal support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Removal of potential barriers to learning</a:t>
            </a:r>
          </a:p>
          <a:p>
            <a:endParaRPr lang="en-GB" smtClean="0"/>
          </a:p>
          <a:p>
            <a:endParaRPr lang="en-GB"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agenda</a:t>
            </a:r>
            <a:r>
              <a:rPr lang="en-GB" baseline="0" dirty="0" smtClean="0"/>
              <a:t> is fixed  and is the same for every presentation</a:t>
            </a:r>
            <a:r>
              <a:rPr lang="en-GB" dirty="0" smtClean="0"/>
              <a:t> in the toolkit.</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To start the session</a:t>
            </a:r>
            <a:r>
              <a:rPr lang="en-GB" baseline="0" dirty="0" smtClean="0"/>
              <a:t> choose an activity which is non-judgemental and everyone can contribute.</a:t>
            </a:r>
          </a:p>
          <a:p>
            <a:r>
              <a:rPr lang="en-GB" i="1" baseline="0" dirty="0" smtClean="0"/>
              <a:t>“Think of something that happened in a lesson that made you smile. You have 30 seconds per teacher to tell the group what it is. No teacher can ‘pass”</a:t>
            </a:r>
          </a:p>
          <a:p>
            <a:endParaRPr lang="en-GB" i="0" baseline="0" dirty="0" smtClean="0"/>
          </a:p>
          <a:p>
            <a:r>
              <a:rPr lang="en-GB" i="0" baseline="0" dirty="0" smtClean="0"/>
              <a:t>The role of the teachers when it is not their turn is active listening</a:t>
            </a:r>
          </a:p>
          <a:p>
            <a:endParaRPr lang="en-GB" i="1" baseline="0" dirty="0" smtClean="0"/>
          </a:p>
          <a:p>
            <a:r>
              <a:rPr lang="en-GB" i="0" baseline="0" dirty="0" smtClean="0"/>
              <a:t>You may use a stopwatch </a:t>
            </a:r>
          </a:p>
          <a:p>
            <a:endParaRPr lang="en-GB" i="1" baseline="0" dirty="0" smtClean="0"/>
          </a:p>
          <a:p>
            <a:r>
              <a:rPr lang="en-GB" i="0" baseline="0" dirty="0" smtClean="0"/>
              <a:t>Choose respondents to share their opinion -everyone must be involved in this activity</a:t>
            </a:r>
          </a:p>
          <a:p>
            <a:endParaRPr lang="en-GB" dirty="0" smtClean="0"/>
          </a:p>
          <a:p>
            <a:r>
              <a:rPr lang="en-GB" i="1" dirty="0" smtClean="0"/>
              <a:t>Max 5 Minutes for this activity</a:t>
            </a:r>
            <a:endParaRPr lang="en-GB" i="1"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video is from the Education Scotland website</a:t>
            </a:r>
            <a:r>
              <a:rPr lang="en-GB" baseline="0" dirty="0" smtClean="0"/>
              <a:t> and can be accessed on </a:t>
            </a:r>
            <a:r>
              <a:rPr lang="en-GB" dirty="0" smtClean="0">
                <a:hlinkClick r:id="rId3"/>
              </a:rPr>
              <a:t>http://www.educationscotland.gov.uk/video/i/video_tcm4563988.asp</a:t>
            </a:r>
            <a:endParaRPr lang="en-GB" dirty="0" smtClean="0"/>
          </a:p>
          <a:p>
            <a:endParaRPr lang="en-GB" dirty="0" smtClean="0"/>
          </a:p>
          <a:p>
            <a:r>
              <a:rPr lang="en-GB" dirty="0" smtClean="0"/>
              <a:t>The video details</a:t>
            </a:r>
            <a:r>
              <a:rPr lang="en-GB" baseline="0" dirty="0" smtClean="0"/>
              <a:t> the ‘Talking, Listening, Learning’ strategy which Stirling Council have developed to develop listening and talking. </a:t>
            </a:r>
          </a:p>
          <a:p>
            <a:endParaRPr lang="en-GB" baseline="0" dirty="0" smtClean="0"/>
          </a:p>
          <a:p>
            <a:r>
              <a:rPr lang="en-GB" baseline="0" dirty="0" smtClean="0"/>
              <a:t>The question </a:t>
            </a:r>
            <a:r>
              <a:rPr lang="en-GB" b="1" baseline="0" dirty="0" smtClean="0"/>
              <a:t>‘How do you currently deliver talking and listening within your classroom?’</a:t>
            </a:r>
            <a:r>
              <a:rPr lang="en-GB" b="0" baseline="0" dirty="0" smtClean="0"/>
              <a:t> can then be posed by the facilitator, and discussed as the group. </a:t>
            </a:r>
          </a:p>
          <a:p>
            <a:endParaRPr lang="en-GB" baseline="0" dirty="0" smtClean="0"/>
          </a:p>
          <a:p>
            <a:r>
              <a:rPr lang="en-GB" i="1" baseline="0" dirty="0" smtClean="0"/>
              <a:t>5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4</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Staff to analyse</a:t>
            </a:r>
            <a:r>
              <a:rPr lang="en-GB" baseline="0" dirty="0" smtClean="0"/>
              <a:t> their own planning – analysing the literacy experiences which they have planned for discretely, and those which permeate throughout each of their learning experiences. </a:t>
            </a:r>
            <a:r>
              <a:rPr lang="en-GB" b="1" baseline="0" dirty="0" smtClean="0"/>
              <a:t>The facilitator, should in advance </a:t>
            </a:r>
            <a:r>
              <a:rPr lang="en-GB" b="1" baseline="0" smtClean="0"/>
              <a:t>either ask </a:t>
            </a:r>
            <a:r>
              <a:rPr lang="en-GB" b="1" baseline="0" dirty="0" smtClean="0"/>
              <a:t>staff to bring a photocopy of their short-term planner, or provide copies of short-term planning documents which they have sourced themselves.</a:t>
            </a:r>
            <a:endParaRPr lang="en-GB" baseline="0" dirty="0" smtClean="0"/>
          </a:p>
          <a:p>
            <a:endParaRPr lang="en-GB" baseline="0" dirty="0" smtClean="0"/>
          </a:p>
          <a:p>
            <a:r>
              <a:rPr lang="en-GB" baseline="0" dirty="0" smtClean="0"/>
              <a:t>Staff to share their responses to the activity – what can they see from the exercise?</a:t>
            </a:r>
          </a:p>
          <a:p>
            <a:endParaRPr lang="en-GB" baseline="0" dirty="0" smtClean="0"/>
          </a:p>
          <a:p>
            <a:r>
              <a:rPr lang="en-GB" b="1" i="1" baseline="0" dirty="0" smtClean="0"/>
              <a:t>Are we missing an opportunity?</a:t>
            </a:r>
            <a:endParaRPr lang="en-GB" b="1" i="1" dirty="0" smtClean="0"/>
          </a:p>
          <a:p>
            <a:endParaRPr lang="en-GB" dirty="0" smtClean="0"/>
          </a:p>
          <a:p>
            <a:r>
              <a:rPr lang="en-GB" dirty="0" smtClean="0"/>
              <a:t>If this is the first time you meet,</a:t>
            </a:r>
            <a:r>
              <a:rPr lang="en-GB" baseline="0" dirty="0" smtClean="0"/>
              <a:t> t</a:t>
            </a:r>
            <a:r>
              <a:rPr lang="en-GB" dirty="0" smtClean="0"/>
              <a:t>he purpose of this activity is for </a:t>
            </a:r>
          </a:p>
          <a:p>
            <a:r>
              <a:rPr lang="en-GB" dirty="0" smtClean="0"/>
              <a:t>staff to share experiences in relation to the issue.</a:t>
            </a:r>
          </a:p>
          <a:p>
            <a:endParaRPr lang="en-GB" dirty="0" smtClean="0"/>
          </a:p>
          <a:p>
            <a:r>
              <a:rPr lang="en-GB" dirty="0" smtClean="0"/>
              <a:t>If staff</a:t>
            </a:r>
            <a:r>
              <a:rPr lang="en-GB" baseline="0" dirty="0" smtClean="0"/>
              <a:t> have met before and completed Personal Action Plans –</a:t>
            </a:r>
          </a:p>
          <a:p>
            <a:r>
              <a:rPr lang="en-GB" baseline="0" dirty="0" smtClean="0"/>
              <a:t>this should be referred to now.</a:t>
            </a:r>
          </a:p>
          <a:p>
            <a:endParaRPr lang="en-GB" baseline="0" dirty="0" smtClean="0"/>
          </a:p>
          <a:p>
            <a:endParaRPr lang="en-GB" i="1" dirty="0" smtClean="0"/>
          </a:p>
          <a:p>
            <a:r>
              <a:rPr lang="en-GB" i="1" baseline="0" dirty="0" smtClean="0"/>
              <a:t>15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b="1" i="0" baseline="0" dirty="0" smtClean="0"/>
              <a:t>Why is it challenging to teach listening and talking?</a:t>
            </a:r>
            <a:endParaRPr lang="en-GB" b="0" i="0" baseline="0" dirty="0" smtClean="0"/>
          </a:p>
          <a:p>
            <a:endParaRPr lang="en-GB" b="0" i="0" baseline="0" dirty="0" smtClean="0"/>
          </a:p>
          <a:p>
            <a:r>
              <a:rPr lang="en-GB" b="0" i="0" baseline="0" dirty="0" smtClean="0"/>
              <a:t>Some of the reasons could include: </a:t>
            </a:r>
          </a:p>
          <a:p>
            <a:pPr marL="171450" indent="-171450">
              <a:buFont typeface="Arial" pitchFamily="34" charset="0"/>
              <a:buChar char="•"/>
            </a:pPr>
            <a:r>
              <a:rPr lang="en-GB" b="0" i="0" baseline="0" dirty="0" smtClean="0"/>
              <a:t>Listening and talking seems more difficult to assess than a written outcome</a:t>
            </a:r>
          </a:p>
          <a:p>
            <a:pPr marL="171450" indent="-171450">
              <a:buFont typeface="Arial" pitchFamily="34" charset="0"/>
              <a:buChar char="•"/>
            </a:pPr>
            <a:r>
              <a:rPr lang="en-GB" b="0" i="0" baseline="0" dirty="0" smtClean="0"/>
              <a:t>Listening and talking are part of ‘daily routine’ – there isn’t always an end outcome</a:t>
            </a:r>
          </a:p>
          <a:p>
            <a:pPr marL="171450" indent="-171450">
              <a:buFont typeface="Arial" pitchFamily="34" charset="0"/>
              <a:buChar char="•"/>
            </a:pPr>
            <a:endParaRPr lang="en-GB" b="0" i="0" baseline="0" dirty="0" smtClean="0"/>
          </a:p>
          <a:p>
            <a:pPr marL="171450" indent="-171450">
              <a:buFont typeface="Arial" pitchFamily="34" charset="0"/>
              <a:buChar char="•"/>
            </a:pPr>
            <a:endParaRPr lang="en-GB" b="0" i="0" baseline="0" dirty="0" smtClean="0"/>
          </a:p>
          <a:p>
            <a:endParaRPr lang="en-GB" i="1" dirty="0" smtClean="0"/>
          </a:p>
          <a:p>
            <a:r>
              <a:rPr lang="en-GB" i="1" baseline="0" dirty="0" smtClean="0"/>
              <a:t>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Following on from the previous exercise – the facilitator</a:t>
            </a:r>
            <a:r>
              <a:rPr lang="en-GB" baseline="0" dirty="0" smtClean="0"/>
              <a:t> should share this quote from BTC1.</a:t>
            </a:r>
          </a:p>
          <a:p>
            <a:endParaRPr lang="en-GB" baseline="0" dirty="0" smtClean="0"/>
          </a:p>
          <a:p>
            <a:r>
              <a:rPr lang="en-GB" baseline="0" dirty="0" smtClean="0"/>
              <a:t>The following question should be asked:</a:t>
            </a:r>
          </a:p>
          <a:p>
            <a:endParaRPr lang="en-GB" baseline="0" dirty="0" smtClean="0"/>
          </a:p>
          <a:p>
            <a:r>
              <a:rPr lang="en-GB" b="1" baseline="0" dirty="0" smtClean="0"/>
              <a:t>Can you think of a learning experience, in any curricular area, which does not include literacy?</a:t>
            </a:r>
          </a:p>
          <a:p>
            <a:endParaRPr lang="en-GB" b="1" baseline="0" dirty="0" smtClean="0"/>
          </a:p>
          <a:p>
            <a:r>
              <a:rPr lang="en-GB" b="0" baseline="0" dirty="0" smtClean="0"/>
              <a:t>Staff should be given 2 minutes to discuss their thoughts with a partner; these should then be shared amongst the group.</a:t>
            </a:r>
          </a:p>
          <a:p>
            <a:endParaRPr lang="en-GB" b="0" baseline="0" dirty="0" smtClean="0"/>
          </a:p>
          <a:p>
            <a:r>
              <a:rPr lang="en-GB" b="0" baseline="0" dirty="0" smtClean="0"/>
              <a:t>It will be extremely difficult to identify a planned lesson which does not include literacy. Literacy is used in the instructions we give, in the dialogue we have with one another, in the note-taking we do, in recording our thoughts both verbally and in written form.</a:t>
            </a:r>
          </a:p>
          <a:p>
            <a:endParaRPr lang="en-GB" b="0" baseline="0" dirty="0" smtClean="0"/>
          </a:p>
          <a:p>
            <a:r>
              <a:rPr lang="en-GB" b="0" i="1" baseline="0" dirty="0" smtClean="0"/>
              <a:t>5 minutes</a:t>
            </a:r>
            <a:endParaRPr lang="en-GB" b="0" i="1"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Facilitator</a:t>
            </a:r>
            <a:r>
              <a:rPr lang="en-GB" baseline="0" dirty="0" smtClean="0"/>
              <a:t> to share some of the ideas to answer the question:</a:t>
            </a:r>
          </a:p>
          <a:p>
            <a:endParaRPr lang="en-GB" baseline="0" dirty="0" smtClean="0"/>
          </a:p>
          <a:p>
            <a:r>
              <a:rPr lang="en-GB" b="1" baseline="0" dirty="0" smtClean="0"/>
              <a:t>How should our teaching take more account of listening and talking?</a:t>
            </a:r>
          </a:p>
          <a:p>
            <a:endParaRPr lang="en-GB" b="1" baseline="0" dirty="0" smtClean="0"/>
          </a:p>
          <a:p>
            <a:r>
              <a:rPr lang="en-GB" b="0" baseline="0" dirty="0" smtClean="0"/>
              <a:t>Encourage staff to share any other ideas that they may have</a:t>
            </a:r>
          </a:p>
          <a:p>
            <a:endParaRPr lang="en-GB" b="0" baseline="0" dirty="0" smtClean="0"/>
          </a:p>
          <a:p>
            <a:r>
              <a:rPr lang="en-GB" b="0" i="1" baseline="0" dirty="0" smtClean="0"/>
              <a:t>5 – 10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Using the Personal</a:t>
            </a:r>
            <a:r>
              <a:rPr lang="en-GB" baseline="0" dirty="0" smtClean="0"/>
              <a:t> Action plan sheet each teacher chooses one or two elements s/he is going to explore and use during the next month. This may involve doing more of some things and less of others and teachers may need pushing on this.</a:t>
            </a:r>
          </a:p>
          <a:p>
            <a:r>
              <a:rPr lang="en-GB" baseline="0" dirty="0" smtClean="0"/>
              <a:t>Activity 4: Personal Action Planning</a:t>
            </a:r>
          </a:p>
          <a:p>
            <a:endParaRPr lang="en-GB" baseline="0" dirty="0" smtClean="0"/>
          </a:p>
          <a:p>
            <a:r>
              <a:rPr lang="en-GB" baseline="0" dirty="0" smtClean="0"/>
              <a:t>Have copies of My Personal Action Plan ready to distribute</a:t>
            </a:r>
          </a:p>
          <a:p>
            <a:endParaRPr lang="en-GB" baseline="0" dirty="0" smtClean="0"/>
          </a:p>
          <a:p>
            <a:r>
              <a:rPr lang="en-GB" b="1" baseline="0" dirty="0" smtClean="0"/>
              <a:t>At this point, the facilitator should highlight the concept of ‘being literate’ with the group. It may have been discussed earlier that ‘being literate’ is being able to access print through reading and communicate through the mode of writing. The facilitator should highlight the importance of talking and listening being as integral to ‘being literate’ as reading and writing.</a:t>
            </a:r>
          </a:p>
          <a:p>
            <a:endParaRPr lang="en-GB" baseline="0" dirty="0" smtClean="0"/>
          </a:p>
          <a:p>
            <a:r>
              <a:rPr lang="en-GB" baseline="0" dirty="0" smtClean="0"/>
              <a:t>Pair-share: two minutes sharing your</a:t>
            </a:r>
          </a:p>
          <a:p>
            <a:r>
              <a:rPr lang="en-GB" baseline="0" dirty="0" smtClean="0"/>
              <a:t> plan with your partner then swap.</a:t>
            </a:r>
          </a:p>
          <a:p>
            <a:r>
              <a:rPr lang="en-GB" baseline="0" dirty="0" smtClean="0"/>
              <a:t>Randomly choose two or three </a:t>
            </a:r>
          </a:p>
          <a:p>
            <a:r>
              <a:rPr lang="en-GB" baseline="0" dirty="0" smtClean="0"/>
              <a:t>teachers to share with the group </a:t>
            </a:r>
          </a:p>
          <a:p>
            <a:r>
              <a:rPr lang="en-GB" baseline="0" dirty="0" smtClean="0"/>
              <a:t>what their partner is planning</a:t>
            </a:r>
          </a:p>
          <a:p>
            <a:endParaRPr lang="en-GB" baseline="0" dirty="0" smtClean="0"/>
          </a:p>
          <a:p>
            <a:r>
              <a:rPr lang="en-GB" i="1" baseline="0" dirty="0" smtClean="0"/>
              <a:t>5 – 10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EXIT CARDS</a:t>
            </a:r>
          </a:p>
          <a:p>
            <a:r>
              <a:rPr lang="en-GB" dirty="0" smtClean="0"/>
              <a:t>Distribute exit cards( pieces of card or post its) and ask each member to write their name on the card and one thing that they learned in the workshop on the card.</a:t>
            </a:r>
          </a:p>
          <a:p>
            <a:r>
              <a:rPr lang="en-GB" dirty="0" smtClean="0"/>
              <a:t>Collect in the exit cards.</a:t>
            </a:r>
          </a:p>
          <a:p>
            <a:r>
              <a:rPr lang="en-GB" dirty="0" smtClean="0"/>
              <a:t>Read through the cards so that you can feedback to the group at the start of the next workshop.</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FOLLOW UP LINKS</a:t>
            </a:r>
          </a:p>
          <a:p>
            <a:r>
              <a:rPr lang="en-GB" dirty="0" smtClean="0"/>
              <a:t>The facilitator</a:t>
            </a:r>
            <a:r>
              <a:rPr lang="en-GB" baseline="0" dirty="0" smtClean="0"/>
              <a:t> should refer participants to the follow up links which can be accessed independently for further information.</a:t>
            </a:r>
            <a:endParaRPr lang="en-GB" dirty="0" smtClean="0"/>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89533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658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198761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378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A4253F2-EFF9-47F0-8D5C-B77E6AEEA28D}" type="datetimeFigureOut">
              <a:rPr lang="en-GB" smtClean="0"/>
              <a:t>28/09/2016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6671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A4253F2-EFF9-47F0-8D5C-B77E6AEEA28D}" type="datetimeFigureOut">
              <a:rPr lang="en-GB" smtClean="0"/>
              <a:t>28/09/2016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69888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253F2-EFF9-47F0-8D5C-B77E6AEEA28D}" type="datetimeFigureOut">
              <a:rPr lang="en-GB" smtClean="0"/>
              <a:t>28/09/2016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8662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6894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7398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1008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27225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253F2-EFF9-47F0-8D5C-B77E6AEEA28D}" type="datetimeFigureOut">
              <a:rPr lang="en-GB" smtClean="0"/>
              <a:t>28/09/2016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1D57B-2CD8-44F6-8B4D-9F8355EAE222}" type="slidenum">
              <a:rPr lang="en-GB" smtClean="0"/>
              <a:t>‹#›</a:t>
            </a:fld>
            <a:endParaRPr lang="en-GB"/>
          </a:p>
        </p:txBody>
      </p:sp>
    </p:spTree>
    <p:extLst>
      <p:ext uri="{BB962C8B-B14F-4D97-AF65-F5344CB8AC3E}">
        <p14:creationId xmlns:p14="http://schemas.microsoft.com/office/powerpoint/2010/main" val="1285632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gif"/><Relationship Id="rId4" Type="http://schemas.openxmlformats.org/officeDocument/2006/relationships/hyperlink" Target="http://www.educationscotland.gov.uk/video/i/video_tcm4563988.asp"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8" Type="http://schemas.openxmlformats.org/officeDocument/2006/relationships/hyperlink" Target="http://www.educationscotland.gov.uk/learningteachingandassessment/assessment/ssln/resources/literacydiscussion/introduction.asp" TargetMode="External"/><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www.educationscotland.gov.uk/Images/literacy_across_learning_principles_practice_tcm4-540108.pdf" TargetMode="External"/><Relationship Id="rId4" Type="http://schemas.openxmlformats.org/officeDocument/2006/relationships/image" Target="../media/image2.gif"/><Relationship Id="rId9"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sp>
          <p:nvSpPr>
            <p:cNvPr id="40" name="TextBox 39"/>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pSp>
      <p:sp>
        <p:nvSpPr>
          <p:cNvPr id="9" name="TextBox 8"/>
          <p:cNvSpPr txBox="1"/>
          <p:nvPr/>
        </p:nvSpPr>
        <p:spPr>
          <a:xfrm>
            <a:off x="2128004" y="2132856"/>
            <a:ext cx="6769263" cy="3046988"/>
          </a:xfrm>
          <a:prstGeom prst="rect">
            <a:avLst/>
          </a:prstGeom>
          <a:noFill/>
        </p:spPr>
        <p:txBody>
          <a:bodyPr wrap="square" rtlCol="0">
            <a:spAutoFit/>
          </a:bodyPr>
          <a:lstStyle/>
          <a:p>
            <a:r>
              <a:rPr lang="en-GB" b="1" dirty="0" smtClean="0">
                <a:solidFill>
                  <a:srgbClr val="000000"/>
                </a:solidFill>
                <a:latin typeface="Arial" pitchFamily="34" charset="0"/>
                <a:cs typeface="Arial" pitchFamily="34" charset="0"/>
              </a:rPr>
              <a:t>HGIOS</a:t>
            </a:r>
            <a:r>
              <a:rPr lang="en-GB" dirty="0" smtClean="0">
                <a:solidFill>
                  <a:srgbClr val="000000"/>
                </a:solidFill>
                <a:latin typeface="Arial" pitchFamily="34" charset="0"/>
                <a:cs typeface="Arial" pitchFamily="34" charset="0"/>
              </a:rPr>
              <a:t> </a:t>
            </a:r>
            <a:r>
              <a:rPr lang="en-GB" b="1" dirty="0" smtClean="0">
                <a:solidFill>
                  <a:srgbClr val="000000"/>
                </a:solidFill>
                <a:latin typeface="Arial" pitchFamily="34" charset="0"/>
                <a:cs typeface="Arial" pitchFamily="34" charset="0"/>
              </a:rPr>
              <a:t>4</a:t>
            </a:r>
            <a:endParaRPr lang="en-GB" b="1" dirty="0" smtClean="0">
              <a:solidFill>
                <a:srgbClr val="000000"/>
              </a:solidFill>
              <a:latin typeface="Arial" pitchFamily="34" charset="0"/>
              <a:cs typeface="Arial" pitchFamily="34" charset="0"/>
            </a:endParaRPr>
          </a:p>
          <a:p>
            <a:endParaRPr lang="en-GB" dirty="0" smtClean="0">
              <a:solidFill>
                <a:srgbClr val="000000"/>
              </a:solidFill>
              <a:latin typeface="Arial" pitchFamily="34" charset="0"/>
              <a:cs typeface="Arial" pitchFamily="34" charset="0"/>
            </a:endParaRPr>
          </a:p>
          <a:p>
            <a:endParaRPr lang="en-GB" dirty="0" smtClean="0"/>
          </a:p>
          <a:p>
            <a:r>
              <a:rPr lang="en-GB" dirty="0" smtClean="0"/>
              <a:t>Where does it link to How Good is Our School?</a:t>
            </a:r>
          </a:p>
          <a:p>
            <a:endParaRPr lang="en-GB" dirty="0"/>
          </a:p>
          <a:p>
            <a:pPr marL="285750" lvl="0" indent="-285750">
              <a:buFont typeface="Arial" pitchFamily="34" charset="0"/>
              <a:buChar char="•"/>
            </a:pPr>
            <a:r>
              <a:rPr lang="en-GB" sz="2800" dirty="0" smtClean="0">
                <a:solidFill>
                  <a:prstClr val="black"/>
                </a:solidFill>
              </a:rPr>
              <a:t>2.2 – Curriculum</a:t>
            </a:r>
          </a:p>
          <a:p>
            <a:pPr marL="285750" lvl="0" indent="-285750">
              <a:buFont typeface="Arial" pitchFamily="34" charset="0"/>
              <a:buChar char="•"/>
            </a:pPr>
            <a:r>
              <a:rPr lang="en-GB" sz="2800" dirty="0" smtClean="0">
                <a:solidFill>
                  <a:prstClr val="black"/>
                </a:solidFill>
              </a:rPr>
              <a:t>2.3 – Learning, teaching and assessment</a:t>
            </a:r>
          </a:p>
          <a:p>
            <a:pPr marL="285750" lvl="0" indent="-285750">
              <a:buFont typeface="Arial" pitchFamily="34" charset="0"/>
              <a:buChar char="•"/>
            </a:pPr>
            <a:r>
              <a:rPr lang="en-GB" sz="2800" dirty="0" smtClean="0">
                <a:solidFill>
                  <a:prstClr val="black"/>
                </a:solidFill>
              </a:rPr>
              <a:t>2.4 – Personalised support</a:t>
            </a:r>
            <a:endParaRPr lang="en-GB" sz="2800" dirty="0">
              <a:solidFill>
                <a:prstClr val="black"/>
              </a:solidFill>
            </a:endParaRPr>
          </a:p>
          <a:p>
            <a:endParaRPr lang="en-GB" dirty="0"/>
          </a:p>
        </p:txBody>
      </p:sp>
    </p:spTree>
    <p:extLst>
      <p:ext uri="{BB962C8B-B14F-4D97-AF65-F5344CB8AC3E}">
        <p14:creationId xmlns:p14="http://schemas.microsoft.com/office/powerpoint/2010/main" val="1557842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87192"/>
            <a:ext cx="6769263" cy="3693319"/>
          </a:xfrm>
          <a:prstGeom prst="rect">
            <a:avLst/>
          </a:prstGeom>
          <a:noFill/>
        </p:spPr>
        <p:txBody>
          <a:bodyPr wrap="square" rtlCol="0">
            <a:spAutoFit/>
          </a:bodyPr>
          <a:lstStyle/>
          <a:p>
            <a:r>
              <a:rPr lang="en-GB" b="1" dirty="0" smtClean="0">
                <a:solidFill>
                  <a:srgbClr val="000000"/>
                </a:solidFill>
                <a:latin typeface="+mj-lt"/>
                <a:cs typeface="Arial" pitchFamily="34" charset="0"/>
              </a:rPr>
              <a:t>Agenda</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1 – Introduction / Starter Activity (5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2 – How’s it going / feedback (10-20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3 – New Learning (25-40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4 – Personal Action Planning (10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5 – Summary of Learning (5 mins)</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2280275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3502" y="1882909"/>
            <a:ext cx="6769263" cy="1754326"/>
          </a:xfrm>
          <a:prstGeom prst="rect">
            <a:avLst/>
          </a:prstGeom>
          <a:noFill/>
        </p:spPr>
        <p:txBody>
          <a:bodyPr wrap="square" rtlCol="0">
            <a:spAutoFit/>
          </a:bodyPr>
          <a:lstStyle/>
          <a:p>
            <a:pPr>
              <a:tabLst>
                <a:tab pos="1439863" algn="l"/>
              </a:tabLst>
            </a:pPr>
            <a:r>
              <a:rPr lang="en-GB" b="1" dirty="0" smtClean="0">
                <a:solidFill>
                  <a:srgbClr val="000000"/>
                </a:solidFill>
                <a:cs typeface="Arial" pitchFamily="34" charset="0"/>
              </a:rPr>
              <a:t>Activity 1:	Voice on the table</a:t>
            </a:r>
          </a:p>
          <a:p>
            <a:pPr>
              <a:tabLst>
                <a:tab pos="1439863" algn="l"/>
              </a:tabLst>
            </a:pPr>
            <a:endParaRPr lang="en-GB" b="1" dirty="0" smtClean="0">
              <a:solidFill>
                <a:srgbClr val="000000"/>
              </a:solidFill>
              <a:cs typeface="Arial" pitchFamily="34" charset="0"/>
            </a:endParaRPr>
          </a:p>
          <a:p>
            <a:r>
              <a:rPr lang="en-GB" dirty="0" smtClean="0">
                <a:solidFill>
                  <a:srgbClr val="000000"/>
                </a:solidFill>
                <a:cs typeface="Arial" pitchFamily="34" charset="0"/>
              </a:rPr>
              <a:t>In a maximum of 30 seconds, what did you think of when you saw the title </a:t>
            </a:r>
            <a:r>
              <a:rPr lang="en-GB" b="1" dirty="0" smtClean="0">
                <a:solidFill>
                  <a:srgbClr val="000000"/>
                </a:solidFill>
                <a:cs typeface="Arial" pitchFamily="34" charset="0"/>
              </a:rPr>
              <a:t>What do we mean by: ‘Being Literate’?</a:t>
            </a:r>
            <a:endParaRPr lang="en-GB" dirty="0" smtClean="0">
              <a:solidFill>
                <a:srgbClr val="000000"/>
              </a:solidFill>
              <a:cs typeface="Arial" pitchFamily="34" charset="0"/>
            </a:endParaRP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2543567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sp>
        <p:nvSpPr>
          <p:cNvPr id="8" name="TextBox 7"/>
          <p:cNvSpPr txBox="1"/>
          <p:nvPr/>
        </p:nvSpPr>
        <p:spPr>
          <a:xfrm>
            <a:off x="2122488" y="1879795"/>
            <a:ext cx="6769263" cy="3724096"/>
          </a:xfrm>
          <a:prstGeom prst="rect">
            <a:avLst/>
          </a:prstGeom>
          <a:noFill/>
        </p:spPr>
        <p:txBody>
          <a:bodyPr wrap="square" rtlCol="0">
            <a:spAutoFit/>
          </a:bodyPr>
          <a:lstStyle/>
          <a:p>
            <a:pPr>
              <a:spcAft>
                <a:spcPts val="1200"/>
              </a:spcAft>
            </a:pPr>
            <a:r>
              <a:rPr lang="en-GB" b="1" dirty="0" smtClean="0">
                <a:solidFill>
                  <a:srgbClr val="000000"/>
                </a:solidFill>
                <a:latin typeface="Arial" pitchFamily="34" charset="0"/>
                <a:cs typeface="Arial" pitchFamily="34" charset="0"/>
              </a:rPr>
              <a:t>Introducing ‘Talking, Listening, Learning’ (TLL)</a:t>
            </a:r>
          </a:p>
          <a:p>
            <a:pPr>
              <a:spcAft>
                <a:spcPts val="1200"/>
              </a:spcAft>
            </a:pPr>
            <a:endParaRPr lang="en-GB" dirty="0" smtClean="0">
              <a:solidFill>
                <a:srgbClr val="000000"/>
              </a:solidFill>
              <a:latin typeface="Arial" pitchFamily="34" charset="0"/>
              <a:cs typeface="Arial" pitchFamily="34" charset="0"/>
            </a:endParaRPr>
          </a:p>
          <a:p>
            <a:r>
              <a:rPr lang="en-GB" dirty="0"/>
              <a:t>This video introduces a dialogic approach to learning, promoted by Stirling Council called 'Talking, Listening, Learning' (TLL</a:t>
            </a:r>
            <a:r>
              <a:rPr lang="en-GB" dirty="0" smtClean="0"/>
              <a:t>)</a:t>
            </a:r>
            <a:endParaRPr lang="en-GB" dirty="0">
              <a:solidFill>
                <a:srgbClr val="000000"/>
              </a:solidFill>
              <a:latin typeface="Arial" pitchFamily="34" charset="0"/>
              <a:cs typeface="Arial" pitchFamily="34" charset="0"/>
            </a:endParaRPr>
          </a:p>
          <a:p>
            <a:endParaRPr lang="en-GB" i="1" dirty="0" smtClean="0">
              <a:solidFill>
                <a:srgbClr val="492F92"/>
              </a:solidFill>
              <a:latin typeface="Arial" pitchFamily="34" charset="0"/>
              <a:cs typeface="Arial" pitchFamily="34" charset="0"/>
            </a:endParaRPr>
          </a:p>
          <a:p>
            <a:pPr marL="890588"/>
            <a:endParaRPr lang="en-GB" i="1" dirty="0">
              <a:solidFill>
                <a:srgbClr val="492F92"/>
              </a:solidFill>
              <a:latin typeface="Arial" pitchFamily="34" charset="0"/>
              <a:cs typeface="Arial" pitchFamily="34" charset="0"/>
            </a:endParaRPr>
          </a:p>
          <a:p>
            <a:pPr marL="890588"/>
            <a:r>
              <a:rPr lang="en-GB" i="1" dirty="0" smtClean="0">
                <a:solidFill>
                  <a:srgbClr val="492F92"/>
                </a:solidFill>
                <a:latin typeface="Arial" pitchFamily="34" charset="0"/>
                <a:cs typeface="Arial" pitchFamily="34" charset="0"/>
              </a:rPr>
              <a:t>		</a:t>
            </a:r>
            <a:r>
              <a:rPr lang="en-GB" i="1" dirty="0" smtClean="0">
                <a:solidFill>
                  <a:srgbClr val="492F92"/>
                </a:solidFill>
                <a:latin typeface="Arial" pitchFamily="34" charset="0"/>
                <a:cs typeface="Arial" pitchFamily="34" charset="0"/>
                <a:hlinkClick r:id="rId4"/>
              </a:rPr>
              <a:t>'Talking, Listening, Learning'</a:t>
            </a:r>
            <a:endParaRPr lang="en-GB" i="1" dirty="0" smtClean="0">
              <a:solidFill>
                <a:srgbClr val="492F92"/>
              </a:solidFill>
              <a:latin typeface="Arial" pitchFamily="34" charset="0"/>
              <a:cs typeface="Arial" pitchFamily="34" charset="0"/>
            </a:endParaRPr>
          </a:p>
          <a:p>
            <a:pPr marL="890588"/>
            <a:endParaRPr lang="en-GB" i="1" dirty="0">
              <a:solidFill>
                <a:srgbClr val="492F92"/>
              </a:solidFill>
              <a:latin typeface="Arial" pitchFamily="34" charset="0"/>
              <a:cs typeface="Arial" pitchFamily="34" charset="0"/>
            </a:endParaRPr>
          </a:p>
          <a:p>
            <a:pPr marL="890588"/>
            <a:endParaRPr lang="en-GB" i="1" dirty="0" smtClean="0">
              <a:solidFill>
                <a:srgbClr val="492F92"/>
              </a:solidFill>
              <a:latin typeface="Arial" pitchFamily="34" charset="0"/>
              <a:cs typeface="Arial" pitchFamily="34" charset="0"/>
            </a:endParaRPr>
          </a:p>
          <a:p>
            <a:pPr marL="890588"/>
            <a:endParaRPr lang="en-GB" i="1" dirty="0">
              <a:solidFill>
                <a:srgbClr val="492F92"/>
              </a:solidFill>
              <a:latin typeface="Arial" pitchFamily="34" charset="0"/>
              <a:cs typeface="Arial" pitchFamily="34" charset="0"/>
            </a:endParaRPr>
          </a:p>
          <a:p>
            <a:pPr marL="890588"/>
            <a:endParaRPr lang="en-GB" i="1" dirty="0" smtClean="0">
              <a:solidFill>
                <a:srgbClr val="492F92"/>
              </a:solidFill>
              <a:latin typeface="Arial" pitchFamily="34" charset="0"/>
              <a:cs typeface="Arial" pitchFamily="34" charset="0"/>
            </a:endParaRPr>
          </a:p>
          <a:p>
            <a:pPr marL="890588"/>
            <a:endParaRPr lang="en-GB" i="1" dirty="0">
              <a:solidFill>
                <a:srgbClr val="492F92"/>
              </a:solidFill>
              <a:latin typeface="Arial" pitchFamily="34" charset="0"/>
              <a:cs typeface="Arial" pitchFamily="34"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pic>
        <p:nvPicPr>
          <p:cNvPr id="2" name="Picture 1">
            <a:hlinkClick r:id="rId4"/>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51720" y="3702935"/>
            <a:ext cx="1382942" cy="780121"/>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2166319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2954655"/>
          </a:xfrm>
          <a:prstGeom prst="rect">
            <a:avLst/>
          </a:prstGeom>
          <a:noFill/>
        </p:spPr>
        <p:txBody>
          <a:bodyPr wrap="square" rtlCol="0">
            <a:spAutoFit/>
          </a:bodyPr>
          <a:lstStyle/>
          <a:p>
            <a:r>
              <a:rPr lang="en-GB" b="1" dirty="0" smtClean="0">
                <a:solidFill>
                  <a:srgbClr val="000000"/>
                </a:solidFill>
                <a:cs typeface="Arial" pitchFamily="34" charset="0"/>
              </a:rPr>
              <a:t>Activity 2: 	How’s it going?</a:t>
            </a:r>
          </a:p>
          <a:p>
            <a:endParaRPr lang="en-GB" b="1" dirty="0" smtClean="0">
              <a:solidFill>
                <a:srgbClr val="000000"/>
              </a:solidFill>
              <a:cs typeface="Arial" pitchFamily="34" charset="0"/>
            </a:endParaRPr>
          </a:p>
          <a:p>
            <a:r>
              <a:rPr lang="en-GB" dirty="0" smtClean="0">
                <a:cs typeface="Arial" pitchFamily="34" charset="0"/>
              </a:rPr>
              <a:t>Independently, using a previous plan, highlight where literacy learning has  been an explicit focus.</a:t>
            </a:r>
          </a:p>
          <a:p>
            <a:endParaRPr lang="en-GB" dirty="0">
              <a:cs typeface="Arial" pitchFamily="34" charset="0"/>
            </a:endParaRPr>
          </a:p>
          <a:p>
            <a:r>
              <a:rPr lang="en-GB" dirty="0" smtClean="0">
                <a:cs typeface="Arial" pitchFamily="34" charset="0"/>
              </a:rPr>
              <a:t>Using a different colour, now highlight where literacy actually features in the learning (but may not have been your primary focus).</a:t>
            </a:r>
          </a:p>
          <a:p>
            <a:endParaRPr lang="en-GB" dirty="0">
              <a:cs typeface="Arial" pitchFamily="34" charset="0"/>
            </a:endParaRPr>
          </a:p>
          <a:p>
            <a:pPr marL="342900" indent="-342900">
              <a:buFont typeface="Wingdings" pitchFamily="2" charset="2"/>
              <a:buChar char="Ø"/>
            </a:pPr>
            <a:r>
              <a:rPr lang="en-GB" sz="2400" dirty="0">
                <a:cs typeface="Arial" pitchFamily="34" charset="0"/>
              </a:rPr>
              <a:t>A</a:t>
            </a:r>
            <a:r>
              <a:rPr lang="en-GB" sz="2400" dirty="0" smtClean="0">
                <a:cs typeface="Arial" pitchFamily="34" charset="0"/>
              </a:rPr>
              <a:t>re we missing an opportunity?</a:t>
            </a:r>
          </a:p>
          <a:p>
            <a:endParaRPr lang="en-GB" dirty="0"/>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6347675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4524315"/>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smtClean="0">
              <a:solidFill>
                <a:srgbClr val="000000"/>
              </a:solidFill>
              <a:cs typeface="Arial" pitchFamily="34" charset="0"/>
            </a:endParaRPr>
          </a:p>
          <a:p>
            <a:r>
              <a:rPr lang="en-GB" dirty="0" smtClean="0"/>
              <a:t>“</a:t>
            </a:r>
            <a:r>
              <a:rPr lang="en-GB" dirty="0"/>
              <a:t>The literacy experiences and outcomes promote the development of skills in using language, particularly those that are used regularly by everyone in their everyday </a:t>
            </a:r>
            <a:r>
              <a:rPr lang="en-GB" dirty="0" smtClean="0"/>
              <a:t>lives . . . </a:t>
            </a:r>
            <a:r>
              <a:rPr lang="en-GB" dirty="0"/>
              <a:t>They reflect the need for young people to be able to communicate effectively both face-to-face and in writing through an increasing range of </a:t>
            </a:r>
            <a:r>
              <a:rPr lang="en-GB" dirty="0" smtClean="0"/>
              <a:t>media . . . They recognise </a:t>
            </a:r>
            <a:r>
              <a:rPr lang="en-GB" dirty="0"/>
              <a:t>the importance of listening and talking and of effective collaborative working in the development of thinking and in learning</a:t>
            </a:r>
            <a:r>
              <a:rPr lang="en-GB" dirty="0" smtClean="0"/>
              <a:t>.”</a:t>
            </a:r>
          </a:p>
          <a:p>
            <a:endParaRPr lang="en-GB" dirty="0"/>
          </a:p>
          <a:p>
            <a:pPr algn="r"/>
            <a:r>
              <a:rPr lang="en-GB" b="1" i="1" dirty="0" smtClean="0"/>
              <a:t>CfE: literacy across learning – principles and practice</a:t>
            </a:r>
          </a:p>
          <a:p>
            <a:pPr algn="r"/>
            <a:endParaRPr lang="en-GB" b="1" i="1" dirty="0" smtClean="0"/>
          </a:p>
          <a:p>
            <a:pPr marL="342900" indent="-342900">
              <a:buFont typeface="Wingdings" pitchFamily="2" charset="2"/>
              <a:buChar char="Ø"/>
            </a:pPr>
            <a:endParaRPr lang="en-GB" sz="2400" dirty="0" smtClean="0"/>
          </a:p>
          <a:p>
            <a:pPr marL="342900" indent="-342900">
              <a:buFont typeface="Wingdings" pitchFamily="2" charset="2"/>
              <a:buChar char="Ø"/>
            </a:pPr>
            <a:r>
              <a:rPr lang="en-GB" sz="2400" dirty="0" smtClean="0"/>
              <a:t>Why is it challenging to teach listening and talking?</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21323576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87192"/>
            <a:ext cx="6769263" cy="4431983"/>
          </a:xfrm>
          <a:prstGeom prst="rect">
            <a:avLst/>
          </a:prstGeom>
          <a:noFill/>
        </p:spPr>
        <p:txBody>
          <a:bodyPr wrap="square" rtlCol="0">
            <a:spAutoFit/>
          </a:bodyPr>
          <a:lstStyle/>
          <a:p>
            <a:r>
              <a:rPr lang="en-GB" dirty="0" smtClean="0"/>
              <a:t>“Our </a:t>
            </a:r>
            <a:r>
              <a:rPr lang="en-GB" dirty="0"/>
              <a:t>ability to use language lies at the centre of the development and expression of our emotions, our thinking, our learning and our sense of personal </a:t>
            </a:r>
            <a:r>
              <a:rPr lang="en-GB" dirty="0" smtClean="0"/>
              <a:t>identity . . .  </a:t>
            </a:r>
          </a:p>
          <a:p>
            <a:endParaRPr lang="en-GB" dirty="0" smtClean="0"/>
          </a:p>
          <a:p>
            <a:r>
              <a:rPr lang="en-GB" dirty="0" smtClean="0"/>
              <a:t>Literacy </a:t>
            </a:r>
            <a:r>
              <a:rPr lang="en-GB" dirty="0"/>
              <a:t>is fundamental to all areas of learning, as it unlocks access to the wider </a:t>
            </a:r>
            <a:r>
              <a:rPr lang="en-GB" dirty="0" smtClean="0"/>
              <a:t>curriculum . . .  </a:t>
            </a:r>
          </a:p>
          <a:p>
            <a:endParaRPr lang="en-GB" dirty="0"/>
          </a:p>
          <a:p>
            <a:r>
              <a:rPr lang="en-GB" dirty="0" smtClean="0"/>
              <a:t>Every </a:t>
            </a:r>
            <a:r>
              <a:rPr lang="en-GB" dirty="0"/>
              <a:t>teacher in each area of the curriculum needs to find opportunities to encourage young people to explain their thinking, debate their ideas and read and write at a level which will help them to develop their language skills further</a:t>
            </a:r>
            <a:r>
              <a:rPr lang="en-GB" dirty="0" smtClean="0"/>
              <a:t>.” </a:t>
            </a:r>
          </a:p>
          <a:p>
            <a:pPr algn="r"/>
            <a:r>
              <a:rPr lang="en-GB" b="1" i="1" dirty="0" smtClean="0"/>
              <a:t>Building the Curriculum 1</a:t>
            </a:r>
          </a:p>
          <a:p>
            <a:pPr algn="r"/>
            <a:endParaRPr lang="en-GB" b="1" i="1" dirty="0"/>
          </a:p>
          <a:p>
            <a:pPr marL="342900" indent="-342900">
              <a:buFont typeface="Wingdings" pitchFamily="2" charset="2"/>
              <a:buChar char="Ø"/>
            </a:pPr>
            <a:r>
              <a:rPr lang="en-GB" sz="2400" dirty="0" smtClean="0"/>
              <a:t>Can you think of a learning experience, in any curricular area, which does not include literacy? </a:t>
            </a:r>
            <a:endParaRPr lang="en-GB" sz="2400" dirty="0"/>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1143982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87287"/>
            <a:ext cx="6769263" cy="4555093"/>
          </a:xfrm>
          <a:prstGeom prst="rect">
            <a:avLst/>
          </a:prstGeom>
          <a:noFill/>
        </p:spPr>
        <p:txBody>
          <a:bodyPr wrap="square" rtlCol="0">
            <a:spAutoFit/>
          </a:bodyPr>
          <a:lstStyle/>
          <a:p>
            <a:r>
              <a:rPr lang="en-GB" b="1" dirty="0" smtClean="0">
                <a:cs typeface="Arial" pitchFamily="34" charset="0"/>
              </a:rPr>
              <a:t>Key points</a:t>
            </a:r>
          </a:p>
          <a:p>
            <a:pPr marL="342900" indent="-342900">
              <a:buFont typeface="Wingdings" pitchFamily="2" charset="2"/>
              <a:buChar char="Ø"/>
            </a:pPr>
            <a:endParaRPr lang="en-GB" sz="2400" dirty="0" smtClean="0"/>
          </a:p>
          <a:p>
            <a:pPr marL="342900" indent="-342900">
              <a:buFont typeface="Wingdings" pitchFamily="2" charset="2"/>
              <a:buChar char="Ø"/>
            </a:pPr>
            <a:r>
              <a:rPr lang="en-GB" sz="2400" dirty="0" smtClean="0"/>
              <a:t>How </a:t>
            </a:r>
            <a:r>
              <a:rPr lang="en-GB" sz="2400" dirty="0"/>
              <a:t>should our teaching take more account of listening and talking</a:t>
            </a:r>
            <a:r>
              <a:rPr lang="en-GB" sz="2400" dirty="0" smtClean="0"/>
              <a:t>?</a:t>
            </a:r>
          </a:p>
          <a:p>
            <a:endParaRPr lang="en-GB" sz="2000" dirty="0" smtClean="0"/>
          </a:p>
          <a:p>
            <a:pPr marL="342900" indent="-342900">
              <a:buFont typeface="Arial" pitchFamily="34" charset="0"/>
              <a:buChar char="•"/>
            </a:pPr>
            <a:r>
              <a:rPr lang="en-GB" sz="2000" dirty="0" smtClean="0"/>
              <a:t>Shift the teaching focus of a lesson to listening and talking</a:t>
            </a:r>
          </a:p>
          <a:p>
            <a:pPr marL="342900" indent="-342900">
              <a:buFont typeface="Arial" pitchFamily="34" charset="0"/>
              <a:buChar char="•"/>
            </a:pPr>
            <a:r>
              <a:rPr lang="en-GB" sz="2000" dirty="0" smtClean="0"/>
              <a:t>Plan with listening and talking in mind - using specific learning intentions and success criteria</a:t>
            </a:r>
          </a:p>
          <a:p>
            <a:pPr marL="342900" indent="-342900">
              <a:buFont typeface="Arial" pitchFamily="34" charset="0"/>
              <a:buChar char="•"/>
            </a:pPr>
            <a:r>
              <a:rPr lang="en-GB" sz="2000" dirty="0" smtClean="0"/>
              <a:t>Use debate, expert panels, question time, hot seating and role play activities to challenge and extend thinking</a:t>
            </a:r>
          </a:p>
          <a:p>
            <a:pPr marL="342900" indent="-342900">
              <a:buFont typeface="Arial" pitchFamily="34" charset="0"/>
              <a:buChar char="•"/>
            </a:pPr>
            <a:r>
              <a:rPr lang="en-GB" sz="2000" dirty="0" smtClean="0"/>
              <a:t>Oral outcomes rather than written outcomes</a:t>
            </a:r>
          </a:p>
          <a:p>
            <a:pPr marL="342900" indent="-342900">
              <a:buFont typeface="Arial" pitchFamily="34" charset="0"/>
              <a:buChar char="•"/>
            </a:pPr>
            <a:r>
              <a:rPr lang="en-GB" sz="2000" dirty="0" smtClean="0"/>
              <a:t>What makes a good listener/talker?  – Revisit: looks like, sounds like, feels like to generate success criteria</a:t>
            </a:r>
          </a:p>
          <a:p>
            <a:pPr marL="342900" indent="-342900">
              <a:buFont typeface="Arial" pitchFamily="34" charset="0"/>
              <a:buChar char="•"/>
            </a:pPr>
            <a:r>
              <a:rPr lang="en-GB" sz="2000" dirty="0" smtClean="0"/>
              <a:t>Use audio/visual texts – both fiction and non-fiction</a:t>
            </a:r>
            <a:endParaRPr lang="en-GB" sz="2000"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3584665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87287"/>
            <a:ext cx="6769263" cy="2862322"/>
          </a:xfrm>
          <a:prstGeom prst="rect">
            <a:avLst/>
          </a:prstGeom>
          <a:noFill/>
        </p:spPr>
        <p:txBody>
          <a:bodyPr wrap="square" rtlCol="0">
            <a:spAutoFit/>
          </a:bodyPr>
          <a:lstStyle/>
          <a:p>
            <a:r>
              <a:rPr lang="en-GB" b="1" dirty="0" smtClean="0">
                <a:solidFill>
                  <a:srgbClr val="000000"/>
                </a:solidFill>
                <a:cs typeface="Arial" pitchFamily="34" charset="0"/>
              </a:rPr>
              <a:t>Activity 4:	Personal Action Planning</a:t>
            </a:r>
          </a:p>
          <a:p>
            <a:endParaRPr lang="en-GB" b="1" dirty="0" smtClean="0">
              <a:solidFill>
                <a:srgbClr val="000000"/>
              </a:solidFill>
              <a:cs typeface="Arial" pitchFamily="34" charset="0"/>
            </a:endParaRPr>
          </a:p>
          <a:p>
            <a:r>
              <a:rPr lang="en-GB" dirty="0">
                <a:solidFill>
                  <a:srgbClr val="000000"/>
                </a:solidFill>
                <a:cs typeface="Arial" pitchFamily="34" charset="0"/>
              </a:rPr>
              <a:t>O</a:t>
            </a:r>
            <a:r>
              <a:rPr lang="en-GB" dirty="0" smtClean="0">
                <a:solidFill>
                  <a:srgbClr val="000000"/>
                </a:solidFill>
                <a:cs typeface="Arial" pitchFamily="34" charset="0"/>
              </a:rPr>
              <a:t>ver the coming weeks, look for opportunities to prioritise listening and talking in your teaching.</a:t>
            </a:r>
          </a:p>
          <a:p>
            <a:endParaRPr lang="en-GB" dirty="0">
              <a:solidFill>
                <a:srgbClr val="000000"/>
              </a:solidFill>
              <a:cs typeface="Arial" pitchFamily="34" charset="0"/>
            </a:endParaRPr>
          </a:p>
          <a:p>
            <a:r>
              <a:rPr lang="en-GB" dirty="0" smtClean="0">
                <a:solidFill>
                  <a:srgbClr val="000000"/>
                </a:solidFill>
                <a:cs typeface="Arial" pitchFamily="34" charset="0"/>
              </a:rPr>
              <a:t>Choose one or two elements that you are going to explore and evaluate.</a:t>
            </a:r>
          </a:p>
          <a:p>
            <a:endParaRPr lang="en-GB" dirty="0">
              <a:solidFill>
                <a:srgbClr val="000000"/>
              </a:solidFill>
              <a:cs typeface="Arial" pitchFamily="34" charset="0"/>
            </a:endParaRPr>
          </a:p>
          <a:p>
            <a:r>
              <a:rPr lang="en-GB" dirty="0" smtClean="0">
                <a:solidFill>
                  <a:srgbClr val="000000"/>
                </a:solidFill>
                <a:cs typeface="Arial" pitchFamily="34" charset="0"/>
              </a:rPr>
              <a:t>Bring back your findings to the next session</a:t>
            </a:r>
          </a:p>
          <a:p>
            <a:endParaRPr lang="en-GB" dirty="0">
              <a:solidFill>
                <a:srgbClr val="000000"/>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2183345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43" name="TextBox 42"/>
          <p:cNvSpPr txBox="1"/>
          <p:nvPr/>
        </p:nvSpPr>
        <p:spPr>
          <a:xfrm>
            <a:off x="2122488" y="1887287"/>
            <a:ext cx="6769263" cy="1754326"/>
          </a:xfrm>
          <a:prstGeom prst="rect">
            <a:avLst/>
          </a:prstGeom>
          <a:noFill/>
        </p:spPr>
        <p:txBody>
          <a:bodyPr wrap="square" rtlCol="0">
            <a:spAutoFit/>
          </a:bodyPr>
          <a:lstStyle/>
          <a:p>
            <a:r>
              <a:rPr lang="en-GB" b="1" dirty="0" smtClean="0">
                <a:solidFill>
                  <a:srgbClr val="000000"/>
                </a:solidFill>
                <a:cs typeface="Arial" pitchFamily="34" charset="0"/>
              </a:rPr>
              <a:t>Activity 5:	Summary of Learning</a:t>
            </a:r>
          </a:p>
          <a:p>
            <a:endParaRPr lang="en-GB" b="1" dirty="0" smtClean="0">
              <a:solidFill>
                <a:srgbClr val="000000"/>
              </a:solidFill>
              <a:cs typeface="Arial" pitchFamily="34" charset="0"/>
            </a:endParaRPr>
          </a:p>
          <a:p>
            <a:r>
              <a:rPr lang="en-GB" dirty="0" smtClean="0">
                <a:solidFill>
                  <a:srgbClr val="000000"/>
                </a:solidFill>
                <a:cs typeface="Arial" pitchFamily="34" charset="0"/>
              </a:rPr>
              <a:t>Write your name on the card or post-it and how you now feel about </a:t>
            </a:r>
            <a:r>
              <a:rPr lang="en-GB" b="1" dirty="0" smtClean="0">
                <a:solidFill>
                  <a:srgbClr val="000000"/>
                </a:solidFill>
                <a:cs typeface="Arial" pitchFamily="34" charset="0"/>
              </a:rPr>
              <a:t>What do we mean by: ‘Being Literate’?</a:t>
            </a:r>
          </a:p>
          <a:p>
            <a:endParaRPr lang="en-GB" dirty="0" smtClean="0">
              <a:solidFill>
                <a:srgbClr val="000000"/>
              </a:solidFill>
              <a:cs typeface="Arial" pitchFamily="34" charset="0"/>
            </a:endParaRPr>
          </a:p>
          <a:p>
            <a:r>
              <a:rPr lang="en-GB" dirty="0" smtClean="0">
                <a:solidFill>
                  <a:srgbClr val="000000"/>
                </a:solidFill>
                <a:cs typeface="Arial" pitchFamily="34" charset="0"/>
              </a:rPr>
              <a:t>Leave your card or post-it on your way out.</a:t>
            </a:r>
            <a:endParaRPr lang="en-GB" dirty="0">
              <a:solidFill>
                <a:srgbClr val="000000"/>
              </a:solidFill>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10" name="TextBox 9"/>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1643962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43" name="TextBox 42"/>
          <p:cNvSpPr txBox="1"/>
          <p:nvPr/>
        </p:nvSpPr>
        <p:spPr>
          <a:xfrm>
            <a:off x="2122488" y="1887287"/>
            <a:ext cx="6769263" cy="1754326"/>
          </a:xfrm>
          <a:prstGeom prst="rect">
            <a:avLst/>
          </a:prstGeom>
          <a:noFill/>
        </p:spPr>
        <p:txBody>
          <a:bodyPr wrap="square" rtlCol="0">
            <a:spAutoFit/>
          </a:bodyPr>
          <a:lstStyle/>
          <a:p>
            <a:r>
              <a:rPr lang="en-GB" b="1" dirty="0" smtClean="0">
                <a:solidFill>
                  <a:srgbClr val="000000"/>
                </a:solidFill>
                <a:cs typeface="Arial" pitchFamily="34" charset="0"/>
              </a:rPr>
              <a:t>FOLLOW UP LINKS:</a:t>
            </a:r>
          </a:p>
          <a:p>
            <a:endParaRPr lang="en-GB" b="1" dirty="0">
              <a:solidFill>
                <a:srgbClr val="000000"/>
              </a:solidFill>
              <a:cs typeface="Arial" pitchFamily="34" charset="0"/>
            </a:endParaRPr>
          </a:p>
          <a:p>
            <a:endParaRPr lang="en-GB" b="1" dirty="0" smtClean="0">
              <a:solidFill>
                <a:srgbClr val="000000"/>
              </a:solidFill>
              <a:cs typeface="Arial" pitchFamily="34" charset="0"/>
            </a:endParaRPr>
          </a:p>
          <a:p>
            <a:r>
              <a:rPr lang="en-GB" dirty="0" smtClean="0">
                <a:hlinkClick r:id="rId5"/>
              </a:rPr>
              <a:t>                     Literacy across learning - Principles and Practice</a:t>
            </a:r>
            <a:endParaRPr lang="en-GB" b="1" dirty="0" smtClean="0">
              <a:solidFill>
                <a:srgbClr val="000000"/>
              </a:solidFill>
              <a:cs typeface="Arial" pitchFamily="34" charset="0"/>
            </a:endParaRPr>
          </a:p>
          <a:p>
            <a:endParaRPr lang="en-GB" b="1" dirty="0">
              <a:solidFill>
                <a:srgbClr val="000000"/>
              </a:solidFill>
              <a:cs typeface="Arial" pitchFamily="34" charset="0"/>
            </a:endParaRPr>
          </a:p>
          <a:p>
            <a:endParaRPr lang="en-GB" b="1" dirty="0" smtClean="0">
              <a:solidFill>
                <a:srgbClr val="000000"/>
              </a:solidFill>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pic>
        <p:nvPicPr>
          <p:cNvPr id="2" name="Picture 1">
            <a:hlinkClick r:id="rId5"/>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7704" y="2211812"/>
            <a:ext cx="1402500" cy="1774071"/>
          </a:xfrm>
          <a:prstGeom prst="rect">
            <a:avLst/>
          </a:prstGeom>
        </p:spPr>
      </p:pic>
      <p:sp>
        <p:nvSpPr>
          <p:cNvPr id="3" name="Rectangle 2"/>
          <p:cNvSpPr/>
          <p:nvPr/>
        </p:nvSpPr>
        <p:spPr>
          <a:xfrm>
            <a:off x="4572000" y="4752508"/>
            <a:ext cx="4572000" cy="369332"/>
          </a:xfrm>
          <a:prstGeom prst="rect">
            <a:avLst/>
          </a:prstGeom>
        </p:spPr>
        <p:txBody>
          <a:bodyPr>
            <a:spAutoFit/>
          </a:bodyPr>
          <a:lstStyle/>
          <a:p>
            <a:r>
              <a:rPr lang="en-GB" dirty="0" smtClean="0">
                <a:hlinkClick r:id="rId8"/>
              </a:rPr>
              <a:t>SSLN - Listening and Talking</a:t>
            </a:r>
            <a:endParaRPr lang="en-GB" dirty="0"/>
          </a:p>
        </p:txBody>
      </p:sp>
      <p:pic>
        <p:nvPicPr>
          <p:cNvPr id="5" name="Picture 4">
            <a:hlinkClick r:id="rId8"/>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35696" y="4437112"/>
            <a:ext cx="2571750" cy="1000125"/>
          </a:xfrm>
          <a:prstGeom prst="rect">
            <a:avLst/>
          </a:prstGeom>
        </p:spPr>
      </p:pic>
      <p:sp>
        <p:nvSpPr>
          <p:cNvPr id="11" name="TextBox 10"/>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Literacy Across Learning</a:t>
            </a:r>
          </a:p>
          <a:p>
            <a:r>
              <a:rPr lang="en-GB" sz="2800" dirty="0" smtClean="0">
                <a:solidFill>
                  <a:srgbClr val="492F92"/>
                </a:solidFill>
              </a:rPr>
              <a:t>What do we mean by ‘being literate’?</a:t>
            </a:r>
            <a:endParaRPr lang="en-GB" sz="2800" dirty="0">
              <a:solidFill>
                <a:srgbClr val="492F92"/>
              </a:solidFill>
            </a:endParaRPr>
          </a:p>
        </p:txBody>
      </p:sp>
    </p:spTree>
    <p:extLst>
      <p:ext uri="{BB962C8B-B14F-4D97-AF65-F5344CB8AC3E}">
        <p14:creationId xmlns:p14="http://schemas.microsoft.com/office/powerpoint/2010/main" val="133612130"/>
      </p:ext>
    </p:extLst>
  </p:cSld>
  <p:clrMapOvr>
    <a:masterClrMapping/>
  </p:clrMapOvr>
  <p:timing>
    <p:tnLst>
      <p:par>
        <p:cTn id="1" dur="indefinite" restart="never" nodeType="tmRoot"/>
      </p:par>
    </p:tnLst>
  </p:timing>
</p:sld>
</file>

<file path=ppt/theme/theme1.xml><?xml version="1.0" encoding="utf-8"?>
<a:theme xmlns:a="http://schemas.openxmlformats.org/drawingml/2006/main" name="LTA Toolk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LTA Toolkit</Template>
  <TotalTime>514</TotalTime>
  <Words>1452</Words>
  <Application>Microsoft Office PowerPoint</Application>
  <PresentationFormat>On-screen Show (4:3)</PresentationFormat>
  <Paragraphs>243</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LTA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McCartney</dc:creator>
  <cp:lastModifiedBy>CookJ</cp:lastModifiedBy>
  <cp:revision>60</cp:revision>
  <dcterms:created xsi:type="dcterms:W3CDTF">2013-02-22T07:22:54Z</dcterms:created>
  <dcterms:modified xsi:type="dcterms:W3CDTF">2016-09-28T08:43:16Z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