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8" r:id="rId2"/>
    <p:sldId id="262" r:id="rId3"/>
    <p:sldId id="259" r:id="rId4"/>
    <p:sldId id="257" r:id="rId5"/>
    <p:sldId id="263"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65" r:id="rId20"/>
    <p:sldId id="267" r:id="rId21"/>
    <p:sldId id="26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2F92"/>
    <a:srgbClr val="D3CDE1"/>
    <a:srgbClr val="8585BE"/>
    <a:srgbClr val="007C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65325" autoAdjust="0"/>
  </p:normalViewPr>
  <p:slideViewPr>
    <p:cSldViewPr showGuides="1">
      <p:cViewPr>
        <p:scale>
          <a:sx n="85" d="100"/>
          <a:sy n="85" d="100"/>
        </p:scale>
        <p:origin x="-1734" y="-72"/>
      </p:cViewPr>
      <p:guideLst>
        <p:guide orient="horz" pos="1185"/>
        <p:guide pos="133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D3C6A-CF16-4B8A-AE64-7559FD68468A}" type="datetimeFigureOut">
              <a:rPr lang="en-GB" smtClean="0"/>
              <a:t>28/09/2016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46FCB-3CEE-428D-B50F-B562299EB96F}" type="slidenum">
              <a:rPr lang="en-GB" smtClean="0"/>
              <a:t>‹#›</a:t>
            </a:fld>
            <a:endParaRPr lang="en-GB"/>
          </a:p>
        </p:txBody>
      </p:sp>
    </p:spTree>
    <p:extLst>
      <p:ext uri="{BB962C8B-B14F-4D97-AF65-F5344CB8AC3E}">
        <p14:creationId xmlns:p14="http://schemas.microsoft.com/office/powerpoint/2010/main" val="835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50" dirty="0" smtClean="0"/>
              <a:t>The</a:t>
            </a:r>
            <a:r>
              <a:rPr lang="en-GB" sz="1050" baseline="0" dirty="0" smtClean="0"/>
              <a:t> notes section in each presentation is primarily for the facilitator, indicating additional requirements or information. </a:t>
            </a:r>
            <a:endParaRPr lang="en-GB" sz="1050" baseline="0" dirty="0" smtClean="0"/>
          </a:p>
          <a:p>
            <a:endParaRPr lang="en-GB" b="1" dirty="0" smtClean="0"/>
          </a:p>
          <a:p>
            <a:r>
              <a:rPr lang="en-GB" b="1" dirty="0" smtClean="0"/>
              <a:t>Learning and Teaching – A Focus on Writing</a:t>
            </a:r>
          </a:p>
          <a:p>
            <a:r>
              <a:rPr lang="en-GB" dirty="0" smtClean="0"/>
              <a:t>The objective of this PPT is to explore the ‘Learning and Teaching – A Focus on Writing’ guidelines</a:t>
            </a:r>
            <a:r>
              <a:rPr lang="en-GB" baseline="0" dirty="0" smtClean="0"/>
              <a:t> to improve attainment in writing by fostering high quality learning experiences as described in the Writing Self-Evaluation Check-list.</a:t>
            </a:r>
          </a:p>
          <a:p>
            <a:endParaRPr lang="en-GB" baseline="0" dirty="0" smtClean="0"/>
          </a:p>
          <a:p>
            <a:r>
              <a:rPr lang="en-GB" baseline="0" dirty="0" smtClean="0"/>
              <a:t>This can be used flexibly, depending on your staffing arrangements and their experience.</a:t>
            </a:r>
            <a:endParaRPr lang="en-GB" dirty="0" smtClean="0"/>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This PPT will address the following Quality Indicators from HGIOS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2.2 – Curriculum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Rationale and design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Development of the curriculum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Skills for learning, life and work</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2.3 – Learning, teaching and assessment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Learning and engagement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Quality of teaching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Planning, tracking and monitoring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QI: 2.4 – Personalised support – Themes: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Universal support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Removal of potential barriers to learning</a:t>
            </a:r>
          </a:p>
          <a:p>
            <a:endParaRPr lang="en-GB" dirty="0" smtClean="0"/>
          </a:p>
        </p:txBody>
      </p:sp>
      <p:sp>
        <p:nvSpPr>
          <p:cNvPr id="4" name="Slide Number Placeholder 3"/>
          <p:cNvSpPr>
            <a:spLocks noGrp="1"/>
          </p:cNvSpPr>
          <p:nvPr>
            <p:ph type="sldNum" sz="quarter" idx="10"/>
          </p:nvPr>
        </p:nvSpPr>
        <p:spPr/>
        <p:txBody>
          <a:bodyPr/>
          <a:lstStyle/>
          <a:p>
            <a:fld id="{F3FA3FA8-9BC7-475E-BA7E-2C14599A0B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agenda</a:t>
            </a:r>
            <a:r>
              <a:rPr lang="en-GB" baseline="0" dirty="0" smtClean="0"/>
              <a:t> is fixed  and is the same for every presentation</a:t>
            </a:r>
            <a:r>
              <a:rPr lang="en-GB" dirty="0" smtClean="0"/>
              <a:t> in the toolkit.</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To start the session</a:t>
            </a:r>
            <a:r>
              <a:rPr lang="en-GB" baseline="0" dirty="0" smtClean="0"/>
              <a:t> choose an activity which is non-judgemental and everyone can contribute.</a:t>
            </a:r>
          </a:p>
          <a:p>
            <a:r>
              <a:rPr lang="en-GB" i="1" baseline="0" dirty="0" smtClean="0"/>
              <a:t>“Think of something that happened in a lesson that made you smile. You have 30 seconds per teacher to tell the group what it is. No teacher can ‘pass”</a:t>
            </a:r>
          </a:p>
          <a:p>
            <a:endParaRPr lang="en-GB" i="0" baseline="0" dirty="0" smtClean="0"/>
          </a:p>
          <a:p>
            <a:r>
              <a:rPr lang="en-GB" i="0" baseline="0" dirty="0" smtClean="0"/>
              <a:t>The role of the teachers when it is not their turn is active listening</a:t>
            </a:r>
          </a:p>
          <a:p>
            <a:endParaRPr lang="en-GB" i="1" baseline="0" dirty="0" smtClean="0"/>
          </a:p>
          <a:p>
            <a:r>
              <a:rPr lang="en-GB" i="0" baseline="0" dirty="0" smtClean="0"/>
              <a:t>You may use a stopwatch </a:t>
            </a:r>
          </a:p>
          <a:p>
            <a:endParaRPr lang="en-GB" i="1" baseline="0" dirty="0" smtClean="0"/>
          </a:p>
          <a:p>
            <a:r>
              <a:rPr lang="en-GB" i="0" baseline="0" dirty="0" smtClean="0"/>
              <a:t>Choose respondents to share their opinion -everyone must be involved in this activity</a:t>
            </a:r>
          </a:p>
          <a:p>
            <a:endParaRPr lang="en-GB" dirty="0" smtClean="0"/>
          </a:p>
          <a:p>
            <a:r>
              <a:rPr lang="en-GB" i="1" dirty="0" smtClean="0"/>
              <a:t>Max 5 Minutes for this activity</a:t>
            </a:r>
            <a:endParaRPr lang="en-GB" i="1"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video is from the Education Scotland website</a:t>
            </a:r>
            <a:r>
              <a:rPr lang="en-GB" baseline="0" dirty="0" smtClean="0"/>
              <a:t> and can be accessed on </a:t>
            </a:r>
            <a:r>
              <a:rPr lang="en-GB" dirty="0" smtClean="0"/>
              <a:t>http://</a:t>
            </a:r>
            <a:r>
              <a:rPr lang="en-GB" dirty="0" err="1" smtClean="0"/>
              <a:t>www.journeytoexcellence.org.uk</a:t>
            </a:r>
            <a:r>
              <a:rPr lang="en-GB" dirty="0" smtClean="0"/>
              <a:t>/videos/</a:t>
            </a:r>
            <a:r>
              <a:rPr lang="en-GB" dirty="0" err="1" smtClean="0"/>
              <a:t>stninianscreativity.asp</a:t>
            </a:r>
            <a:endParaRPr lang="en-GB" dirty="0" smtClean="0"/>
          </a:p>
          <a:p>
            <a:endParaRPr lang="en-US" dirty="0" smtClean="0"/>
          </a:p>
          <a:p>
            <a:r>
              <a:rPr lang="en-US" dirty="0" smtClean="0"/>
              <a:t>This film describes how to foster creativity. Staff foster creativity through the setting up of a community of writers to write for real purposes within a primary school.</a:t>
            </a:r>
            <a:endParaRPr lang="en-GB" i="1" dirty="0" smtClean="0">
              <a:solidFill>
                <a:srgbClr val="492F92"/>
              </a:solidFill>
              <a:latin typeface="Arial" pitchFamily="34" charset="0"/>
              <a:cs typeface="Arial" pitchFamily="34" charset="0"/>
            </a:endParaRP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question </a:t>
            </a:r>
            <a:r>
              <a:rPr lang="en-GB" b="1" baseline="0" dirty="0" smtClean="0"/>
              <a:t>‘</a:t>
            </a:r>
            <a:r>
              <a:rPr lang="en-GB" b="1" dirty="0" smtClean="0">
                <a:latin typeface="Arial" pitchFamily="34" charset="0"/>
                <a:cs typeface="Arial" pitchFamily="34" charset="0"/>
              </a:rPr>
              <a:t>What features do you think are most effective in promoting high quality writing experiences?’ </a:t>
            </a:r>
            <a:r>
              <a:rPr lang="en-GB" b="0" baseline="0" dirty="0" smtClean="0"/>
              <a:t>can then be posed by the facilitator, and discussed as the group.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t>The facilitator should encourage practitioners to reflect on the clip and their own practice.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t>The facilitator should encourage the group to think of the five most important factors that promote high quality writing experiences.</a:t>
            </a:r>
          </a:p>
          <a:p>
            <a:endParaRPr lang="en-GB" baseline="0" dirty="0" smtClean="0"/>
          </a:p>
          <a:p>
            <a:r>
              <a:rPr lang="en-GB" i="1" baseline="0" dirty="0" smtClean="0"/>
              <a:t>15 minutes</a:t>
            </a:r>
            <a:endParaRPr lang="en-GB" i="1" dirty="0"/>
          </a:p>
        </p:txBody>
      </p:sp>
      <p:sp>
        <p:nvSpPr>
          <p:cNvPr id="4" name="Slide Number Placeholder 3"/>
          <p:cNvSpPr>
            <a:spLocks noGrp="1"/>
          </p:cNvSpPr>
          <p:nvPr>
            <p:ph type="sldNum" sz="quarter" idx="10"/>
          </p:nvPr>
        </p:nvSpPr>
        <p:spPr/>
        <p:txBody>
          <a:bodyPr/>
          <a:lstStyle/>
          <a:p>
            <a:fld id="{71646FCB-3CEE-428D-B50F-B562299EB96F}" type="slidenum">
              <a:rPr lang="en-GB" smtClean="0"/>
              <a:t>4</a:t>
            </a:fld>
            <a:endParaRPr lang="en-GB"/>
          </a:p>
        </p:txBody>
      </p:sp>
    </p:spTree>
    <p:extLst>
      <p:ext uri="{BB962C8B-B14F-4D97-AF65-F5344CB8AC3E}">
        <p14:creationId xmlns:p14="http://schemas.microsoft.com/office/powerpoint/2010/main" val="3847910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200" b="1" dirty="0" smtClean="0">
                <a:solidFill>
                  <a:srgbClr val="000000"/>
                </a:solidFill>
                <a:cs typeface="Arial" pitchFamily="34" charset="0"/>
              </a:rPr>
              <a:t>Does your current writing practice . . .</a:t>
            </a:r>
          </a:p>
          <a:p>
            <a:pPr marL="285750" indent="-285750">
              <a:buFont typeface="Wingdings" charset="2"/>
              <a:buChar char="Ø"/>
            </a:pPr>
            <a:r>
              <a:rPr lang="en-GB" sz="1200" dirty="0" smtClean="0"/>
              <a:t>promote the approaches embedded within the Highland Learning Policy regarding learning intentions, success criteria and feedback  about how to improve - NOT grades and/or levels? </a:t>
            </a:r>
            <a:endParaRPr lang="en-GB" sz="1200" b="1" dirty="0" smtClean="0">
              <a:solidFill>
                <a:srgbClr val="000000"/>
              </a:solidFill>
              <a:cs typeface="Arial" pitchFamily="34" charset="0"/>
            </a:endParaRPr>
          </a:p>
          <a:p>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171450" indent="-171450">
              <a:buFont typeface="Arial" pitchFamily="34" charset="0"/>
              <a:buChar char="•"/>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400" dirty="0" smtClean="0"/>
              <a:t>promote </a:t>
            </a:r>
            <a:r>
              <a:rPr lang="en-GB" sz="1400" b="1" dirty="0" smtClean="0"/>
              <a:t>extended writing</a:t>
            </a:r>
            <a:r>
              <a:rPr lang="en-GB" sz="1400" dirty="0" smtClean="0"/>
              <a:t> for the </a:t>
            </a:r>
            <a:r>
              <a:rPr lang="en-GB" sz="1400" b="1" dirty="0" smtClean="0"/>
              <a:t>purposes</a:t>
            </a:r>
            <a:r>
              <a:rPr lang="en-GB" sz="1400" dirty="0" smtClean="0"/>
              <a:t> defined by the SSLN:</a:t>
            </a:r>
          </a:p>
          <a:p>
            <a:pPr lvl="0"/>
            <a:endParaRPr lang="en-GB" sz="1400" dirty="0" smtClean="0"/>
          </a:p>
          <a:p>
            <a:pPr lvl="0"/>
            <a:r>
              <a:rPr lang="en-GB" sz="1200" dirty="0" smtClean="0"/>
              <a:t>* to convey experiences or information</a:t>
            </a:r>
          </a:p>
          <a:p>
            <a:pPr lvl="0"/>
            <a:r>
              <a:rPr lang="en-GB" sz="1200" dirty="0" smtClean="0"/>
              <a:t>* to describe events (real or imagined)</a:t>
            </a:r>
          </a:p>
          <a:p>
            <a:pPr lvl="0"/>
            <a:r>
              <a:rPr lang="en-GB" sz="1200" dirty="0" smtClean="0"/>
              <a:t>* to explain processes</a:t>
            </a:r>
          </a:p>
          <a:p>
            <a:pPr lvl="0"/>
            <a:r>
              <a:rPr lang="en-GB" sz="1200" dirty="0" smtClean="0"/>
              <a:t>* to persuade</a:t>
            </a:r>
          </a:p>
          <a:p>
            <a:pPr lvl="0"/>
            <a:r>
              <a:rPr lang="en-GB" sz="1200" dirty="0" smtClean="0"/>
              <a:t>* to explore issues</a:t>
            </a:r>
          </a:p>
          <a:p>
            <a:r>
              <a:rPr lang="en-GB" sz="1200" dirty="0" smtClean="0"/>
              <a:t>* to express an opinion? </a:t>
            </a:r>
            <a:endParaRPr lang="en-GB" sz="1200" b="1" dirty="0" smtClean="0">
              <a:solidFill>
                <a:srgbClr val="000000"/>
              </a:solidFill>
              <a:cs typeface="Arial" pitchFamily="34" charset="0"/>
            </a:endParaRPr>
          </a:p>
          <a:p>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171450" indent="-171450">
              <a:buFont typeface="Arial" pitchFamily="34" charset="0"/>
              <a:buChar char="•"/>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provide learners with real purposes and audiences within contexts which are meaningful to the interests of the learner?</a:t>
            </a:r>
            <a:r>
              <a:rPr lang="en-GB" sz="1400" dirty="0" smtClean="0">
                <a:effectLst/>
              </a:rPr>
              <a:t> </a:t>
            </a:r>
            <a:endParaRPr lang="en-GB" b="0" i="0" baseline="0" dirty="0" smtClean="0"/>
          </a:p>
          <a:p>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171450" indent="-171450">
              <a:buFont typeface="Arial" pitchFamily="34" charset="0"/>
              <a:buChar char="•"/>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provide practitioners with varied, differentiated and easily accessible resources and stimuli to support writing?</a:t>
            </a:r>
            <a:r>
              <a:rPr lang="en-GB" dirty="0" smtClean="0">
                <a:effectLst/>
              </a:rPr>
              <a:t> </a:t>
            </a:r>
            <a:endParaRPr lang="en-GB" b="0" i="0" baseline="0" dirty="0" smtClean="0"/>
          </a:p>
          <a:p>
            <a:pPr marL="0" indent="0">
              <a:buFont typeface="Arial" pitchFamily="34" charset="0"/>
              <a:buNone/>
            </a:pP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dirty="0" smtClean="0"/>
              <a:t>adapt easily, ensuring relevance to each level/age/stage?</a:t>
            </a:r>
          </a:p>
          <a:p>
            <a:pPr marL="0" indent="0">
              <a:buFont typeface="Arial" pitchFamily="34" charset="0"/>
              <a:buNone/>
            </a:pP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allow learners to engage in dialogue about the extent of their success – self, peer, teacher, parent/carer assessment?</a:t>
            </a:r>
            <a:r>
              <a:rPr lang="en-GB" dirty="0" smtClean="0">
                <a:effectLst/>
              </a:rPr>
              <a:t> </a:t>
            </a:r>
          </a:p>
          <a:p>
            <a:pPr marL="457200" lvl="0" indent="-457200">
              <a:buFont typeface="Wingdings" charset="2"/>
              <a:buChar char="Ø"/>
            </a:pP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provide opportunities for creativity, giving learners the freedom to explore?</a:t>
            </a:r>
            <a:r>
              <a:rPr lang="en-GB" dirty="0" smtClean="0">
                <a:effectLst/>
              </a:rPr>
              <a:t> </a:t>
            </a:r>
          </a:p>
          <a:p>
            <a:pPr marL="457200" lvl="0" indent="-457200">
              <a:buFont typeface="Wingdings" charset="2"/>
              <a:buChar char="Ø"/>
            </a:pP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include play based activities – initially developed within the Nursery context and extended throughout the 3-18 curriculum?</a:t>
            </a:r>
            <a:r>
              <a:rPr lang="en-GB" dirty="0" smtClean="0">
                <a:effectLst/>
              </a:rPr>
              <a:t> </a:t>
            </a:r>
          </a:p>
          <a:p>
            <a:pPr marL="0" lvl="0" indent="0">
              <a:buFont typeface="Wingdings" charset="2"/>
              <a:buNone/>
            </a:pP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provide opportunities for the teacher and others to model writing as a process – clarifying that editing is a vital element</a:t>
            </a:r>
            <a:r>
              <a:rPr lang="en-GB" dirty="0" smtClean="0">
                <a:effectLst/>
              </a:rPr>
              <a:t> </a:t>
            </a:r>
            <a:br>
              <a:rPr lang="en-GB" dirty="0" smtClean="0">
                <a:effectLst/>
              </a:rPr>
            </a:b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457200" lvl="0" indent="-457200">
              <a:buFont typeface="Wingdings" charset="2"/>
              <a:buChar char="Ø"/>
            </a:pPr>
            <a:r>
              <a:rPr lang="en-GB" sz="1200" kern="1200" dirty="0" smtClean="0">
                <a:solidFill>
                  <a:schemeClr val="tx1"/>
                </a:solidFill>
                <a:effectLst/>
                <a:latin typeface="+mn-lt"/>
                <a:ea typeface="+mn-ea"/>
                <a:cs typeface="+mn-cs"/>
              </a:rPr>
              <a:t>take full account of ICT  to provide models AND as a tool for producing writing?</a:t>
            </a:r>
            <a:r>
              <a:rPr lang="en-GB" dirty="0" smtClean="0">
                <a:effectLst/>
              </a:rPr>
              <a:t> </a:t>
            </a:r>
            <a:br>
              <a:rPr lang="en-GB" dirty="0" smtClean="0">
                <a:effectLst/>
              </a:rPr>
            </a:b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171450" lvl="0" indent="-171450">
              <a:buFont typeface="Wingdings" charset="2"/>
              <a:buChar char="Ø"/>
            </a:pPr>
            <a:r>
              <a:rPr lang="en-GB" sz="1200" kern="1200" dirty="0" smtClean="0">
                <a:solidFill>
                  <a:schemeClr val="tx1"/>
                </a:solidFill>
                <a:effectLst/>
                <a:latin typeface="+mn-lt"/>
                <a:ea typeface="+mn-ea"/>
                <a:cs typeface="+mn-cs"/>
              </a:rPr>
              <a:t>approach writing through a ‘Read to Write’ model?</a:t>
            </a:r>
          </a:p>
          <a:p>
            <a:r>
              <a:rPr lang="en-GB" sz="1200" kern="1200" dirty="0" smtClean="0">
                <a:solidFill>
                  <a:schemeClr val="tx1"/>
                </a:solidFill>
                <a:effectLst/>
                <a:latin typeface="+mn-lt"/>
                <a:ea typeface="+mn-ea"/>
                <a:cs typeface="+mn-cs"/>
              </a:rPr>
              <a:t>i.e. analysing a text and then writing one in the same genre</a:t>
            </a:r>
            <a:r>
              <a:rPr lang="en-GB" dirty="0" smtClean="0">
                <a:effectLst/>
              </a:rPr>
              <a:t> </a:t>
            </a:r>
            <a:br>
              <a:rPr lang="en-GB" dirty="0" smtClean="0">
                <a:effectLst/>
              </a:rPr>
            </a:br>
            <a:endParaRPr lang="en-GB" b="0" i="0" baseline="0" dirty="0" smtClean="0"/>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171450" lvl="0" indent="-171450">
              <a:buFont typeface="Wingdings" charset="2"/>
              <a:buChar char="Ø"/>
            </a:pPr>
            <a:r>
              <a:rPr lang="en-GB" sz="1200" kern="1200" dirty="0" smtClean="0">
                <a:solidFill>
                  <a:schemeClr val="tx1"/>
                </a:solidFill>
                <a:effectLst/>
                <a:latin typeface="+mn-lt"/>
                <a:ea typeface="+mn-ea"/>
                <a:cs typeface="+mn-cs"/>
              </a:rPr>
              <a:t>address content, structure and technical accuracy: securing the development of structure and content before technical accuracy using punctuation? </a:t>
            </a:r>
          </a:p>
          <a:p>
            <a:pPr marL="171450" lvl="0" indent="-171450">
              <a:buFont typeface="Wingdings" charset="2"/>
              <a:buChar char="Ø"/>
            </a:pPr>
            <a:endParaRPr lang="en-GB" sz="1200" b="0" i="0" kern="1200" baseline="0" dirty="0" smtClean="0">
              <a:solidFill>
                <a:schemeClr val="tx1"/>
              </a:solidFill>
              <a:effectLst/>
              <a:latin typeface="+mn-lt"/>
              <a:ea typeface="+mn-ea"/>
              <a:cs typeface="+mn-cs"/>
            </a:endParaRPr>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171450" lvl="0" indent="-171450">
              <a:buFont typeface="Wingdings" charset="2"/>
              <a:buChar char="Ø"/>
            </a:pPr>
            <a:r>
              <a:rPr lang="en-GB" sz="1200" kern="1200" dirty="0" smtClean="0">
                <a:solidFill>
                  <a:schemeClr val="tx1"/>
                </a:solidFill>
                <a:effectLst/>
                <a:latin typeface="+mn-lt"/>
                <a:ea typeface="+mn-ea"/>
                <a:cs typeface="+mn-cs"/>
              </a:rPr>
              <a:t>value the writing process – aiming to engage and enthuse learners?</a:t>
            </a:r>
            <a:r>
              <a:rPr lang="en-GB" dirty="0" smtClean="0">
                <a:effectLst/>
              </a:rPr>
              <a:t> </a:t>
            </a:r>
          </a:p>
          <a:p>
            <a:pPr marL="171450" lvl="0" indent="-171450">
              <a:buFont typeface="Wingdings" charset="2"/>
              <a:buChar char="Ø"/>
            </a:pPr>
            <a:endParaRPr lang="en-GB" sz="1200" b="0" i="0" kern="1200" baseline="0" dirty="0" smtClean="0">
              <a:solidFill>
                <a:schemeClr val="tx1"/>
              </a:solidFill>
              <a:effectLst/>
              <a:latin typeface="+mn-lt"/>
              <a:ea typeface="+mn-ea"/>
              <a:cs typeface="+mn-cs"/>
            </a:endParaRPr>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 pairs/</a:t>
            </a:r>
            <a:r>
              <a:rPr lang="en-GB" baseline="0" dirty="0" smtClean="0"/>
              <a:t> as a group, discuss:</a:t>
            </a:r>
          </a:p>
          <a:p>
            <a:endParaRPr lang="en-GB" i="1" baseline="0" dirty="0" smtClean="0"/>
          </a:p>
          <a:p>
            <a:r>
              <a:rPr lang="en-GB" sz="1400" b="1" dirty="0" smtClean="0">
                <a:solidFill>
                  <a:srgbClr val="000000"/>
                </a:solidFill>
                <a:cs typeface="Arial" pitchFamily="34" charset="0"/>
              </a:rPr>
              <a:t>Does your current writing practice . . .</a:t>
            </a:r>
          </a:p>
          <a:p>
            <a:pPr marL="171450" lvl="0" indent="-171450">
              <a:buFont typeface="Wingdings" charset="2"/>
              <a:buChar char="Ø"/>
            </a:pPr>
            <a:r>
              <a:rPr lang="en-GB" sz="1200" kern="1200" dirty="0" smtClean="0">
                <a:solidFill>
                  <a:schemeClr val="tx1"/>
                </a:solidFill>
                <a:effectLst/>
                <a:latin typeface="+mn-lt"/>
                <a:ea typeface="+mn-ea"/>
                <a:cs typeface="+mn-cs"/>
              </a:rPr>
              <a:t>provide opportunities to evaluate both strengths and development areas?</a:t>
            </a:r>
            <a:r>
              <a:rPr lang="en-GB" dirty="0" smtClean="0">
                <a:effectLst/>
              </a:rPr>
              <a:t> </a:t>
            </a:r>
          </a:p>
          <a:p>
            <a:pPr marL="171450" lvl="0" indent="-171450">
              <a:buFont typeface="Wingdings" charset="2"/>
              <a:buChar char="Ø"/>
            </a:pPr>
            <a:endParaRPr lang="en-GB" sz="1200" b="0" i="0" kern="1200" baseline="0" dirty="0" smtClean="0">
              <a:solidFill>
                <a:schemeClr val="tx1"/>
              </a:solidFill>
              <a:effectLst/>
              <a:latin typeface="+mn-lt"/>
              <a:ea typeface="+mn-ea"/>
              <a:cs typeface="+mn-cs"/>
            </a:endParaRPr>
          </a:p>
          <a:p>
            <a:r>
              <a:rPr lang="en-GB" b="0" i="0" baseline="0" dirty="0" smtClean="0"/>
              <a:t>Use the HGIOS scale and find evidence. Use the </a:t>
            </a:r>
            <a:r>
              <a:rPr lang="en-GB" b="1" i="0" baseline="0" dirty="0" smtClean="0"/>
              <a:t>‘Writing Self-Evaluation Checklist’ </a:t>
            </a:r>
            <a:r>
              <a:rPr lang="en-GB" b="0" i="0" baseline="0" dirty="0" smtClean="0"/>
              <a:t>to record evidence.</a:t>
            </a:r>
          </a:p>
          <a:p>
            <a:pPr marL="0" indent="0">
              <a:buFont typeface="Arial" pitchFamily="34" charset="0"/>
              <a:buNone/>
            </a:pPr>
            <a:endParaRPr lang="en-GB" b="0" i="0" baseline="0" dirty="0" smtClean="0"/>
          </a:p>
          <a:p>
            <a:pPr marL="0" indent="0">
              <a:buFont typeface="Arial" pitchFamily="34" charset="0"/>
              <a:buNone/>
            </a:pPr>
            <a:r>
              <a:rPr lang="en-GB" b="0" i="0" baseline="0" dirty="0" smtClean="0"/>
              <a:t>Facilitator to collect responses.</a:t>
            </a:r>
          </a:p>
          <a:p>
            <a:endParaRPr lang="en-GB" i="1" dirty="0" smtClean="0"/>
          </a:p>
          <a:p>
            <a:r>
              <a:rPr lang="en-GB" i="1" baseline="0" dirty="0" smtClean="0"/>
              <a:t>5 - 10 minutes</a:t>
            </a:r>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Using the Personal</a:t>
            </a:r>
            <a:r>
              <a:rPr lang="en-GB" baseline="0" dirty="0" smtClean="0"/>
              <a:t> Action plan sheet each teacher chooses one or two elements s/he is going to explore and use during the next month. This may involve doing more of some things and less of others and teachers may need pushing on this.</a:t>
            </a:r>
          </a:p>
          <a:p>
            <a:r>
              <a:rPr lang="en-GB" baseline="0" dirty="0" smtClean="0"/>
              <a:t>Activity 4: Personal Action Planning</a:t>
            </a:r>
          </a:p>
          <a:p>
            <a:endParaRPr lang="en-GB" baseline="0" dirty="0" smtClean="0"/>
          </a:p>
          <a:p>
            <a:r>
              <a:rPr lang="en-GB" baseline="0" dirty="0" smtClean="0"/>
              <a:t>Have copies of My Personal Action Plan ready to distribute</a:t>
            </a:r>
          </a:p>
          <a:p>
            <a:endParaRPr lang="en-GB" baseline="0" dirty="0" smtClean="0"/>
          </a:p>
          <a:p>
            <a:r>
              <a:rPr lang="en-GB" b="1" baseline="0" dirty="0" smtClean="0"/>
              <a:t>At this point the facilitator should summarise the ‘New Learning’ which the group have discussed through using the ‘Writing Self-Evaluation Checklist’, highlighting the development needs as a collegiate team.</a:t>
            </a:r>
          </a:p>
          <a:p>
            <a:endParaRPr lang="en-GB" baseline="0" dirty="0" smtClean="0"/>
          </a:p>
          <a:p>
            <a:r>
              <a:rPr lang="en-GB" baseline="0" dirty="0" smtClean="0"/>
              <a:t>Pair-share: two minutes sharing your</a:t>
            </a:r>
          </a:p>
          <a:p>
            <a:r>
              <a:rPr lang="en-GB" baseline="0" dirty="0" smtClean="0"/>
              <a:t>plan with your partner then swap.</a:t>
            </a:r>
          </a:p>
          <a:p>
            <a:r>
              <a:rPr lang="en-GB" baseline="0" dirty="0" smtClean="0"/>
              <a:t>Randomly choose two or three </a:t>
            </a:r>
          </a:p>
          <a:p>
            <a:r>
              <a:rPr lang="en-GB" baseline="0" dirty="0" smtClean="0"/>
              <a:t>teachers to share with the group </a:t>
            </a:r>
          </a:p>
          <a:p>
            <a:r>
              <a:rPr lang="en-GB" baseline="0" dirty="0" smtClean="0"/>
              <a:t>what their partner is planning</a:t>
            </a:r>
          </a:p>
          <a:p>
            <a:endParaRPr lang="en-GB" baseline="0" dirty="0" smtClean="0"/>
          </a:p>
          <a:p>
            <a:r>
              <a:rPr lang="en-GB" i="1" baseline="0" dirty="0" smtClean="0"/>
              <a:t>5 – 10 minutes</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EXIT CARDS</a:t>
            </a:r>
          </a:p>
          <a:p>
            <a:r>
              <a:rPr lang="en-GB" dirty="0" smtClean="0"/>
              <a:t>Distribute exit cards( pieces of card or post its) and ask each member to write their name on the card and one thing that they learned in the workshop on the card.</a:t>
            </a:r>
          </a:p>
          <a:p>
            <a:r>
              <a:rPr lang="en-GB" dirty="0" smtClean="0"/>
              <a:t>Collect in the exit cards.</a:t>
            </a:r>
          </a:p>
          <a:p>
            <a:r>
              <a:rPr lang="en-GB" dirty="0" smtClean="0"/>
              <a:t>Read through the cards so that you can feedback to the group at the start of the next workshop.</a:t>
            </a:r>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FOLLOW UP LINKS</a:t>
            </a:r>
          </a:p>
          <a:p>
            <a:r>
              <a:rPr lang="en-GB" dirty="0" smtClean="0"/>
              <a:t>The facilitator</a:t>
            </a:r>
            <a:r>
              <a:rPr lang="en-GB" baseline="0" dirty="0" smtClean="0"/>
              <a:t> should refer participants to the follow up links which can be accessed independently for further information.</a:t>
            </a:r>
            <a:endParaRPr lang="en-GB" dirty="0" smtClean="0"/>
          </a:p>
          <a:p>
            <a:endParaRPr lang="en-GB" dirty="0"/>
          </a:p>
        </p:txBody>
      </p:sp>
      <p:sp>
        <p:nvSpPr>
          <p:cNvPr id="4" name="Slide Number Placeholder 3"/>
          <p:cNvSpPr>
            <a:spLocks noGrp="1"/>
          </p:cNvSpPr>
          <p:nvPr>
            <p:ph type="sldNum" sz="quarter" idx="10"/>
          </p:nvPr>
        </p:nvSpPr>
        <p:spPr/>
        <p:txBody>
          <a:bodyPr/>
          <a:lstStyle/>
          <a:p>
            <a:fld id="{F3FA3FA8-9BC7-475E-BA7E-2C14599A0BB9}" type="slidenum">
              <a:rPr lang="en-GB" smtClean="0"/>
              <a:pPr/>
              <a:t>21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89533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658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198761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378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4253F2-EFF9-47F0-8D5C-B77E6AEEA28D}" type="datetimeFigureOut">
              <a:rPr lang="en-GB" smtClean="0"/>
              <a:t>28/09/2016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667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A4253F2-EFF9-47F0-8D5C-B77E6AEEA28D}" type="datetimeFigureOut">
              <a:rPr lang="en-GB" smtClean="0"/>
              <a:t>28/09/2016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69888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253F2-EFF9-47F0-8D5C-B77E6AEEA28D}" type="datetimeFigureOut">
              <a:rPr lang="en-GB" smtClean="0"/>
              <a:t>28/09/2016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198662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14689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253F2-EFF9-47F0-8D5C-B77E6AEEA28D}" type="datetimeFigureOut">
              <a:rPr lang="en-GB" smtClean="0"/>
              <a:t>28/09/2016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7398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24100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A4253F2-EFF9-47F0-8D5C-B77E6AEEA28D}" type="datetimeFigureOut">
              <a:rPr lang="en-GB" smtClean="0"/>
              <a:t>28/09/2016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51D57B-2CD8-44F6-8B4D-9F8355EAE222}" type="slidenum">
              <a:rPr lang="en-GB" smtClean="0"/>
              <a:t>‹#›</a:t>
            </a:fld>
            <a:endParaRPr lang="en-GB"/>
          </a:p>
        </p:txBody>
      </p:sp>
    </p:spTree>
    <p:extLst>
      <p:ext uri="{BB962C8B-B14F-4D97-AF65-F5344CB8AC3E}">
        <p14:creationId xmlns:p14="http://schemas.microsoft.com/office/powerpoint/2010/main" val="327225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253F2-EFF9-47F0-8D5C-B77E6AEEA28D}" type="datetimeFigureOut">
              <a:rPr lang="en-GB" smtClean="0"/>
              <a:t>28/09/2016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1D57B-2CD8-44F6-8B4D-9F8355EAE222}" type="slidenum">
              <a:rPr lang="en-GB" smtClean="0"/>
              <a:t>‹#›</a:t>
            </a:fld>
            <a:endParaRPr lang="en-GB"/>
          </a:p>
        </p:txBody>
      </p:sp>
    </p:spTree>
    <p:extLst>
      <p:ext uri="{BB962C8B-B14F-4D97-AF65-F5344CB8AC3E}">
        <p14:creationId xmlns:p14="http://schemas.microsoft.com/office/powerpoint/2010/main" val="128563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gif"/><Relationship Id="rId4" Type="http://schemas.openxmlformats.org/officeDocument/2006/relationships/hyperlink" Target="http://www.journeytoexcellence.org.uk/videos/stninianscreativity.asp"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8" Type="http://schemas.openxmlformats.org/officeDocument/2006/relationships/hyperlink" Target="http://www.educationscotland.gov.uk/learningteachingandassessment/assessment/ssln/resources/literacywriting/introduction.asp" TargetMode="External"/><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www.educationscotland.gov.uk/Images/literacy_across_learning_principles_practice_tcm4-540108.pdf" TargetMode="External"/><Relationship Id="rId4" Type="http://schemas.openxmlformats.org/officeDocument/2006/relationships/image" Target="../media/image2.gif"/><Relationship Id="rId9"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sp>
          <p:nvSpPr>
            <p:cNvPr id="40" name="TextBox 39"/>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smtClean="0">
                  <a:solidFill>
                    <a:srgbClr val="492F92"/>
                  </a:solidFill>
                </a:rPr>
                <a:t>Learning and Teaching – </a:t>
              </a:r>
            </a:p>
            <a:p>
              <a:r>
                <a:rPr lang="en-GB" sz="2800" dirty="0" smtClean="0">
                  <a:solidFill>
                    <a:srgbClr val="492F92"/>
                  </a:solidFill>
                </a:rPr>
                <a:t>A Focus on Writing</a:t>
              </a:r>
              <a:endParaRPr lang="en-GB" sz="2800" dirty="0">
                <a:solidFill>
                  <a:srgbClr val="492F92"/>
                </a:solidFill>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grpSp>
      <p:sp>
        <p:nvSpPr>
          <p:cNvPr id="9" name="TextBox 8"/>
          <p:cNvSpPr txBox="1"/>
          <p:nvPr/>
        </p:nvSpPr>
        <p:spPr>
          <a:xfrm>
            <a:off x="2128004" y="2132856"/>
            <a:ext cx="6769263" cy="3046988"/>
          </a:xfrm>
          <a:prstGeom prst="rect">
            <a:avLst/>
          </a:prstGeom>
          <a:noFill/>
        </p:spPr>
        <p:txBody>
          <a:bodyPr wrap="square" rtlCol="0">
            <a:spAutoFit/>
          </a:bodyPr>
          <a:lstStyle/>
          <a:p>
            <a:r>
              <a:rPr lang="en-GB" b="1" dirty="0" smtClean="0">
                <a:solidFill>
                  <a:srgbClr val="000000"/>
                </a:solidFill>
                <a:latin typeface="Arial" pitchFamily="34" charset="0"/>
                <a:cs typeface="Arial" pitchFamily="34" charset="0"/>
              </a:rPr>
              <a:t>HGIOS</a:t>
            </a:r>
            <a:r>
              <a:rPr lang="en-GB" dirty="0" smtClean="0">
                <a:solidFill>
                  <a:srgbClr val="000000"/>
                </a:solidFill>
                <a:latin typeface="Arial" pitchFamily="34" charset="0"/>
                <a:cs typeface="Arial" pitchFamily="34" charset="0"/>
              </a:rPr>
              <a:t> </a:t>
            </a:r>
            <a:r>
              <a:rPr lang="en-GB" b="1" dirty="0" smtClean="0">
                <a:solidFill>
                  <a:srgbClr val="000000"/>
                </a:solidFill>
                <a:latin typeface="Arial" pitchFamily="34" charset="0"/>
                <a:cs typeface="Arial" pitchFamily="34" charset="0"/>
              </a:rPr>
              <a:t>4</a:t>
            </a:r>
            <a:endParaRPr lang="en-GB" b="1" dirty="0" smtClean="0">
              <a:solidFill>
                <a:srgbClr val="000000"/>
              </a:solidFill>
              <a:latin typeface="Arial" pitchFamily="34" charset="0"/>
              <a:cs typeface="Arial" pitchFamily="34" charset="0"/>
            </a:endParaRPr>
          </a:p>
          <a:p>
            <a:endParaRPr lang="en-GB" dirty="0" smtClean="0">
              <a:solidFill>
                <a:srgbClr val="000000"/>
              </a:solidFill>
              <a:latin typeface="Arial" pitchFamily="34" charset="0"/>
              <a:cs typeface="Arial" pitchFamily="34" charset="0"/>
            </a:endParaRPr>
          </a:p>
          <a:p>
            <a:endParaRPr lang="en-GB" dirty="0" smtClean="0"/>
          </a:p>
          <a:p>
            <a:r>
              <a:rPr lang="en-GB" dirty="0" smtClean="0"/>
              <a:t>Where does it link to How Good is Our School?</a:t>
            </a:r>
          </a:p>
          <a:p>
            <a:endParaRPr lang="en-GB" dirty="0"/>
          </a:p>
          <a:p>
            <a:pPr marL="285750" lvl="0" indent="-285750">
              <a:buFont typeface="Arial" pitchFamily="34" charset="0"/>
              <a:buChar char="•"/>
            </a:pPr>
            <a:r>
              <a:rPr lang="en-GB" sz="2800" dirty="0" smtClean="0">
                <a:solidFill>
                  <a:prstClr val="black"/>
                </a:solidFill>
              </a:rPr>
              <a:t>2.2 – Curriculum</a:t>
            </a:r>
          </a:p>
          <a:p>
            <a:pPr marL="285750" lvl="0" indent="-285750">
              <a:buFont typeface="Arial" pitchFamily="34" charset="0"/>
              <a:buChar char="•"/>
            </a:pPr>
            <a:r>
              <a:rPr lang="en-GB" sz="2800" dirty="0" smtClean="0">
                <a:solidFill>
                  <a:prstClr val="black"/>
                </a:solidFill>
              </a:rPr>
              <a:t>2.3 – Learning, teaching and assessment</a:t>
            </a:r>
          </a:p>
          <a:p>
            <a:pPr marL="285750" lvl="0" indent="-285750">
              <a:buFont typeface="Arial" pitchFamily="34" charset="0"/>
              <a:buChar char="•"/>
            </a:pPr>
            <a:r>
              <a:rPr lang="en-GB" sz="2800" dirty="0" smtClean="0">
                <a:solidFill>
                  <a:prstClr val="black"/>
                </a:solidFill>
              </a:rPr>
              <a:t>2.4 – Personalised support</a:t>
            </a:r>
            <a:endParaRPr lang="en-GB" sz="2800" dirty="0">
              <a:solidFill>
                <a:prstClr val="black"/>
              </a:solidFill>
            </a:endParaRPr>
          </a:p>
          <a:p>
            <a:endParaRPr lang="en-GB" dirty="0"/>
          </a:p>
        </p:txBody>
      </p:sp>
    </p:spTree>
    <p:extLst>
      <p:ext uri="{BB962C8B-B14F-4D97-AF65-F5344CB8AC3E}">
        <p14:creationId xmlns:p14="http://schemas.microsoft.com/office/powerpoint/2010/main" val="1557842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192"/>
            <a:ext cx="6769263" cy="3693319"/>
          </a:xfrm>
          <a:prstGeom prst="rect">
            <a:avLst/>
          </a:prstGeom>
          <a:noFill/>
        </p:spPr>
        <p:txBody>
          <a:bodyPr wrap="square" rtlCol="0">
            <a:spAutoFit/>
          </a:bodyPr>
          <a:lstStyle/>
          <a:p>
            <a:r>
              <a:rPr lang="en-GB" b="1" dirty="0" smtClean="0">
                <a:solidFill>
                  <a:srgbClr val="000000"/>
                </a:solidFill>
                <a:latin typeface="+mj-lt"/>
                <a:cs typeface="Arial" pitchFamily="34" charset="0"/>
              </a:rPr>
              <a:t>Agenda</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1 – Introduction / Starter Activity (5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2 – How’s it going / feedback (10-20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3 – New Learning (50 – 90 </a:t>
            </a:r>
            <a:r>
              <a:rPr lang="en-GB" dirty="0" err="1" smtClean="0">
                <a:solidFill>
                  <a:srgbClr val="000000"/>
                </a:solidFill>
                <a:latin typeface="+mj-lt"/>
                <a:cs typeface="Arial" pitchFamily="34" charset="0"/>
              </a:rPr>
              <a:t>mins</a:t>
            </a:r>
            <a:r>
              <a:rPr lang="en-GB" dirty="0" smtClean="0">
                <a:solidFill>
                  <a:srgbClr val="000000"/>
                </a:solidFill>
                <a:latin typeface="+mj-lt"/>
                <a:cs typeface="Arial" pitchFamily="34" charset="0"/>
              </a:rPr>
              <a:t>)</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4 – Personal Action Planning (10 mins)</a:t>
            </a:r>
          </a:p>
          <a:p>
            <a:pPr marL="285750" indent="-285750">
              <a:lnSpc>
                <a:spcPct val="200000"/>
              </a:lnSpc>
              <a:buFont typeface="Arial" pitchFamily="34" charset="0"/>
              <a:buChar char="•"/>
            </a:pPr>
            <a:r>
              <a:rPr lang="en-GB" dirty="0" smtClean="0">
                <a:solidFill>
                  <a:srgbClr val="000000"/>
                </a:solidFill>
                <a:latin typeface="+mj-lt"/>
                <a:cs typeface="Arial" pitchFamily="34" charset="0"/>
              </a:rPr>
              <a:t>Activity 5 – Summary of Learning (5 mins)</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2280275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3502" y="1882909"/>
            <a:ext cx="6769263" cy="1754327"/>
          </a:xfrm>
          <a:prstGeom prst="rect">
            <a:avLst/>
          </a:prstGeom>
          <a:noFill/>
        </p:spPr>
        <p:txBody>
          <a:bodyPr wrap="square" rtlCol="0">
            <a:spAutoFit/>
          </a:bodyPr>
          <a:lstStyle/>
          <a:p>
            <a:pPr>
              <a:tabLst>
                <a:tab pos="1439863" algn="l"/>
              </a:tabLst>
            </a:pPr>
            <a:r>
              <a:rPr lang="en-GB" b="1" dirty="0" smtClean="0">
                <a:solidFill>
                  <a:srgbClr val="000000"/>
                </a:solidFill>
                <a:cs typeface="Arial" pitchFamily="34" charset="0"/>
              </a:rPr>
              <a:t>Activity 1:	Voice on the table</a:t>
            </a:r>
          </a:p>
          <a:p>
            <a:pPr>
              <a:tabLst>
                <a:tab pos="1439863" algn="l"/>
              </a:tabLst>
            </a:pPr>
            <a:endParaRPr lang="en-GB" b="1" dirty="0" smtClean="0">
              <a:solidFill>
                <a:srgbClr val="000000"/>
              </a:solidFill>
              <a:cs typeface="Arial" pitchFamily="34" charset="0"/>
            </a:endParaRPr>
          </a:p>
          <a:p>
            <a:r>
              <a:rPr lang="en-GB" dirty="0" smtClean="0">
                <a:solidFill>
                  <a:srgbClr val="000000"/>
                </a:solidFill>
                <a:cs typeface="Arial" pitchFamily="34" charset="0"/>
              </a:rPr>
              <a:t>In a maximum of 30 seconds, share something you have read that has made you smile or laugh.</a:t>
            </a:r>
          </a:p>
          <a:p>
            <a:endParaRPr lang="en-GB" i="1" dirty="0" smtClean="0">
              <a:solidFill>
                <a:srgbClr val="000000"/>
              </a:solidFill>
              <a:latin typeface="Arial" pitchFamily="34" charset="0"/>
              <a:cs typeface="Arial" pitchFamily="34" charset="0"/>
            </a:endParaRPr>
          </a:p>
          <a:p>
            <a:endParaRPr lang="en-GB"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TextBox 7"/>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2543567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 y="0"/>
            <a:ext cx="9144000" cy="6858000"/>
          </a:xfrm>
          <a:prstGeom prst="rect">
            <a:avLst/>
          </a:prstGeom>
        </p:spPr>
      </p:pic>
      <p:sp>
        <p:nvSpPr>
          <p:cNvPr id="8" name="TextBox 7"/>
          <p:cNvSpPr txBox="1"/>
          <p:nvPr/>
        </p:nvSpPr>
        <p:spPr>
          <a:xfrm>
            <a:off x="2122488" y="1879795"/>
            <a:ext cx="6769263" cy="5201424"/>
          </a:xfrm>
          <a:prstGeom prst="rect">
            <a:avLst/>
          </a:prstGeom>
          <a:noFill/>
        </p:spPr>
        <p:txBody>
          <a:bodyPr wrap="square" rtlCol="0">
            <a:spAutoFit/>
          </a:bodyPr>
          <a:lstStyle/>
          <a:p>
            <a:pPr>
              <a:spcAft>
                <a:spcPts val="1200"/>
              </a:spcAft>
            </a:pPr>
            <a:r>
              <a:rPr lang="en-GB" b="1" dirty="0">
                <a:solidFill>
                  <a:srgbClr val="000000"/>
                </a:solidFill>
                <a:cs typeface="Arial" pitchFamily="34" charset="0"/>
              </a:rPr>
              <a:t>Activity 2: 	How’s it going</a:t>
            </a:r>
            <a:r>
              <a:rPr lang="en-GB" b="1" dirty="0" smtClean="0">
                <a:solidFill>
                  <a:srgbClr val="000000"/>
                </a:solidFill>
                <a:cs typeface="Arial" pitchFamily="34" charset="0"/>
              </a:rPr>
              <a:t>?</a:t>
            </a:r>
            <a:endParaRPr lang="en-US" sz="2400" b="1" dirty="0" smtClean="0">
              <a:latin typeface="Calibri"/>
              <a:cs typeface="Calibri"/>
            </a:endParaRPr>
          </a:p>
          <a:p>
            <a:pPr>
              <a:spcAft>
                <a:spcPts val="1200"/>
              </a:spcAft>
            </a:pPr>
            <a:r>
              <a:rPr lang="en-US" sz="2400" b="1" dirty="0" smtClean="0">
                <a:latin typeface="Calibri"/>
                <a:cs typeface="Calibri"/>
              </a:rPr>
              <a:t>A </a:t>
            </a:r>
            <a:r>
              <a:rPr lang="en-US" sz="2400" b="1" dirty="0">
                <a:latin typeface="Calibri"/>
                <a:cs typeface="Calibri"/>
              </a:rPr>
              <a:t>community of writers: St </a:t>
            </a:r>
            <a:r>
              <a:rPr lang="en-US" sz="2400" b="1" dirty="0" err="1">
                <a:latin typeface="Calibri"/>
                <a:cs typeface="Calibri"/>
              </a:rPr>
              <a:t>Ninian's</a:t>
            </a:r>
            <a:r>
              <a:rPr lang="en-US" sz="2400" b="1" dirty="0">
                <a:latin typeface="Calibri"/>
                <a:cs typeface="Calibri"/>
              </a:rPr>
              <a:t> Primary School</a:t>
            </a:r>
            <a:endParaRPr lang="en-GB" sz="2400" b="1" dirty="0" smtClean="0">
              <a:solidFill>
                <a:srgbClr val="000000"/>
              </a:solidFill>
              <a:latin typeface="Calibri"/>
              <a:cs typeface="Calibri"/>
            </a:endParaRPr>
          </a:p>
          <a:p>
            <a:r>
              <a:rPr lang="en-US" dirty="0"/>
              <a:t>This film describes how to foster creativity. Staff foster creativity through the setting up of a community of writers to write for real purposes within a primary school.</a:t>
            </a:r>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a:p>
            <a:pPr marL="890588"/>
            <a:r>
              <a:rPr lang="en-GB" i="1" dirty="0" smtClean="0">
                <a:solidFill>
                  <a:srgbClr val="492F92"/>
                </a:solidFill>
                <a:latin typeface="Arial" pitchFamily="34" charset="0"/>
                <a:cs typeface="Arial" pitchFamily="34" charset="0"/>
              </a:rPr>
              <a:t>	</a:t>
            </a:r>
            <a:r>
              <a:rPr lang="en-GB" i="1" dirty="0">
                <a:solidFill>
                  <a:srgbClr val="492F92"/>
                </a:solidFill>
                <a:latin typeface="Arial" pitchFamily="34" charset="0"/>
                <a:cs typeface="Arial" pitchFamily="34" charset="0"/>
              </a:rPr>
              <a:t>	</a:t>
            </a:r>
            <a:r>
              <a:rPr lang="en-GB" i="1" dirty="0" smtClean="0">
                <a:solidFill>
                  <a:srgbClr val="492F92"/>
                </a:solidFill>
                <a:latin typeface="Arial" pitchFamily="34" charset="0"/>
                <a:cs typeface="Arial" pitchFamily="34" charset="0"/>
              </a:rPr>
              <a:t>	</a:t>
            </a:r>
          </a:p>
          <a:p>
            <a:pPr marL="890588"/>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a:p>
            <a:pPr marL="890588"/>
            <a:r>
              <a:rPr lang="en-GB" i="1" dirty="0" smtClean="0">
                <a:solidFill>
                  <a:srgbClr val="492F92"/>
                </a:solidFill>
                <a:latin typeface="Arial" pitchFamily="34" charset="0"/>
                <a:cs typeface="Arial" pitchFamily="34" charset="0"/>
              </a:rPr>
              <a:t>			</a:t>
            </a:r>
            <a:r>
              <a:rPr lang="en-GB" i="1" dirty="0">
                <a:solidFill>
                  <a:srgbClr val="492F92"/>
                </a:solidFill>
                <a:latin typeface="Arial" pitchFamily="34" charset="0"/>
                <a:cs typeface="Arial" pitchFamily="34" charset="0"/>
                <a:hlinkClick r:id="rId4"/>
              </a:rPr>
              <a:t>'A Community of </a:t>
            </a:r>
            <a:r>
              <a:rPr lang="en-GB" i="1" dirty="0" smtClean="0">
                <a:solidFill>
                  <a:srgbClr val="492F92"/>
                </a:solidFill>
                <a:latin typeface="Arial" pitchFamily="34" charset="0"/>
                <a:cs typeface="Arial" pitchFamily="34" charset="0"/>
                <a:hlinkClick r:id="rId4"/>
              </a:rPr>
              <a:t>Writers’</a:t>
            </a:r>
            <a:endParaRPr lang="en-GB" i="1" dirty="0" smtClean="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a:p>
            <a:pPr marL="890588"/>
            <a:endParaRPr lang="en-GB" b="1" i="1" dirty="0">
              <a:solidFill>
                <a:srgbClr val="492F92"/>
              </a:solidFill>
              <a:latin typeface="Arial" pitchFamily="34" charset="0"/>
              <a:cs typeface="Arial" pitchFamily="34" charset="0"/>
            </a:endParaRPr>
          </a:p>
          <a:p>
            <a:pPr marL="890588"/>
            <a:endParaRPr lang="en-GB" b="1" i="1" dirty="0">
              <a:solidFill>
                <a:srgbClr val="492F92"/>
              </a:solidFill>
              <a:latin typeface="Arial" pitchFamily="34" charset="0"/>
              <a:cs typeface="Arial" pitchFamily="34" charset="0"/>
            </a:endParaRPr>
          </a:p>
          <a:p>
            <a:pPr marL="1176338" indent="-285750">
              <a:buFont typeface="Wingdings" pitchFamily="2" charset="2"/>
              <a:buChar char="Ø"/>
            </a:pPr>
            <a:r>
              <a:rPr lang="en-GB" b="1" dirty="0" smtClean="0">
                <a:latin typeface="Arial" pitchFamily="34" charset="0"/>
                <a:cs typeface="Arial" pitchFamily="34" charset="0"/>
              </a:rPr>
              <a:t>What features do you think are most effective in promoting high quality writing experiences?</a:t>
            </a:r>
          </a:p>
          <a:p>
            <a:pPr marL="890588"/>
            <a:endParaRPr lang="en-GB" i="1" dirty="0">
              <a:solidFill>
                <a:srgbClr val="492F92"/>
              </a:solidFill>
              <a:latin typeface="Arial" pitchFamily="34" charset="0"/>
              <a:cs typeface="Arial" pitchFamily="34" charset="0"/>
            </a:endParaRPr>
          </a:p>
          <a:p>
            <a:pPr marL="890588"/>
            <a:endParaRPr lang="en-GB" i="1" dirty="0">
              <a:solidFill>
                <a:srgbClr val="492F92"/>
              </a:solidFill>
              <a:latin typeface="Arial" pitchFamily="34" charset="0"/>
              <a:cs typeface="Arial"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215" y="121073"/>
            <a:ext cx="959420" cy="53002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30" name="Rectangle 29"/>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pic>
        <p:nvPicPr>
          <p:cNvPr id="3" name="Picture 2" descr="Screen Shot 2014-01-28 at 21.18.43.png">
            <a:hlinkClick r:id="rId4"/>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1720" y="4221088"/>
            <a:ext cx="2670295" cy="1473076"/>
          </a:xfrm>
          <a:prstGeom prst="rect">
            <a:avLst/>
          </a:prstGeom>
        </p:spPr>
      </p:pic>
    </p:spTree>
    <p:extLst>
      <p:ext uri="{BB962C8B-B14F-4D97-AF65-F5344CB8AC3E}">
        <p14:creationId xmlns:p14="http://schemas.microsoft.com/office/powerpoint/2010/main" val="2166319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3231654"/>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285750" indent="-285750">
              <a:buFont typeface="Wingdings" charset="2"/>
              <a:buChar char="Ø"/>
            </a:pPr>
            <a:r>
              <a:rPr lang="en-GB" sz="2800" dirty="0"/>
              <a:t>promote the approaches embedded within the Highland Learning Policy regarding learning intentions, success criteria and feedback  about how to improve - NOT grades and/or levels? </a:t>
            </a:r>
            <a:endParaRPr lang="en-GB" sz="2800"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2132357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4401204"/>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promote </a:t>
            </a:r>
            <a:r>
              <a:rPr lang="en-GB" sz="2800" b="1" dirty="0"/>
              <a:t>extended writing</a:t>
            </a:r>
            <a:r>
              <a:rPr lang="en-GB" sz="2800" dirty="0"/>
              <a:t> for the </a:t>
            </a:r>
            <a:r>
              <a:rPr lang="en-GB" sz="2800" b="1" dirty="0"/>
              <a:t>purposes</a:t>
            </a:r>
            <a:r>
              <a:rPr lang="en-GB" sz="2800" dirty="0"/>
              <a:t> defined by the SSLN</a:t>
            </a:r>
            <a:r>
              <a:rPr lang="en-GB" sz="2800" dirty="0" smtClean="0"/>
              <a:t>:</a:t>
            </a:r>
          </a:p>
          <a:p>
            <a:pPr lvl="0"/>
            <a:endParaRPr lang="en-GB" sz="2800" dirty="0"/>
          </a:p>
          <a:p>
            <a:pPr lvl="0"/>
            <a:r>
              <a:rPr lang="en-GB" sz="2200" dirty="0" smtClean="0"/>
              <a:t>* to </a:t>
            </a:r>
            <a:r>
              <a:rPr lang="en-GB" sz="2200" dirty="0"/>
              <a:t>convey experiences or information</a:t>
            </a:r>
          </a:p>
          <a:p>
            <a:pPr lvl="0"/>
            <a:r>
              <a:rPr lang="en-GB" sz="2200" dirty="0" smtClean="0"/>
              <a:t>* to </a:t>
            </a:r>
            <a:r>
              <a:rPr lang="en-GB" sz="2200" dirty="0"/>
              <a:t>describe events (real or imagined)</a:t>
            </a:r>
          </a:p>
          <a:p>
            <a:pPr lvl="0"/>
            <a:r>
              <a:rPr lang="en-GB" sz="2200" dirty="0" smtClean="0"/>
              <a:t>* to </a:t>
            </a:r>
            <a:r>
              <a:rPr lang="en-GB" sz="2200" dirty="0"/>
              <a:t>explain processes</a:t>
            </a:r>
          </a:p>
          <a:p>
            <a:pPr lvl="0"/>
            <a:r>
              <a:rPr lang="en-GB" sz="2200" dirty="0" smtClean="0"/>
              <a:t>* to </a:t>
            </a:r>
            <a:r>
              <a:rPr lang="en-GB" sz="2200" dirty="0"/>
              <a:t>persuade</a:t>
            </a:r>
          </a:p>
          <a:p>
            <a:pPr lvl="0"/>
            <a:r>
              <a:rPr lang="en-GB" sz="2200" dirty="0" smtClean="0"/>
              <a:t>* to </a:t>
            </a:r>
            <a:r>
              <a:rPr lang="en-GB" sz="2200" dirty="0"/>
              <a:t>explore issues</a:t>
            </a:r>
          </a:p>
          <a:p>
            <a:r>
              <a:rPr lang="en-GB" sz="2200" dirty="0" smtClean="0"/>
              <a:t>* to </a:t>
            </a:r>
            <a:r>
              <a:rPr lang="en-GB" sz="2200" dirty="0"/>
              <a:t>express an opinion? </a:t>
            </a:r>
            <a:endParaRPr lang="en-GB" sz="2200"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3077082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800767"/>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provide learners with real purposes and audiences within contexts which are meaningful to the interests of the learner? </a:t>
            </a:r>
            <a:endParaRPr lang="en-GB" sz="2200"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80352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369880"/>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provide practitioners with varied, differentiated and easily accessible resources and stimuli to support writing? </a:t>
            </a:r>
            <a:endParaRPr lang="en-GB" sz="2200" b="1" dirty="0" smtClean="0">
              <a:solidFill>
                <a:srgbClr val="000000"/>
              </a:solidFill>
              <a:cs typeface="Arial" pitchFamily="34"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0683712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1938992"/>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adapt easily, ensuring relevance to each level/age/stage?</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4196796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369880"/>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allow learners to engage in dialogue about the extent of their success – self, peer, teacher, parent/carer assessment?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437691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1938992"/>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provide opportunities for creativity, giving learners the freedom to explore?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616444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800767"/>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include play based activities – initially developed within the Nursery context and extended throughout the 3-18 curriculum?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80125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369880"/>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provide opportunities for the teacher and others to model writing as a process – clarifying that editing is a vital element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16851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1938992"/>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take full account of ICT  to provide models AND as a tool for producing writing?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25752572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800767"/>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approach writing through a ‘Read to Write’ model?</a:t>
            </a:r>
          </a:p>
          <a:p>
            <a:r>
              <a:rPr lang="en-GB" sz="2800" dirty="0"/>
              <a:t>i.e. analysing a text and then writing one in the same genre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400897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2800767"/>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address content, structure and technical accuracy: securing the development of structure and content before technical accuracy using punctuation?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211210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1938992"/>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value the writing process – aiming to engage and enthuse learners?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8241409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57596"/>
            <a:ext cx="6769263" cy="1938992"/>
          </a:xfrm>
          <a:prstGeom prst="rect">
            <a:avLst/>
          </a:prstGeom>
          <a:noFill/>
        </p:spPr>
        <p:txBody>
          <a:bodyPr wrap="square" rtlCol="0">
            <a:spAutoFit/>
          </a:bodyPr>
          <a:lstStyle/>
          <a:p>
            <a:r>
              <a:rPr lang="en-GB" b="1" dirty="0" smtClean="0">
                <a:solidFill>
                  <a:srgbClr val="000000"/>
                </a:solidFill>
                <a:cs typeface="Arial" pitchFamily="34" charset="0"/>
              </a:rPr>
              <a:t>Activity 3:	New Learning</a:t>
            </a:r>
          </a:p>
          <a:p>
            <a:endParaRPr lang="en-GB" b="1" dirty="0">
              <a:solidFill>
                <a:srgbClr val="000000"/>
              </a:solidFill>
              <a:cs typeface="Arial" pitchFamily="34" charset="0"/>
            </a:endParaRPr>
          </a:p>
          <a:p>
            <a:r>
              <a:rPr lang="en-GB" sz="2800" b="1" dirty="0" smtClean="0">
                <a:solidFill>
                  <a:srgbClr val="000000"/>
                </a:solidFill>
                <a:cs typeface="Arial" pitchFamily="34" charset="0"/>
              </a:rPr>
              <a:t>Does your current writing practice . . .</a:t>
            </a:r>
          </a:p>
          <a:p>
            <a:pPr marL="457200" lvl="0" indent="-457200">
              <a:buFont typeface="Wingdings" charset="2"/>
              <a:buChar char="Ø"/>
            </a:pPr>
            <a:r>
              <a:rPr lang="en-GB" sz="2800" dirty="0"/>
              <a:t>provide opportunities to evaluate both strengths and development areas? </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35225396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39" name="Rectangle 38"/>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43" name="TextBox 42"/>
          <p:cNvSpPr txBox="1"/>
          <p:nvPr/>
        </p:nvSpPr>
        <p:spPr>
          <a:xfrm>
            <a:off x="2122488" y="1887287"/>
            <a:ext cx="6769263" cy="2031325"/>
          </a:xfrm>
          <a:prstGeom prst="rect">
            <a:avLst/>
          </a:prstGeom>
          <a:noFill/>
        </p:spPr>
        <p:txBody>
          <a:bodyPr wrap="square" rtlCol="0">
            <a:spAutoFit/>
          </a:bodyPr>
          <a:lstStyle/>
          <a:p>
            <a:r>
              <a:rPr lang="en-GB" b="1" dirty="0" smtClean="0">
                <a:solidFill>
                  <a:srgbClr val="000000"/>
                </a:solidFill>
                <a:cs typeface="Arial" pitchFamily="34" charset="0"/>
              </a:rPr>
              <a:t>Activity 4:	Personal Action Planning</a:t>
            </a:r>
          </a:p>
          <a:p>
            <a:endParaRPr lang="en-GB" b="1" dirty="0" smtClean="0">
              <a:solidFill>
                <a:srgbClr val="000000"/>
              </a:solidFill>
              <a:cs typeface="Arial" pitchFamily="34" charset="0"/>
            </a:endParaRPr>
          </a:p>
          <a:p>
            <a:r>
              <a:rPr lang="en-GB" dirty="0" smtClean="0">
                <a:solidFill>
                  <a:srgbClr val="000000"/>
                </a:solidFill>
                <a:cs typeface="Arial" pitchFamily="34" charset="0"/>
              </a:rPr>
              <a:t>Choose one or two elements that you are going to explore and evaluate over the coming weeks.</a:t>
            </a:r>
          </a:p>
          <a:p>
            <a:endParaRPr lang="en-GB" dirty="0">
              <a:solidFill>
                <a:srgbClr val="000000"/>
              </a:solidFill>
              <a:cs typeface="Arial" pitchFamily="34" charset="0"/>
            </a:endParaRPr>
          </a:p>
          <a:p>
            <a:r>
              <a:rPr lang="en-GB" dirty="0" smtClean="0">
                <a:solidFill>
                  <a:srgbClr val="000000"/>
                </a:solidFill>
                <a:cs typeface="Arial" pitchFamily="34" charset="0"/>
              </a:rPr>
              <a:t>Bring back your findings to the next session</a:t>
            </a:r>
          </a:p>
          <a:p>
            <a:endParaRPr lang="en-GB" dirty="0">
              <a:solidFill>
                <a:srgbClr val="000000"/>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9" name="TextBox 8"/>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2183345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2122488" y="1887287"/>
            <a:ext cx="6769263" cy="1754327"/>
          </a:xfrm>
          <a:prstGeom prst="rect">
            <a:avLst/>
          </a:prstGeom>
          <a:noFill/>
        </p:spPr>
        <p:txBody>
          <a:bodyPr wrap="square" rtlCol="0">
            <a:spAutoFit/>
          </a:bodyPr>
          <a:lstStyle/>
          <a:p>
            <a:r>
              <a:rPr lang="en-GB" b="1" dirty="0" smtClean="0">
                <a:solidFill>
                  <a:srgbClr val="000000"/>
                </a:solidFill>
                <a:cs typeface="Arial" pitchFamily="34" charset="0"/>
              </a:rPr>
              <a:t>Activity 5:	Summary of Learning</a:t>
            </a:r>
          </a:p>
          <a:p>
            <a:endParaRPr lang="en-GB" b="1" dirty="0" smtClean="0">
              <a:solidFill>
                <a:srgbClr val="000000"/>
              </a:solidFill>
              <a:cs typeface="Arial" pitchFamily="34" charset="0"/>
            </a:endParaRPr>
          </a:p>
          <a:p>
            <a:r>
              <a:rPr lang="en-GB" dirty="0" smtClean="0">
                <a:solidFill>
                  <a:srgbClr val="000000"/>
                </a:solidFill>
                <a:cs typeface="Arial" pitchFamily="34" charset="0"/>
              </a:rPr>
              <a:t>Write your name on the card or post-it as well as something you will try differently in your teaching of writing over the coming weeks.</a:t>
            </a:r>
            <a:endParaRPr lang="en-GB" b="1" dirty="0" smtClean="0">
              <a:solidFill>
                <a:srgbClr val="000000"/>
              </a:solidFill>
              <a:cs typeface="Arial" pitchFamily="34" charset="0"/>
            </a:endParaRPr>
          </a:p>
          <a:p>
            <a:endParaRPr lang="en-GB" dirty="0" smtClean="0">
              <a:solidFill>
                <a:srgbClr val="000000"/>
              </a:solidFill>
              <a:cs typeface="Arial" pitchFamily="34" charset="0"/>
            </a:endParaRPr>
          </a:p>
          <a:p>
            <a:r>
              <a:rPr lang="en-GB" dirty="0" smtClean="0">
                <a:solidFill>
                  <a:srgbClr val="000000"/>
                </a:solidFill>
                <a:cs typeface="Arial" pitchFamily="34" charset="0"/>
              </a:rPr>
              <a:t>Leave your card or post-it on your way out.</a:t>
            </a:r>
            <a:endParaRPr lang="en-GB" dirty="0">
              <a:solidFill>
                <a:srgbClr val="000000"/>
              </a:solidFill>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sp>
        <p:nvSpPr>
          <p:cNvPr id="10" name="TextBox 9"/>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6439622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12" y="121073"/>
            <a:ext cx="959420" cy="530028"/>
          </a:xfrm>
          <a:prstGeom prst="rect">
            <a:avLst/>
          </a:prstGeom>
        </p:spPr>
      </p:pic>
      <p:sp>
        <p:nvSpPr>
          <p:cNvPr id="43" name="TextBox 42"/>
          <p:cNvSpPr txBox="1"/>
          <p:nvPr/>
        </p:nvSpPr>
        <p:spPr>
          <a:xfrm>
            <a:off x="2122488" y="1887287"/>
            <a:ext cx="6769263" cy="1754326"/>
          </a:xfrm>
          <a:prstGeom prst="rect">
            <a:avLst/>
          </a:prstGeom>
          <a:noFill/>
        </p:spPr>
        <p:txBody>
          <a:bodyPr wrap="square" rtlCol="0">
            <a:spAutoFit/>
          </a:bodyPr>
          <a:lstStyle/>
          <a:p>
            <a:r>
              <a:rPr lang="en-GB" b="1" dirty="0" smtClean="0">
                <a:solidFill>
                  <a:srgbClr val="000000"/>
                </a:solidFill>
                <a:cs typeface="Arial" pitchFamily="34" charset="0"/>
              </a:rPr>
              <a:t>FOLLOW UP LINKS:</a:t>
            </a:r>
          </a:p>
          <a:p>
            <a:endParaRPr lang="en-GB" b="1" dirty="0">
              <a:solidFill>
                <a:srgbClr val="000000"/>
              </a:solidFill>
              <a:cs typeface="Arial" pitchFamily="34" charset="0"/>
            </a:endParaRPr>
          </a:p>
          <a:p>
            <a:endParaRPr lang="en-GB" b="1" dirty="0" smtClean="0">
              <a:solidFill>
                <a:srgbClr val="000000"/>
              </a:solidFill>
              <a:cs typeface="Arial" pitchFamily="34" charset="0"/>
            </a:endParaRPr>
          </a:p>
          <a:p>
            <a:r>
              <a:rPr lang="en-GB" dirty="0" smtClean="0">
                <a:hlinkClick r:id="rId5"/>
              </a:rPr>
              <a:t>                     Literacy across learning - Principles and Practice</a:t>
            </a:r>
            <a:endParaRPr lang="en-GB" b="1" dirty="0" smtClean="0">
              <a:solidFill>
                <a:srgbClr val="000000"/>
              </a:solidFill>
              <a:cs typeface="Arial" pitchFamily="34" charset="0"/>
            </a:endParaRPr>
          </a:p>
          <a:p>
            <a:endParaRPr lang="en-GB" b="1" dirty="0">
              <a:solidFill>
                <a:srgbClr val="000000"/>
              </a:solidFill>
              <a:cs typeface="Arial" pitchFamily="34" charset="0"/>
            </a:endParaRPr>
          </a:p>
          <a:p>
            <a:endParaRPr lang="en-GB" b="1" dirty="0" smtClean="0">
              <a:solidFill>
                <a:srgbClr val="000000"/>
              </a:solidFill>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361" y="1969632"/>
            <a:ext cx="1405128" cy="4032504"/>
          </a:xfrm>
          <a:prstGeom prst="rect">
            <a:avLst/>
          </a:prstGeom>
        </p:spPr>
      </p:pic>
      <p:sp>
        <p:nvSpPr>
          <p:cNvPr id="8" name="Rectangle 7"/>
          <p:cNvSpPr/>
          <p:nvPr/>
        </p:nvSpPr>
        <p:spPr>
          <a:xfrm>
            <a:off x="195" y="657267"/>
            <a:ext cx="1681655" cy="984885"/>
          </a:xfrm>
          <a:prstGeom prst="rect">
            <a:avLst/>
          </a:prstGeom>
        </p:spPr>
        <p:txBody>
          <a:bodyPr wrap="square">
            <a:spAutoFit/>
          </a:bodyPr>
          <a:lstStyle/>
          <a:p>
            <a:pPr algn="ctr"/>
            <a:endParaRPr lang="en-GB" b="1" dirty="0" smtClean="0">
              <a:solidFill>
                <a:srgbClr val="492F92"/>
              </a:solidFill>
            </a:endParaRPr>
          </a:p>
          <a:p>
            <a:pPr algn="ctr"/>
            <a:r>
              <a:rPr lang="en-GB" sz="2000" b="1" dirty="0" smtClean="0">
                <a:solidFill>
                  <a:srgbClr val="492F92"/>
                </a:solidFill>
              </a:rPr>
              <a:t>Literacy</a:t>
            </a:r>
            <a:endParaRPr lang="en-GB" sz="2000" b="1" dirty="0">
              <a:solidFill>
                <a:srgbClr val="492F92"/>
              </a:solidFill>
            </a:endParaRPr>
          </a:p>
          <a:p>
            <a:pPr algn="ctr"/>
            <a:r>
              <a:rPr lang="en-GB" sz="2000" b="1" dirty="0">
                <a:solidFill>
                  <a:srgbClr val="492F92"/>
                </a:solidFill>
              </a:rPr>
              <a:t> Toolkit</a:t>
            </a:r>
          </a:p>
        </p:txBody>
      </p:sp>
      <p:pic>
        <p:nvPicPr>
          <p:cNvPr id="2" name="Picture 1">
            <a:hlinkClick r:id="rId5"/>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7704" y="2211812"/>
            <a:ext cx="1402500" cy="1774071"/>
          </a:xfrm>
          <a:prstGeom prst="rect">
            <a:avLst/>
          </a:prstGeom>
        </p:spPr>
      </p:pic>
      <p:sp>
        <p:nvSpPr>
          <p:cNvPr id="3" name="Rectangle 2"/>
          <p:cNvSpPr/>
          <p:nvPr/>
        </p:nvSpPr>
        <p:spPr>
          <a:xfrm>
            <a:off x="4572000" y="4752508"/>
            <a:ext cx="4572000" cy="369332"/>
          </a:xfrm>
          <a:prstGeom prst="rect">
            <a:avLst/>
          </a:prstGeom>
        </p:spPr>
        <p:txBody>
          <a:bodyPr>
            <a:spAutoFit/>
          </a:bodyPr>
          <a:lstStyle/>
          <a:p>
            <a:r>
              <a:rPr lang="en-GB" dirty="0" smtClean="0">
                <a:hlinkClick r:id="rId8"/>
              </a:rPr>
              <a:t>SSLN - Writing</a:t>
            </a:r>
            <a:endParaRPr lang="en-GB" dirty="0"/>
          </a:p>
        </p:txBody>
      </p:sp>
      <p:pic>
        <p:nvPicPr>
          <p:cNvPr id="5" name="Picture 4">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35696" y="4437112"/>
            <a:ext cx="2571750" cy="1000125"/>
          </a:xfrm>
          <a:prstGeom prst="rect">
            <a:avLst/>
          </a:prstGeom>
        </p:spPr>
      </p:pic>
      <p:sp>
        <p:nvSpPr>
          <p:cNvPr id="11" name="TextBox 10"/>
          <p:cNvSpPr txBox="1"/>
          <p:nvPr/>
        </p:nvSpPr>
        <p:spPr>
          <a:xfrm>
            <a:off x="1543489" y="272546"/>
            <a:ext cx="7321943" cy="1354217"/>
          </a:xfrm>
          <a:prstGeom prst="rect">
            <a:avLst/>
          </a:prstGeom>
          <a:noFill/>
          <a:effectLst>
            <a:outerShdw blurRad="139700" dist="101600" dir="3660000" algn="ctr" rotWithShape="0">
              <a:schemeClr val="tx1">
                <a:lumMod val="75000"/>
                <a:alpha val="67000"/>
              </a:schemeClr>
            </a:outerShdw>
          </a:effectLst>
        </p:spPr>
        <p:txBody>
          <a:bodyPr wrap="square" rtlCol="0">
            <a:spAutoFit/>
          </a:bodyPr>
          <a:lstStyle/>
          <a:p>
            <a:r>
              <a:rPr lang="en-GB" sz="5400" dirty="0">
                <a:solidFill>
                  <a:srgbClr val="492F92"/>
                </a:solidFill>
              </a:rPr>
              <a:t>Learning and Teaching – </a:t>
            </a:r>
          </a:p>
          <a:p>
            <a:r>
              <a:rPr lang="en-GB" sz="2800" dirty="0">
                <a:solidFill>
                  <a:srgbClr val="492F92"/>
                </a:solidFill>
              </a:rPr>
              <a:t>A Focus on Writing</a:t>
            </a:r>
          </a:p>
        </p:txBody>
      </p:sp>
    </p:spTree>
    <p:extLst>
      <p:ext uri="{BB962C8B-B14F-4D97-AF65-F5344CB8AC3E}">
        <p14:creationId xmlns:p14="http://schemas.microsoft.com/office/powerpoint/2010/main" val="133612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LTA Toolk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LTA Toolkit</Template>
  <TotalTime>642</TotalTime>
  <Words>1806</Words>
  <Application>Microsoft Office PowerPoint</Application>
  <PresentationFormat>On-screen Show (4:3)</PresentationFormat>
  <Paragraphs>444</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LTA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McCartney</dc:creator>
  <cp:lastModifiedBy>CookJ</cp:lastModifiedBy>
  <cp:revision>83</cp:revision>
  <dcterms:created xsi:type="dcterms:W3CDTF">2013-02-22T07:22:54Z</dcterms:created>
  <dcterms:modified xsi:type="dcterms:W3CDTF">2016-09-28T08:42:34Z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