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8" r:id="rId2"/>
    <p:sldId id="262" r:id="rId3"/>
    <p:sldId id="259" r:id="rId4"/>
    <p:sldId id="269" r:id="rId5"/>
    <p:sldId id="260" r:id="rId6"/>
    <p:sldId id="263" r:id="rId7"/>
    <p:sldId id="276" r:id="rId8"/>
    <p:sldId id="278" r:id="rId9"/>
    <p:sldId id="277" r:id="rId10"/>
    <p:sldId id="289" r:id="rId11"/>
    <p:sldId id="279" r:id="rId12"/>
    <p:sldId id="281" r:id="rId13"/>
    <p:sldId id="282" r:id="rId14"/>
    <p:sldId id="292" r:id="rId15"/>
    <p:sldId id="285" r:id="rId16"/>
    <p:sldId id="283" r:id="rId17"/>
    <p:sldId id="284" r:id="rId18"/>
    <p:sldId id="293" r:id="rId19"/>
    <p:sldId id="280" r:id="rId20"/>
    <p:sldId id="286" r:id="rId21"/>
    <p:sldId id="287" r:id="rId22"/>
    <p:sldId id="288" r:id="rId23"/>
    <p:sldId id="265" r:id="rId24"/>
    <p:sldId id="290" r:id="rId25"/>
  </p:sldIdLst>
  <p:sldSz cx="9144000" cy="6858000" type="screen4x3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2F92"/>
    <a:srgbClr val="D3CDE1"/>
    <a:srgbClr val="8585BE"/>
    <a:srgbClr val="007C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1" autoAdjust="0"/>
    <p:restoredTop sz="51687" autoAdjust="0"/>
  </p:normalViewPr>
  <p:slideViewPr>
    <p:cSldViewPr showGuides="1">
      <p:cViewPr varScale="1">
        <p:scale>
          <a:sx n="36" d="100"/>
          <a:sy n="36" d="100"/>
        </p:scale>
        <p:origin x="-2346" y="-84"/>
      </p:cViewPr>
      <p:guideLst>
        <p:guide orient="horz" pos="1185"/>
        <p:guide pos="13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D3C6A-CF16-4B8A-AE64-7559FD68468A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646FCB-3CEE-428D-B50F-B562299EB9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773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notes section in each presentation is primarily for the facilitator, indicating additional requirements or information.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Building Vocabulary for Better Literacy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objective of this PPT is to explore the research and strategies around pre-teaching vocabulary and relating this to improving literacy levels and learning outcomes for children and young people.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PPT will address the following Quality Indicators from HGIOS 4: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QI: 2.2 – Curriculum – Themes: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Rationale and design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Development of the curriculum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Skills for learning, life and work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QI: 2.3 – Learning, teaching and assessment – Themes: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Learning and engagement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Quality of teaching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Planning, tracking and monitoring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QI: 2.4 – Personalised support – Themes: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Universal support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Removal of potential barriers to learning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This agenda</a:t>
            </a:r>
            <a:r>
              <a:rPr lang="en-GB" baseline="0" dirty="0" smtClean="0"/>
              <a:t> is fixed  and is the same for every presentation</a:t>
            </a:r>
            <a:r>
              <a:rPr lang="en-GB" dirty="0" smtClean="0"/>
              <a:t> in the toolkit.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i="1" dirty="0" smtClean="0"/>
              <a:t>Get into pairs</a:t>
            </a:r>
          </a:p>
          <a:p>
            <a:r>
              <a:rPr lang="en-GB" i="1" dirty="0" smtClean="0"/>
              <a:t>Each person has to think of a new word to teach their</a:t>
            </a:r>
            <a:r>
              <a:rPr lang="en-GB" i="1" baseline="0" dirty="0" smtClean="0"/>
              <a:t> partners. It could be a word from a different language or maybe a technical word that the other person has not heard of before. You could even make up a word. You must check that the other partner has no (or limited) prior knowledge of that word.</a:t>
            </a:r>
          </a:p>
          <a:p>
            <a:endParaRPr lang="en-GB" i="1" baseline="0" dirty="0" smtClean="0"/>
          </a:p>
          <a:p>
            <a:r>
              <a:rPr lang="en-GB" i="1" baseline="0" dirty="0" smtClean="0"/>
              <a:t>If you are stuck for words, try these:</a:t>
            </a:r>
          </a:p>
          <a:p>
            <a:endParaRPr lang="en-GB" i="1" baseline="0" dirty="0" smtClean="0"/>
          </a:p>
          <a:p>
            <a:r>
              <a:rPr lang="en-GB" i="0" baseline="0" dirty="0" smtClean="0"/>
              <a:t>Isinglass: a type of </a:t>
            </a:r>
            <a:r>
              <a:rPr lang="en-GB" i="0" baseline="0" dirty="0" err="1" smtClean="0"/>
              <a:t>gelatin</a:t>
            </a:r>
            <a:r>
              <a:rPr lang="en-GB" i="0" baseline="0" dirty="0" smtClean="0"/>
              <a:t> obtained from fish</a:t>
            </a:r>
          </a:p>
          <a:p>
            <a:r>
              <a:rPr lang="en-GB" i="0" baseline="0" dirty="0" err="1" smtClean="0"/>
              <a:t>Hamulus</a:t>
            </a:r>
            <a:r>
              <a:rPr lang="en-GB" i="0" baseline="0" dirty="0" smtClean="0"/>
              <a:t>: </a:t>
            </a:r>
            <a:r>
              <a:rPr lang="en-GB" i="0" dirty="0" smtClean="0"/>
              <a:t>A hook-like projection on a bee or wasp, linking the fore and hindwings</a:t>
            </a:r>
          </a:p>
          <a:p>
            <a:r>
              <a:rPr lang="en-GB" i="0" baseline="0" dirty="0" err="1" smtClean="0"/>
              <a:t>Mahonia</a:t>
            </a:r>
            <a:r>
              <a:rPr lang="en-GB" i="0" baseline="0" dirty="0" smtClean="0"/>
              <a:t>: </a:t>
            </a:r>
            <a:r>
              <a:rPr lang="en-GB" dirty="0" smtClean="0"/>
              <a:t>A type of bush native to eastern Asia and North and South America</a:t>
            </a:r>
          </a:p>
          <a:p>
            <a:r>
              <a:rPr lang="en-GB" i="0" baseline="0" dirty="0" err="1" smtClean="0"/>
              <a:t>Thenar</a:t>
            </a:r>
            <a:r>
              <a:rPr lang="en-GB" i="0" baseline="0" dirty="0" smtClean="0"/>
              <a:t>: </a:t>
            </a:r>
            <a:r>
              <a:rPr lang="en-GB" dirty="0" smtClean="0"/>
              <a:t>The fleshy part of the hand at the base of the thumb</a:t>
            </a:r>
          </a:p>
          <a:p>
            <a:r>
              <a:rPr lang="en-GB" i="0" baseline="0" dirty="0" smtClean="0"/>
              <a:t>Jabot: </a:t>
            </a:r>
            <a:r>
              <a:rPr lang="en-GB" dirty="0" smtClean="0"/>
              <a:t>An ornamental ruffle on the front of a shirt or blouse</a:t>
            </a:r>
            <a:endParaRPr lang="en-GB" i="0" baseline="0" dirty="0" smtClean="0"/>
          </a:p>
          <a:p>
            <a:endParaRPr lang="en-GB" i="1" baseline="0" dirty="0" smtClean="0"/>
          </a:p>
          <a:p>
            <a:r>
              <a:rPr lang="en-GB" i="1" baseline="0" dirty="0" smtClean="0"/>
              <a:t>Spend 2-3 minutes teaching each other your new words – Do </a:t>
            </a:r>
            <a:r>
              <a:rPr lang="en-GB" b="1" i="1" baseline="0" dirty="0" smtClean="0"/>
              <a:t>NOT</a:t>
            </a:r>
            <a:r>
              <a:rPr lang="en-GB" i="1" baseline="0" dirty="0" smtClean="0"/>
              <a:t> write your new word down</a:t>
            </a:r>
          </a:p>
          <a:p>
            <a:endParaRPr lang="en-GB" i="1" baseline="0" dirty="0" smtClean="0"/>
          </a:p>
          <a:p>
            <a:r>
              <a:rPr lang="en-GB" i="1" baseline="0" dirty="0" smtClean="0"/>
              <a:t>Facilitator to pose the question: </a:t>
            </a:r>
            <a:r>
              <a:rPr lang="en-GB" b="1" i="1" baseline="0" dirty="0" smtClean="0"/>
              <a:t>What information did you have to provide?</a:t>
            </a:r>
          </a:p>
          <a:p>
            <a:endParaRPr lang="en-GB" i="1" baseline="0" dirty="0" smtClean="0"/>
          </a:p>
          <a:p>
            <a:r>
              <a:rPr lang="en-GB" i="1" baseline="0" dirty="0" smtClean="0"/>
              <a:t>Facilitator to share: Some ideas might be: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i="1" baseline="0" dirty="0" smtClean="0"/>
              <a:t>A definition of the word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i="1" baseline="0" dirty="0" smtClean="0"/>
              <a:t>An example of the word in a sentence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i="1" baseline="0" dirty="0" smtClean="0"/>
              <a:t>A description or a drawing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i="1" baseline="0" dirty="0" smtClean="0"/>
              <a:t>Speaking slower so the partner can HEAR the sounds in the word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i="1" baseline="0" dirty="0" smtClean="0"/>
              <a:t>Getting your partner to repeat the word back to check it sounds right.</a:t>
            </a:r>
          </a:p>
          <a:p>
            <a:pPr marL="0" indent="0">
              <a:buFont typeface="Arial" pitchFamily="34" charset="0"/>
              <a:buNone/>
            </a:pPr>
            <a:endParaRPr lang="en-GB" i="1" baseline="0" dirty="0" smtClean="0"/>
          </a:p>
          <a:p>
            <a:pPr marL="0" indent="0">
              <a:buFont typeface="Arial" pitchFamily="34" charset="0"/>
              <a:buNone/>
            </a:pPr>
            <a:r>
              <a:rPr lang="en-GB" i="1" baseline="0" dirty="0" smtClean="0"/>
              <a:t>Can everyone remember their new words?</a:t>
            </a:r>
          </a:p>
          <a:p>
            <a:pPr marL="0" indent="0">
              <a:buFont typeface="Arial" pitchFamily="34" charset="0"/>
              <a:buNone/>
            </a:pPr>
            <a:r>
              <a:rPr lang="en-GB" i="1" baseline="0" dirty="0" smtClean="0"/>
              <a:t>Can everyone use their new words in a sentence?</a:t>
            </a:r>
          </a:p>
          <a:p>
            <a:pPr marL="0" indent="0">
              <a:buFont typeface="Arial" pitchFamily="34" charset="0"/>
              <a:buNone/>
            </a:pPr>
            <a:endParaRPr lang="en-GB" i="1" baseline="0" dirty="0" smtClean="0"/>
          </a:p>
          <a:p>
            <a:pPr marL="0" indent="0">
              <a:buFont typeface="Arial" pitchFamily="34" charset="0"/>
              <a:buNone/>
            </a:pPr>
            <a:r>
              <a:rPr lang="en-GB" i="0" baseline="0" dirty="0" smtClean="0"/>
              <a:t>10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b="1" dirty="0" smtClean="0"/>
              <a:t>Participants to discuss</a:t>
            </a:r>
            <a:r>
              <a:rPr lang="en-GB" b="1" baseline="0" dirty="0" smtClean="0"/>
              <a:t> ~ </a:t>
            </a:r>
          </a:p>
          <a:p>
            <a:endParaRPr lang="en-GB" b="1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Participants to be given 2 minutes to discuss – facilitator to collect responses.</a:t>
            </a:r>
          </a:p>
          <a:p>
            <a:endParaRPr lang="en-GB" b="1" dirty="0" smtClean="0"/>
          </a:p>
          <a:p>
            <a:r>
              <a:rPr lang="en-GB" b="1" dirty="0" smtClean="0"/>
              <a:t>Can</a:t>
            </a:r>
            <a:r>
              <a:rPr lang="en-GB" b="1" baseline="0" dirty="0" smtClean="0"/>
              <a:t> you think of one or two children in your class that have poor vocabulary skills? What is the impact of this on their literacy learning?</a:t>
            </a:r>
          </a:p>
          <a:p>
            <a:endParaRPr lang="en-GB" baseline="0" dirty="0" smtClean="0"/>
          </a:p>
          <a:p>
            <a:r>
              <a:rPr lang="en-GB" i="1" baseline="0" dirty="0" smtClean="0"/>
              <a:t>Some answers may include: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from backgrounds with less stimulation/exposure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with Speech, Language and Communication Needs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Bilingual/ Multilingual learners (may have reduced vocabulary knowledge in English as this is an additional language)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baseline="0" dirty="0" smtClean="0"/>
              <a:t>Children with specific areas of interest and vocabulary knowledge but less general vocabulary knowledge (e.g. children with ASD)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with learning difficulties.</a:t>
            </a:r>
          </a:p>
          <a:p>
            <a:pPr marL="171450" indent="-171450">
              <a:buFontTx/>
              <a:buChar char="-"/>
            </a:pPr>
            <a:endParaRPr lang="en-GB" i="1" baseline="0" dirty="0" smtClean="0"/>
          </a:p>
          <a:p>
            <a:pPr marL="0" indent="0">
              <a:buFontTx/>
              <a:buNone/>
            </a:pPr>
            <a:r>
              <a:rPr lang="en-GB" i="1" baseline="0" dirty="0" smtClean="0"/>
              <a:t>Impact on learning: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don’t understand simple literacy concepts e.g. beginning/middle/end, first/next/last, page, book, word, rhyme, etc.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don’t understand a group story and miss vital key learning opportunities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may be able to decode words but don’t understand their meanings so they are unable to read for meaning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have poor vocabulary and language skills so they are less able to generate ideas and stories of their own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have a limited vocabulary so may end up using the same words repetitively in their writing e.g. said instead of shouted, called, whispered, yelled, chatted etc.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find it very difficult to understand spoken language and lose interest in listening to spoken stories and other literacy learning opportunities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may become passive learners or develop behavioural difficulties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use ‘empty’ words (such as ‘thing’) when talking and struggle to give clear verbal ideas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If children are unable to give clear verbal ideas, then they will be unable to give a clear written structure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Children develop poor literacy skills and are then unable to access other learning (particularly in upper primary and secondary school).</a:t>
            </a:r>
            <a:endParaRPr lang="en-GB" dirty="0" smtClean="0"/>
          </a:p>
          <a:p>
            <a:pPr marL="171450" indent="-171450">
              <a:buFontTx/>
              <a:buChar char="-"/>
            </a:pPr>
            <a:endParaRPr lang="en-GB" dirty="0" smtClean="0"/>
          </a:p>
          <a:p>
            <a:pPr marL="0" indent="0">
              <a:buFontTx/>
              <a:buNone/>
            </a:pPr>
            <a:r>
              <a:rPr lang="en-GB" sz="1200" dirty="0" smtClean="0"/>
              <a:t>References:</a:t>
            </a:r>
          </a:p>
          <a:p>
            <a:pPr algn="l"/>
            <a:endParaRPr lang="en-GB" sz="1200" b="0" i="0" u="none" strike="noStrike" baseline="0" dirty="0" smtClean="0">
              <a:solidFill>
                <a:srgbClr val="000000"/>
              </a:solidFill>
              <a:latin typeface="+mn-lt"/>
            </a:endParaRPr>
          </a:p>
          <a:p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Wellman R.L., Lewis B.A., </a:t>
            </a:r>
            <a:r>
              <a:rPr lang="en-GB" sz="1200" b="0" i="0" u="none" strike="noStrike" baseline="0" dirty="0" err="1" smtClean="0">
                <a:solidFill>
                  <a:srgbClr val="000000"/>
                </a:solidFill>
                <a:latin typeface="+mn-lt"/>
              </a:rPr>
              <a:t>Freebairn</a:t>
            </a:r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 L.A., </a:t>
            </a:r>
            <a:r>
              <a:rPr lang="en-GB" sz="1200" b="0" i="0" u="none" strike="noStrike" baseline="0" dirty="0" err="1" smtClean="0">
                <a:solidFill>
                  <a:srgbClr val="000000"/>
                </a:solidFill>
                <a:latin typeface="+mn-lt"/>
              </a:rPr>
              <a:t>Avrich</a:t>
            </a:r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 A.A., Hansen A.J., and Stein C.M. (2011) </a:t>
            </a:r>
            <a:r>
              <a:rPr lang="en-GB" sz="1200" b="0" i="1" u="none" strike="noStrike" baseline="0" dirty="0" smtClean="0">
                <a:solidFill>
                  <a:srgbClr val="000000"/>
                </a:solidFill>
                <a:latin typeface="+mn-lt"/>
              </a:rPr>
              <a:t>Narrative Ability of Children With Speech Sound Disorders and the Prediction of Later Literacy Skills </a:t>
            </a:r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LSHSS 42;561-579 </a:t>
            </a:r>
          </a:p>
          <a:p>
            <a:endParaRPr lang="en-GB" sz="1200" b="0" i="0" u="none" strike="noStrike" baseline="0" dirty="0" smtClean="0">
              <a:solidFill>
                <a:srgbClr val="000000"/>
              </a:solidFill>
              <a:latin typeface="+mn-lt"/>
            </a:endParaRPr>
          </a:p>
          <a:p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Hart, B., &amp; </a:t>
            </a:r>
            <a:r>
              <a:rPr lang="en-GB" sz="1200" b="0" i="0" u="none" strike="noStrike" baseline="0" dirty="0" err="1" smtClean="0">
                <a:solidFill>
                  <a:srgbClr val="000000"/>
                </a:solidFill>
                <a:latin typeface="+mn-lt"/>
              </a:rPr>
              <a:t>Risley</a:t>
            </a:r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, R. T. (1995). </a:t>
            </a:r>
            <a:r>
              <a:rPr lang="en-GB" sz="1200" b="0" i="1" u="none" strike="noStrike" baseline="0" dirty="0" smtClean="0">
                <a:solidFill>
                  <a:srgbClr val="000000"/>
                </a:solidFill>
                <a:latin typeface="+mn-lt"/>
              </a:rPr>
              <a:t>Meaningful differences in the everyday experience of young American children. Baltimore: Paul H. Brookes </a:t>
            </a:r>
          </a:p>
          <a:p>
            <a:endParaRPr lang="en-GB" sz="1200" b="0" i="0" u="none" strike="noStrike" baseline="0" dirty="0" smtClean="0">
              <a:solidFill>
                <a:srgbClr val="000000"/>
              </a:solidFill>
              <a:latin typeface="+mn-lt"/>
            </a:endParaRPr>
          </a:p>
          <a:p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Leon Feinstein and Kathryn Duckworth (2006) </a:t>
            </a:r>
            <a:r>
              <a:rPr lang="en-GB" sz="1200" b="0" i="1" u="none" strike="noStrike" baseline="0" dirty="0" smtClean="0">
                <a:solidFill>
                  <a:srgbClr val="000000"/>
                </a:solidFill>
                <a:latin typeface="+mn-lt"/>
              </a:rPr>
              <a:t>Development in the early years: its importance for school performance and adult outcomes </a:t>
            </a:r>
          </a:p>
          <a:p>
            <a:endParaRPr lang="en-GB" sz="1200" b="0" i="1" u="none" strike="noStrike" baseline="0" dirty="0" smtClean="0">
              <a:solidFill>
                <a:srgbClr val="000000"/>
              </a:solidFill>
              <a:latin typeface="+mn-lt"/>
            </a:endParaRPr>
          </a:p>
          <a:p>
            <a:r>
              <a:rPr lang="en-GB" sz="1200" b="0" i="1" u="none" strike="noStrike" baseline="0" dirty="0" smtClean="0">
                <a:solidFill>
                  <a:srgbClr val="000000"/>
                </a:solidFill>
                <a:latin typeface="+mn-lt"/>
              </a:rPr>
              <a:t>10 minutes</a:t>
            </a: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Participants to read slide: 2 minutes</a:t>
            </a:r>
          </a:p>
          <a:p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Participants to discuss: 4 minutes</a:t>
            </a:r>
          </a:p>
          <a:p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Feedback collected: 3 minutes</a:t>
            </a:r>
          </a:p>
          <a:p>
            <a:endParaRPr lang="en-GB" sz="2000" b="0" i="0" u="none" strike="noStrike" baseline="0" dirty="0" smtClean="0">
              <a:solidFill>
                <a:srgbClr val="000000"/>
              </a:solidFill>
              <a:latin typeface="+mn-lt"/>
            </a:endParaRPr>
          </a:p>
          <a:p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References:</a:t>
            </a:r>
          </a:p>
          <a:p>
            <a:endParaRPr lang="en-GB" sz="1200" b="0" i="0" u="none" strike="noStrike" baseline="0" dirty="0" smtClean="0">
              <a:solidFill>
                <a:srgbClr val="000000"/>
              </a:solidFill>
              <a:latin typeface="+mn-lt"/>
            </a:endParaRPr>
          </a:p>
          <a:p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Wellman R.L., Lewis B.A., </a:t>
            </a:r>
            <a:r>
              <a:rPr lang="en-GB" sz="1200" b="0" i="0" u="none" strike="noStrike" baseline="0" dirty="0" err="1" smtClean="0">
                <a:solidFill>
                  <a:srgbClr val="000000"/>
                </a:solidFill>
                <a:latin typeface="+mn-lt"/>
              </a:rPr>
              <a:t>Freebairn</a:t>
            </a:r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 L.A., </a:t>
            </a:r>
            <a:r>
              <a:rPr lang="en-GB" sz="1200" b="0" i="0" u="none" strike="noStrike" baseline="0" dirty="0" err="1" smtClean="0">
                <a:solidFill>
                  <a:srgbClr val="000000"/>
                </a:solidFill>
                <a:latin typeface="+mn-lt"/>
              </a:rPr>
              <a:t>Avrich</a:t>
            </a:r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 A.A., Hansen A.J., and Stein C.M. (2011) </a:t>
            </a:r>
            <a:r>
              <a:rPr lang="en-GB" sz="1200" b="0" i="1" u="none" strike="noStrike" baseline="0" dirty="0" smtClean="0">
                <a:solidFill>
                  <a:srgbClr val="000000"/>
                </a:solidFill>
                <a:latin typeface="+mn-lt"/>
              </a:rPr>
              <a:t>Narrative Ability of Children With Speech Sound Disorders and the Prediction of Later Literacy Skills </a:t>
            </a:r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LSHSS 42;561-579 </a:t>
            </a:r>
          </a:p>
          <a:p>
            <a:endParaRPr lang="en-GB" sz="1200" b="0" i="0" u="none" strike="noStrike" baseline="0" dirty="0" smtClean="0">
              <a:solidFill>
                <a:srgbClr val="000000"/>
              </a:solidFill>
              <a:latin typeface="+mn-lt"/>
            </a:endParaRPr>
          </a:p>
          <a:p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Snow C. (2011) </a:t>
            </a:r>
            <a:r>
              <a:rPr lang="en-GB" sz="1200" b="0" i="1" u="none" strike="noStrike" baseline="0" dirty="0" smtClean="0">
                <a:solidFill>
                  <a:srgbClr val="000000"/>
                </a:solidFill>
                <a:latin typeface="+mn-lt"/>
              </a:rPr>
              <a:t>The Potential of Discussion to Improve Reading Comprehension </a:t>
            </a:r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– Lecture IDA New York </a:t>
            </a:r>
          </a:p>
          <a:p>
            <a:endParaRPr lang="en-GB" sz="1200" b="0" i="0" u="none" strike="noStrike" baseline="0" dirty="0" smtClean="0">
              <a:solidFill>
                <a:srgbClr val="000000"/>
              </a:solidFill>
              <a:latin typeface="+mn-lt"/>
            </a:endParaRPr>
          </a:p>
          <a:p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Hart, B., &amp; </a:t>
            </a:r>
            <a:r>
              <a:rPr lang="en-GB" sz="1200" b="0" i="0" u="none" strike="noStrike" baseline="0" dirty="0" err="1" smtClean="0">
                <a:solidFill>
                  <a:srgbClr val="000000"/>
                </a:solidFill>
                <a:latin typeface="+mn-lt"/>
              </a:rPr>
              <a:t>Risley</a:t>
            </a:r>
            <a:r>
              <a:rPr lang="en-GB" sz="1200" b="0" i="0" u="none" strike="noStrike" baseline="0" dirty="0" smtClean="0">
                <a:solidFill>
                  <a:srgbClr val="000000"/>
                </a:solidFill>
                <a:latin typeface="+mn-lt"/>
              </a:rPr>
              <a:t>, R. T. (1995). Meaningful differences in the everyday experience of young American children. Baltimore: Paul H. Brookes </a:t>
            </a: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Facilitator to share:</a:t>
            </a:r>
          </a:p>
          <a:p>
            <a:endParaRPr lang="en-GB" dirty="0" smtClean="0"/>
          </a:p>
          <a:p>
            <a:r>
              <a:rPr lang="en-GB" dirty="0" smtClean="0"/>
              <a:t>In addition to</a:t>
            </a:r>
            <a:r>
              <a:rPr lang="en-GB" baseline="0" dirty="0" smtClean="0"/>
              <a:t> learning about these 3 key areas of every word, a child needs to hear new words approximately 50 </a:t>
            </a:r>
            <a:r>
              <a:rPr lang="en-GB" i="1" baseline="0" dirty="0" smtClean="0"/>
              <a:t>meaningful</a:t>
            </a:r>
            <a:r>
              <a:rPr lang="en-GB" baseline="0" dirty="0" smtClean="0"/>
              <a:t> times before they will start to use the words in their spoken vocabulary.</a:t>
            </a:r>
          </a:p>
          <a:p>
            <a:endParaRPr lang="en-GB" baseline="0" dirty="0" smtClean="0"/>
          </a:p>
          <a:p>
            <a:r>
              <a:rPr lang="en-GB" baseline="0" dirty="0" smtClean="0"/>
              <a:t>To make the words meaningful, it is helpful to have a visual representation (either an object, picture or physically doing the action).</a:t>
            </a:r>
          </a:p>
          <a:p>
            <a:endParaRPr lang="en-GB" baseline="0" dirty="0" smtClean="0"/>
          </a:p>
          <a:p>
            <a:r>
              <a:rPr lang="en-GB" baseline="0" dirty="0" smtClean="0"/>
              <a:t>It is not enough for the child to read a word. A child needs interaction and experience to learn language.</a:t>
            </a:r>
          </a:p>
          <a:p>
            <a:endParaRPr lang="en-GB" baseline="0" dirty="0" smtClean="0"/>
          </a:p>
          <a:p>
            <a:r>
              <a:rPr lang="en-GB" i="1" baseline="0" dirty="0" smtClean="0"/>
              <a:t>2 minutes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Facilitator to share: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In order to store new words effectively, children need to gain knowledge about 3 key areas:</a:t>
            </a:r>
          </a:p>
          <a:p>
            <a:r>
              <a:rPr lang="en-GB" sz="1200" dirty="0" smtClean="0"/>
              <a:t>The first area</a:t>
            </a:r>
            <a:r>
              <a:rPr lang="en-GB" sz="1200" baseline="0" dirty="0" smtClean="0"/>
              <a:t> is word knowledge (semantics).</a:t>
            </a:r>
          </a:p>
          <a:p>
            <a:r>
              <a:rPr lang="en-GB" sz="1200" baseline="0" dirty="0" smtClean="0"/>
              <a:t>All these questions relate to all the information a child needs to learn about a word to store it effectively.</a:t>
            </a:r>
          </a:p>
          <a:p>
            <a:endParaRPr lang="en-GB" sz="1200" baseline="0" dirty="0" smtClean="0"/>
          </a:p>
          <a:p>
            <a:r>
              <a:rPr lang="en-GB" sz="1200" i="1" baseline="0" dirty="0" smtClean="0"/>
              <a:t>1 minute</a:t>
            </a:r>
            <a:endParaRPr lang="en-GB" sz="12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Facilitator to share: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second area is phonological awareness (sound awareness).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 minute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Facilitator to share: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third area is kinaesthetic or visual information.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 minute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baseline="0" dirty="0" smtClean="0"/>
              <a:t>This poster is part of a set of progressive posters. This is an example of Step 3 for more able children. The other posters which can be used earlier on in a child’s development can be accessed:</a:t>
            </a:r>
          </a:p>
          <a:p>
            <a:r>
              <a:rPr lang="en-GB" baseline="0" dirty="0" smtClean="0"/>
              <a:t>https://www.widgit.com/resources/literacy-language/vocabulary/pre-teaching-vocabulary/ptvbooklet_for_schools_4th_edition_june2013.pdf </a:t>
            </a:r>
          </a:p>
          <a:p>
            <a:endParaRPr lang="en-GB" baseline="0" dirty="0" smtClean="0"/>
          </a:p>
          <a:p>
            <a:r>
              <a:rPr lang="en-GB" baseline="0" dirty="0" smtClean="0"/>
              <a:t>Facilitator to share: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This is a visual representation of the three key areas:</a:t>
            </a:r>
          </a:p>
          <a:p>
            <a:endParaRPr lang="en-GB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The questions with a </a:t>
            </a:r>
            <a:r>
              <a:rPr lang="en-GB" baseline="0" dirty="0" smtClean="0">
                <a:solidFill>
                  <a:schemeClr val="accent3"/>
                </a:solidFill>
              </a:rPr>
              <a:t>green border relate to the word meaning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The questions with a red border relate to phonological awareness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The questions with a purple border relate to visual or kinaesthetic aspects of the word.</a:t>
            </a:r>
          </a:p>
          <a:p>
            <a:endParaRPr lang="en-GB" baseline="0" dirty="0" smtClean="0"/>
          </a:p>
          <a:p>
            <a:endParaRPr lang="en-GB" baseline="0" dirty="0" smtClean="0"/>
          </a:p>
          <a:p>
            <a:r>
              <a:rPr lang="en-GB" baseline="0" dirty="0" smtClean="0"/>
              <a:t>Images provided from the Pre-teaching Vocabulary resource by Pip St. John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This slide could be printed and enlarged for participants as a visual representation of the three key stages.</a:t>
            </a:r>
          </a:p>
          <a:p>
            <a:endParaRPr lang="en-GB" baseline="0" dirty="0" smtClean="0"/>
          </a:p>
          <a:p>
            <a:r>
              <a:rPr lang="en-GB" i="1" baseline="0" dirty="0" smtClean="0"/>
              <a:t>2 minutes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Facilitator to share:</a:t>
            </a:r>
          </a:p>
          <a:p>
            <a:endParaRPr lang="en-GB" dirty="0" smtClean="0"/>
          </a:p>
          <a:p>
            <a:r>
              <a:rPr lang="en-GB" dirty="0" smtClean="0"/>
              <a:t>This</a:t>
            </a:r>
            <a:r>
              <a:rPr lang="en-GB" baseline="0" dirty="0" smtClean="0"/>
              <a:t> is a</a:t>
            </a:r>
            <a:r>
              <a:rPr lang="en-GB" dirty="0" smtClean="0"/>
              <a:t>n example of how to introduce the word ‘duck’ using the key areas.</a:t>
            </a:r>
          </a:p>
          <a:p>
            <a:endParaRPr lang="en-GB" dirty="0" smtClean="0">
              <a:solidFill>
                <a:schemeClr val="accent3"/>
              </a:solidFill>
            </a:endParaRPr>
          </a:p>
          <a:p>
            <a:r>
              <a:rPr lang="en-GB" dirty="0" smtClean="0">
                <a:solidFill>
                  <a:schemeClr val="accent3"/>
                </a:solidFill>
              </a:rPr>
              <a:t>The questions with green borders relate</a:t>
            </a:r>
            <a:r>
              <a:rPr lang="en-GB" baseline="0" dirty="0" smtClean="0">
                <a:solidFill>
                  <a:schemeClr val="accent3"/>
                </a:solidFill>
              </a:rPr>
              <a:t> to the word knowledge. </a:t>
            </a:r>
            <a:r>
              <a:rPr lang="en-GB" baseline="0" dirty="0" smtClean="0"/>
              <a:t>The questions with red borders relate to phonological awareness.</a:t>
            </a:r>
          </a:p>
          <a:p>
            <a:endParaRPr lang="en-GB" baseline="0" dirty="0" smtClean="0"/>
          </a:p>
          <a:p>
            <a:r>
              <a:rPr lang="en-GB" i="1" baseline="0" dirty="0" smtClean="0"/>
              <a:t>1 minute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Facilitator</a:t>
            </a:r>
            <a:r>
              <a:rPr lang="en-GB" baseline="0" dirty="0" smtClean="0"/>
              <a:t> to share: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This is a</a:t>
            </a:r>
            <a:r>
              <a:rPr lang="en-GB" dirty="0" smtClean="0"/>
              <a:t>n example of a WORD MAP</a:t>
            </a:r>
            <a:r>
              <a:rPr lang="en-GB" baseline="0" dirty="0" smtClean="0"/>
              <a:t> for the word ‘banquet’ </a:t>
            </a:r>
            <a:r>
              <a:rPr lang="en-GB" dirty="0" smtClean="0"/>
              <a:t>using the </a:t>
            </a:r>
            <a:r>
              <a:rPr lang="en-GB" dirty="0" err="1" smtClean="0"/>
              <a:t>Smartboard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words in green relate to the word knowledge. </a:t>
            </a: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words in red relate to phonological awareness.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 minute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Facilitator</a:t>
            </a:r>
            <a:r>
              <a:rPr lang="en-GB" baseline="0" dirty="0" smtClean="0"/>
              <a:t> to share: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This is a</a:t>
            </a:r>
            <a:r>
              <a:rPr lang="en-GB" dirty="0" smtClean="0"/>
              <a:t>n example of</a:t>
            </a:r>
            <a:r>
              <a:rPr lang="en-GB" baseline="0" dirty="0" smtClean="0"/>
              <a:t> a class wall display using the key questions for word learning.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The display encourages the teacher and pupils to think about the key questions when learning new words.</a:t>
            </a:r>
          </a:p>
          <a:p>
            <a:endParaRPr lang="en-GB" baseline="0" dirty="0" smtClean="0"/>
          </a:p>
          <a:p>
            <a:r>
              <a:rPr lang="en-GB" i="1" baseline="0" dirty="0" smtClean="0"/>
              <a:t>1 minute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 smtClean="0"/>
              <a:t>This can be done as an Optional</a:t>
            </a:r>
            <a:r>
              <a:rPr lang="en-GB" baseline="0" dirty="0" smtClean="0"/>
              <a:t> 20 – 30 minute session, or revisited at a later date.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Facilitator to share:</a:t>
            </a:r>
          </a:p>
          <a:p>
            <a:endParaRPr lang="en-GB" dirty="0" smtClean="0"/>
          </a:p>
          <a:p>
            <a:r>
              <a:rPr lang="en-GB" dirty="0" smtClean="0"/>
              <a:t>Words can be split into 3 tiers depending on their</a:t>
            </a:r>
            <a:r>
              <a:rPr lang="en-GB" baseline="0" dirty="0" smtClean="0"/>
              <a:t> complexity. 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Thinking about which Tier a word falls into will help us decide if we need to pre-teach that vocabulary or not.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You may need to pre-teach</a:t>
            </a:r>
            <a:r>
              <a:rPr lang="en-GB" baseline="0" dirty="0" smtClean="0"/>
              <a:t> some Tier 1 words to an individual child who has had limited exposure to (English) vocabulary and / or has significant ASN.</a:t>
            </a:r>
          </a:p>
          <a:p>
            <a:endParaRPr lang="en-GB" baseline="0" dirty="0" smtClean="0"/>
          </a:p>
          <a:p>
            <a:r>
              <a:rPr lang="en-GB" baseline="0" dirty="0" smtClean="0"/>
              <a:t>You are unlikely to have to pre-teach Tier 1 words to a whole class.</a:t>
            </a:r>
          </a:p>
          <a:p>
            <a:endParaRPr lang="en-GB" baseline="0" dirty="0" smtClean="0"/>
          </a:p>
          <a:p>
            <a:r>
              <a:rPr lang="en-GB" i="1" baseline="0" dirty="0" smtClean="0"/>
              <a:t>2 minutes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i="1" dirty="0" smtClean="0"/>
              <a:t>2 minutes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Facilitator to share:</a:t>
            </a:r>
          </a:p>
          <a:p>
            <a:endParaRPr lang="en-GB" dirty="0" smtClean="0"/>
          </a:p>
          <a:p>
            <a:r>
              <a:rPr lang="en-GB" dirty="0" smtClean="0"/>
              <a:t>Working on tier 2 words has been proved to make </a:t>
            </a:r>
            <a:r>
              <a:rPr lang="en-GB" b="1" u="sng" dirty="0" smtClean="0"/>
              <a:t>the biggest </a:t>
            </a:r>
            <a:r>
              <a:rPr lang="en-GB" dirty="0" smtClean="0"/>
              <a:t>difference to children’s understanding of a topic.</a:t>
            </a:r>
          </a:p>
          <a:p>
            <a:endParaRPr lang="en-GB" dirty="0" smtClean="0"/>
          </a:p>
          <a:p>
            <a:r>
              <a:rPr lang="en-GB" i="1" dirty="0" smtClean="0"/>
              <a:t>2</a:t>
            </a:r>
            <a:r>
              <a:rPr lang="en-GB" i="1" baseline="0" dirty="0" smtClean="0"/>
              <a:t> minutes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i="1" dirty="0" err="1" smtClean="0"/>
              <a:t>Tiering</a:t>
            </a:r>
            <a:r>
              <a:rPr lang="en-GB" i="1" dirty="0" smtClean="0"/>
              <a:t> vocabulary example from P1/2 class at Park </a:t>
            </a:r>
            <a:r>
              <a:rPr lang="en-GB" i="1" smtClean="0"/>
              <a:t>Primary 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Facilitator to share:</a:t>
            </a:r>
          </a:p>
          <a:p>
            <a:endParaRPr lang="en-GB" dirty="0" smtClean="0"/>
          </a:p>
          <a:p>
            <a:r>
              <a:rPr lang="en-GB" dirty="0" smtClean="0"/>
              <a:t>This slide outlines</a:t>
            </a:r>
            <a:r>
              <a:rPr lang="en-GB" baseline="0" dirty="0" smtClean="0"/>
              <a:t> the theory of teaching new words using the idea of 3 tiers </a:t>
            </a:r>
            <a:r>
              <a:rPr lang="en-GB" i="1" baseline="0" dirty="0" smtClean="0"/>
              <a:t>(it is not a task to try now)</a:t>
            </a:r>
          </a:p>
          <a:p>
            <a:endParaRPr lang="en-GB" i="1" baseline="0" dirty="0" smtClean="0"/>
          </a:p>
          <a:p>
            <a:r>
              <a:rPr lang="en-GB" i="1" baseline="0" dirty="0" smtClean="0"/>
              <a:t>2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i="1" dirty="0" smtClean="0"/>
              <a:t>2 minutes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Facilitator to share:</a:t>
            </a:r>
          </a:p>
          <a:p>
            <a:endParaRPr lang="en-GB" dirty="0" smtClean="0"/>
          </a:p>
          <a:p>
            <a:r>
              <a:rPr lang="en-GB" dirty="0" smtClean="0"/>
              <a:t>Spend 5 minutes</a:t>
            </a:r>
            <a:r>
              <a:rPr lang="en-GB" baseline="0" dirty="0" smtClean="0"/>
              <a:t> thinking about one curriculum area/ topic: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Generate a list of vocabulary (20 + words)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Sort the vocabulary into the relevant tiers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baseline="0" dirty="0" smtClean="0"/>
              <a:t>Facilitator to collect responses.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i="1" baseline="0" dirty="0" smtClean="0"/>
              <a:t>10 minutes</a:t>
            </a:r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21</a:t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baseline="0" dirty="0" smtClean="0"/>
              <a:t>Pick one or two topic vocabulary (Tier 2 – if you completed the extension) words and answer all the questions.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Think about how you could pre-teach these words.</a:t>
            </a:r>
          </a:p>
          <a:p>
            <a:endParaRPr lang="en-GB" baseline="0" dirty="0" smtClean="0"/>
          </a:p>
          <a:p>
            <a:r>
              <a:rPr lang="en-GB" baseline="0" dirty="0" smtClean="0"/>
              <a:t>Please note, if you picked a verb – you do not need to answer the question ‘what do we do with it?’</a:t>
            </a:r>
          </a:p>
          <a:p>
            <a:endParaRPr lang="en-GB" baseline="0" dirty="0" smtClean="0"/>
          </a:p>
          <a:p>
            <a:r>
              <a:rPr lang="en-GB" i="1" baseline="0" dirty="0" smtClean="0"/>
              <a:t>Provide 5 minutes to complete task. Facilitator to collect responses.</a:t>
            </a:r>
          </a:p>
          <a:p>
            <a:endParaRPr lang="en-GB" baseline="0" dirty="0" smtClean="0"/>
          </a:p>
          <a:p>
            <a:r>
              <a:rPr lang="en-GB" i="1" baseline="0" dirty="0" smtClean="0"/>
              <a:t>Just for fun ~</a:t>
            </a:r>
          </a:p>
          <a:p>
            <a:r>
              <a:rPr lang="en-GB" i="1" baseline="0" dirty="0" smtClean="0"/>
              <a:t>Can anyone remember their new word from the beginning of the session?</a:t>
            </a:r>
          </a:p>
          <a:p>
            <a:r>
              <a:rPr lang="en-GB" i="1" baseline="0" dirty="0" smtClean="0"/>
              <a:t>Can you use it in a sentence?</a:t>
            </a:r>
          </a:p>
          <a:p>
            <a:endParaRPr lang="en-GB" i="1" baseline="0" dirty="0" smtClean="0"/>
          </a:p>
          <a:p>
            <a:r>
              <a:rPr lang="en-GB" i="1" baseline="0" dirty="0" smtClean="0"/>
              <a:t>10 minutes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Using the Personal</a:t>
            </a:r>
            <a:r>
              <a:rPr lang="en-GB" baseline="0" dirty="0" smtClean="0"/>
              <a:t> Action plan sheet each teacher chooses one curriculum area to focus on over the next month. Think about the examples of pre-teaching vocabulary (using the question cards, creating WORD MAPs on the </a:t>
            </a:r>
            <a:r>
              <a:rPr lang="en-GB" baseline="0" dirty="0" err="1" smtClean="0"/>
              <a:t>smartboard</a:t>
            </a:r>
            <a:r>
              <a:rPr lang="en-GB" baseline="0" dirty="0" smtClean="0"/>
              <a:t>, using a whole class display). Which technique would be most useful in your class and how are you going to implement this?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This may involve doing more of some things and less of others and teachers may need pushing on this.</a:t>
            </a:r>
          </a:p>
          <a:p>
            <a:r>
              <a:rPr lang="en-GB" baseline="0" dirty="0" smtClean="0"/>
              <a:t>Activity 4: Personal Action Planning</a:t>
            </a:r>
          </a:p>
          <a:p>
            <a:endParaRPr lang="en-GB" baseline="0" dirty="0" smtClean="0"/>
          </a:p>
          <a:p>
            <a:r>
              <a:rPr lang="en-GB" baseline="0" dirty="0" smtClean="0"/>
              <a:t>Have copies of My Personal Action Plan ready to distribute</a:t>
            </a:r>
          </a:p>
          <a:p>
            <a:endParaRPr lang="en-GB" baseline="0" dirty="0" smtClean="0"/>
          </a:p>
          <a:p>
            <a:r>
              <a:rPr lang="en-GB" baseline="0" dirty="0" smtClean="0"/>
              <a:t>Pair-share: two minutes sharing your plan with your partner then swap.</a:t>
            </a:r>
          </a:p>
          <a:p>
            <a:r>
              <a:rPr lang="en-GB" baseline="0" dirty="0" smtClean="0"/>
              <a:t>Randomly choose two or three practitioners to share with the group what their partner is planning.</a:t>
            </a:r>
          </a:p>
          <a:p>
            <a:endParaRPr lang="en-GB" baseline="0" dirty="0" smtClean="0"/>
          </a:p>
          <a:p>
            <a:r>
              <a:rPr lang="en-GB" i="1" baseline="0" dirty="0" smtClean="0"/>
              <a:t>5 – 10 minutes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/>
              <a:pPr/>
              <a:t>23</a:t>
            </a:fld>
            <a:endParaRPr lang="en-GB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FOLLOW UP LINKS</a:t>
            </a:r>
          </a:p>
          <a:p>
            <a:r>
              <a:rPr lang="en-GB" dirty="0" smtClean="0"/>
              <a:t>The facilitator</a:t>
            </a:r>
            <a:r>
              <a:rPr lang="en-GB" baseline="0" dirty="0" smtClean="0"/>
              <a:t> should refer participants to the follow up links which can be accessed independently for further information.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A3FA8-9BC7-475E-BA7E-2C14599A0BB9}" type="slidenum">
              <a:rPr lang="en-GB" smtClean="0">
                <a:solidFill>
                  <a:prstClr val="black"/>
                </a:solidFill>
              </a:rPr>
              <a:pPr/>
              <a:t>24</a:t>
            </a:fld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333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85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761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785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710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880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620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894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84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089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F2-EFF9-47F0-8D5C-B77E6AEEA28D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255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253F2-EFF9-47F0-8D5C-B77E6AEEA28D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1D57B-2CD8-44F6-8B4D-9F8355EA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632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user/RALLIcampaign" TargetMode="External"/><Relationship Id="rId13" Type="http://schemas.openxmlformats.org/officeDocument/2006/relationships/image" Target="../media/image10.jpeg"/><Relationship Id="rId18" Type="http://schemas.openxmlformats.org/officeDocument/2006/relationships/image" Target="../media/image14.png"/><Relationship Id="rId3" Type="http://schemas.openxmlformats.org/officeDocument/2006/relationships/image" Target="../media/image1.jpg"/><Relationship Id="rId7" Type="http://schemas.openxmlformats.org/officeDocument/2006/relationships/hyperlink" Target="http://www.savethechildren.org.uk/sites/default/files/images/Read_On_Get_On.pdf" TargetMode="External"/><Relationship Id="rId12" Type="http://schemas.openxmlformats.org/officeDocument/2006/relationships/hyperlink" Target="http://www.rcslt.org/" TargetMode="External"/><Relationship Id="rId17" Type="http://schemas.openxmlformats.org/officeDocument/2006/relationships/image" Target="../media/image13.gif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idgit.com/resources/literacy-language/vocabulary/pre-teaching-vocabulary/index.htm" TargetMode="External"/><Relationship Id="rId11" Type="http://schemas.openxmlformats.org/officeDocument/2006/relationships/hyperlink" Target="https://www.thecommunicationtrust.org.uk/" TargetMode="External"/><Relationship Id="rId5" Type="http://schemas.openxmlformats.org/officeDocument/2006/relationships/image" Target="../media/image3.jpeg"/><Relationship Id="rId15" Type="http://schemas.openxmlformats.org/officeDocument/2006/relationships/image" Target="../media/image11.png"/><Relationship Id="rId10" Type="http://schemas.openxmlformats.org/officeDocument/2006/relationships/hyperlink" Target="http://www.journeytoexcellence.org.uk/learningandteaching/videos.asp?id=educationaltheme||presentation%20subject\|Journey%20to%20excellence%20themes\|Learning%20and%20teaching\|Curriculum\|Literacy%20across%20learning" TargetMode="External"/><Relationship Id="rId4" Type="http://schemas.openxmlformats.org/officeDocument/2006/relationships/image" Target="../media/image2.gif"/><Relationship Id="rId9" Type="http://schemas.openxmlformats.org/officeDocument/2006/relationships/hyperlink" Target="http://www.scotland.gov.uk/Resource/0042/00420483.pdf" TargetMode="External"/><Relationship Id="rId1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215" y="121073"/>
              <a:ext cx="959420" cy="530028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1510010" y="272545"/>
              <a:ext cx="7387257" cy="646331"/>
            </a:xfrm>
            <a:prstGeom prst="rect">
              <a:avLst/>
            </a:prstGeom>
            <a:noFill/>
            <a:effectLst>
              <a:outerShdw blurRad="139700" dist="101600" dir="3660000" algn="ctr" rotWithShape="0">
                <a:schemeClr val="tx1">
                  <a:lumMod val="75000"/>
                  <a:alpha val="67000"/>
                </a:scheme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GB" sz="3600" dirty="0" smtClean="0">
                  <a:solidFill>
                    <a:srgbClr val="492F92"/>
                  </a:solidFill>
                </a:rPr>
                <a:t>Building Vocabulary for Better Literacy</a:t>
              </a:r>
              <a:endParaRPr lang="en-GB" sz="3600" dirty="0">
                <a:solidFill>
                  <a:srgbClr val="492F92"/>
                </a:solidFill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361" y="1969632"/>
              <a:ext cx="1405128" cy="4032504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195" y="657267"/>
              <a:ext cx="1681655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b="1" dirty="0" smtClean="0">
                <a:solidFill>
                  <a:srgbClr val="492F92"/>
                </a:solidFill>
              </a:endParaRPr>
            </a:p>
            <a:p>
              <a:pPr algn="ctr"/>
              <a:r>
                <a:rPr lang="en-GB" sz="2000" b="1" dirty="0" smtClean="0">
                  <a:solidFill>
                    <a:srgbClr val="492F92"/>
                  </a:solidFill>
                </a:rPr>
                <a:t>Literacy</a:t>
              </a:r>
              <a:endParaRPr lang="en-GB" sz="2000" b="1" dirty="0">
                <a:solidFill>
                  <a:srgbClr val="492F92"/>
                </a:solidFill>
              </a:endParaRPr>
            </a:p>
            <a:p>
              <a:pPr algn="ctr"/>
              <a:r>
                <a:rPr lang="en-GB" sz="2000" b="1" dirty="0">
                  <a:solidFill>
                    <a:srgbClr val="492F92"/>
                  </a:solidFill>
                </a:rPr>
                <a:t> Toolkit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128004" y="2132856"/>
            <a:ext cx="67692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HGIOS</a:t>
            </a:r>
            <a:r>
              <a:rPr lang="en-GB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4</a:t>
            </a:r>
          </a:p>
          <a:p>
            <a:endParaRPr lang="en-GB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endParaRPr lang="en-GB" dirty="0" smtClean="0"/>
          </a:p>
          <a:p>
            <a:r>
              <a:rPr lang="en-GB" dirty="0" smtClean="0"/>
              <a:t>Where does it link to How Good is Our School?</a:t>
            </a:r>
          </a:p>
          <a:p>
            <a:endParaRPr lang="en-GB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2800" dirty="0" smtClean="0">
                <a:solidFill>
                  <a:prstClr val="black"/>
                </a:solidFill>
              </a:rPr>
              <a:t>2.2 – Curriculum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2800" dirty="0" smtClean="0">
                <a:solidFill>
                  <a:prstClr val="black"/>
                </a:solidFill>
              </a:rPr>
              <a:t>2.3 – Learning, teaching and assessment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2800" dirty="0" smtClean="0">
                <a:solidFill>
                  <a:prstClr val="black"/>
                </a:solidFill>
              </a:rPr>
              <a:t>2.4 – Personalised support</a:t>
            </a:r>
            <a:endParaRPr lang="en-GB" sz="2800" dirty="0">
              <a:solidFill>
                <a:prstClr val="black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784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87192"/>
            <a:ext cx="676926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Agenda</a:t>
            </a: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Activity 1 – Introduction / Starter Activity (5 mins)</a:t>
            </a: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Activity 2 – How’s it going / feedback (10-20 mins)</a:t>
            </a: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Activity 3 – New Learning (25-40 mins)</a:t>
            </a: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Activity 4 – Personal Action Planning (10 </a:t>
            </a:r>
            <a:r>
              <a:rPr lang="en-GB" dirty="0" err="1" smtClean="0">
                <a:solidFill>
                  <a:srgbClr val="000000"/>
                </a:solidFill>
                <a:latin typeface="+mj-lt"/>
                <a:cs typeface="Arial" pitchFamily="34" charset="0"/>
              </a:rPr>
              <a:t>mins</a:t>
            </a:r>
            <a:r>
              <a:rPr lang="en-GB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)</a:t>
            </a:r>
            <a:endParaRPr lang="en-GB" i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43489" y="284188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</p:spTree>
    <p:extLst>
      <p:ext uri="{BB962C8B-B14F-4D97-AF65-F5344CB8AC3E}">
        <p14:creationId xmlns:p14="http://schemas.microsoft.com/office/powerpoint/2010/main" val="228027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3502" y="1882909"/>
            <a:ext cx="67692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2000" i="1" dirty="0" smtClean="0">
                <a:solidFill>
                  <a:prstClr val="black"/>
                </a:solidFill>
              </a:rPr>
              <a:t>Activity 1: Spend 2-3 </a:t>
            </a:r>
            <a:r>
              <a:rPr lang="en-GB" sz="2000" i="1" dirty="0">
                <a:solidFill>
                  <a:prstClr val="black"/>
                </a:solidFill>
              </a:rPr>
              <a:t>minutes teaching each other </a:t>
            </a:r>
            <a:r>
              <a:rPr lang="en-GB" sz="2000" i="1" dirty="0" smtClean="0">
                <a:solidFill>
                  <a:prstClr val="black"/>
                </a:solidFill>
              </a:rPr>
              <a:t>a </a:t>
            </a:r>
            <a:r>
              <a:rPr lang="en-GB" sz="2000" i="1" dirty="0">
                <a:solidFill>
                  <a:prstClr val="black"/>
                </a:solidFill>
              </a:rPr>
              <a:t>new </a:t>
            </a:r>
            <a:r>
              <a:rPr lang="en-GB" sz="2000" i="1" dirty="0" smtClean="0">
                <a:solidFill>
                  <a:prstClr val="black"/>
                </a:solidFill>
              </a:rPr>
              <a:t>word –</a:t>
            </a:r>
          </a:p>
          <a:p>
            <a:pPr lvl="0" algn="ctr"/>
            <a:r>
              <a:rPr lang="en-GB" sz="2000" i="1" dirty="0" smtClean="0">
                <a:solidFill>
                  <a:prstClr val="black"/>
                </a:solidFill>
              </a:rPr>
              <a:t> </a:t>
            </a:r>
            <a:r>
              <a:rPr lang="en-GB" sz="2000" i="1" dirty="0">
                <a:solidFill>
                  <a:prstClr val="black"/>
                </a:solidFill>
              </a:rPr>
              <a:t>Do </a:t>
            </a:r>
            <a:r>
              <a:rPr lang="en-GB" sz="2000" b="1" i="1" dirty="0">
                <a:solidFill>
                  <a:prstClr val="black"/>
                </a:solidFill>
              </a:rPr>
              <a:t>NOT</a:t>
            </a:r>
            <a:r>
              <a:rPr lang="en-GB" sz="2000" i="1" dirty="0">
                <a:solidFill>
                  <a:prstClr val="black"/>
                </a:solidFill>
              </a:rPr>
              <a:t> write your new word down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780928"/>
            <a:ext cx="3937620" cy="2953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26205" y="6165995"/>
            <a:ext cx="6956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Following the task, discuss: </a:t>
            </a:r>
            <a:r>
              <a:rPr lang="en-GB" b="1" i="1" dirty="0" smtClean="0"/>
              <a:t>What information did you have to provide?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254356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5616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000000"/>
                </a:solidFill>
                <a:cs typeface="Arial" pitchFamily="34" charset="0"/>
              </a:rPr>
              <a:t>Activity 2:  How’s it going? – what we already know</a:t>
            </a:r>
          </a:p>
          <a:p>
            <a:endParaRPr lang="en-GB" sz="2000" dirty="0">
              <a:solidFill>
                <a:srgbClr val="000000"/>
              </a:solidFill>
              <a:latin typeface="Symbol"/>
            </a:endParaRPr>
          </a:p>
          <a:p>
            <a:r>
              <a:rPr lang="en-GB" sz="2000" dirty="0">
                <a:solidFill>
                  <a:srgbClr val="000000"/>
                </a:solidFill>
                <a:latin typeface="Symbol"/>
              </a:rPr>
              <a:t> </a:t>
            </a:r>
          </a:p>
          <a:p>
            <a:pPr marL="285750" indent="-285750">
              <a:buFont typeface="Symbol"/>
              <a:buChar char="·"/>
            </a:pPr>
            <a:r>
              <a:rPr lang="en-GB" b="1" dirty="0" smtClean="0">
                <a:solidFill>
                  <a:srgbClr val="000000"/>
                </a:solidFill>
                <a:latin typeface="Arial"/>
              </a:rPr>
              <a:t>By </a:t>
            </a:r>
            <a:r>
              <a:rPr lang="en-GB" b="1" dirty="0">
                <a:solidFill>
                  <a:srgbClr val="000000"/>
                </a:solidFill>
                <a:latin typeface="Arial"/>
              </a:rPr>
              <a:t>ages 3-6 years </a:t>
            </a:r>
            <a:r>
              <a:rPr lang="en-GB" dirty="0">
                <a:solidFill>
                  <a:srgbClr val="000000"/>
                </a:solidFill>
                <a:latin typeface="Arial"/>
              </a:rPr>
              <a:t>- a child’s narrative skills are a powerful predictor of literacy skill at 8-12 years</a:t>
            </a:r>
            <a:r>
              <a:rPr lang="en-GB" dirty="0" smtClean="0">
                <a:solidFill>
                  <a:srgbClr val="000000"/>
                </a:solidFill>
                <a:latin typeface="Arial"/>
              </a:rPr>
              <a:t>.</a:t>
            </a:r>
            <a:endParaRPr lang="en-GB" sz="1100" dirty="0" smtClean="0">
              <a:solidFill>
                <a:srgbClr val="000000"/>
              </a:solidFill>
              <a:latin typeface="Arial"/>
            </a:endParaRPr>
          </a:p>
          <a:p>
            <a:pPr marL="285750" indent="-285750">
              <a:buFont typeface="Symbol"/>
              <a:buChar char="·"/>
            </a:pPr>
            <a:endParaRPr lang="en-GB" sz="1100" dirty="0">
              <a:solidFill>
                <a:srgbClr val="000000"/>
              </a:solidFill>
              <a:latin typeface="Arial"/>
            </a:endParaRPr>
          </a:p>
          <a:p>
            <a:pPr marL="285750" indent="-285750">
              <a:buFont typeface="Symbol"/>
              <a:buChar char="·"/>
            </a:pPr>
            <a:r>
              <a:rPr lang="en-GB" b="1" dirty="0" smtClean="0">
                <a:solidFill>
                  <a:srgbClr val="000000"/>
                </a:solidFill>
                <a:latin typeface="Arial"/>
              </a:rPr>
              <a:t>By </a:t>
            </a:r>
            <a:r>
              <a:rPr lang="en-GB" b="1" dirty="0">
                <a:solidFill>
                  <a:srgbClr val="000000"/>
                </a:solidFill>
                <a:latin typeface="Arial"/>
              </a:rPr>
              <a:t>4 years – </a:t>
            </a:r>
            <a:r>
              <a:rPr lang="en-GB" dirty="0">
                <a:solidFill>
                  <a:srgbClr val="000000"/>
                </a:solidFill>
                <a:latin typeface="Arial"/>
              </a:rPr>
              <a:t>the difference in the number of words children from disadvantaged backgrounds hear is 19 </a:t>
            </a:r>
            <a:r>
              <a:rPr lang="en-GB" dirty="0" smtClean="0">
                <a:solidFill>
                  <a:srgbClr val="000000"/>
                </a:solidFill>
                <a:latin typeface="Arial"/>
              </a:rPr>
              <a:t>million</a:t>
            </a:r>
            <a:endParaRPr lang="en-GB" sz="1100" dirty="0" smtClean="0">
              <a:solidFill>
                <a:srgbClr val="000000"/>
              </a:solidFill>
              <a:latin typeface="Arial"/>
            </a:endParaRPr>
          </a:p>
          <a:p>
            <a:pPr marL="285750" indent="-285750">
              <a:buFont typeface="Symbol"/>
              <a:buChar char="·"/>
            </a:pPr>
            <a:endParaRPr lang="en-GB" dirty="0" smtClean="0">
              <a:solidFill>
                <a:srgbClr val="000000"/>
              </a:solidFill>
              <a:latin typeface="Arial"/>
            </a:endParaRPr>
          </a:p>
          <a:p>
            <a:pPr marL="285750" indent="-285750">
              <a:buFont typeface="Symbol"/>
              <a:buChar char="·"/>
            </a:pPr>
            <a:r>
              <a:rPr lang="en-GB" b="1" dirty="0" smtClean="0">
                <a:solidFill>
                  <a:srgbClr val="000000"/>
                </a:solidFill>
                <a:latin typeface="Arial"/>
              </a:rPr>
              <a:t>By </a:t>
            </a:r>
            <a:r>
              <a:rPr lang="en-GB" b="1" dirty="0">
                <a:solidFill>
                  <a:srgbClr val="000000"/>
                </a:solidFill>
                <a:latin typeface="Arial"/>
              </a:rPr>
              <a:t>5 years – </a:t>
            </a:r>
            <a:r>
              <a:rPr lang="en-GB" dirty="0">
                <a:solidFill>
                  <a:srgbClr val="000000"/>
                </a:solidFill>
                <a:latin typeface="Arial"/>
              </a:rPr>
              <a:t>a child’s vocabulary will predict their educational success and outcomes at age </a:t>
            </a:r>
            <a:r>
              <a:rPr lang="en-GB" dirty="0" smtClean="0">
                <a:solidFill>
                  <a:srgbClr val="000000"/>
                </a:solidFill>
                <a:latin typeface="Arial"/>
              </a:rPr>
              <a:t>30</a:t>
            </a:r>
          </a:p>
          <a:p>
            <a:pPr marL="285750" indent="-285750">
              <a:buFont typeface="Symbol"/>
              <a:buChar char="·"/>
            </a:pPr>
            <a:endParaRPr lang="en-GB" dirty="0">
              <a:solidFill>
                <a:srgbClr val="000000"/>
              </a:solidFill>
              <a:latin typeface="Arial"/>
            </a:endParaRPr>
          </a:p>
          <a:p>
            <a:pPr marL="285750" indent="-285750">
              <a:buFont typeface="Symbol"/>
              <a:buChar char="·"/>
            </a:pPr>
            <a:endParaRPr lang="en-GB" dirty="0" smtClean="0">
              <a:solidFill>
                <a:srgbClr val="000000"/>
              </a:solidFill>
              <a:latin typeface="Arial"/>
            </a:endParaRPr>
          </a:p>
          <a:p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discuss:</a:t>
            </a:r>
          </a:p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Can you think of 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one or two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children in your class that have poor vocabulary skills? What is the impact of this on their literacy learning?</a:t>
            </a:r>
          </a:p>
          <a:p>
            <a:endParaRPr lang="en-GB" dirty="0">
              <a:solidFill>
                <a:srgbClr val="000000"/>
              </a:solidFill>
              <a:latin typeface="Arial"/>
            </a:endParaRP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</p:spTree>
    <p:extLst>
      <p:ext uri="{BB962C8B-B14F-4D97-AF65-F5344CB8AC3E}">
        <p14:creationId xmlns:p14="http://schemas.microsoft.com/office/powerpoint/2010/main" val="410018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979712" y="1362089"/>
            <a:ext cx="676926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 smtClean="0">
                <a:solidFill>
                  <a:srgbClr val="000000"/>
                </a:solidFill>
                <a:latin typeface="Arial"/>
              </a:rPr>
              <a:t>Why is vocabulary knowledge important for literacy?</a:t>
            </a:r>
            <a:r>
              <a:rPr lang="en-GB" b="1" dirty="0" smtClean="0">
                <a:solidFill>
                  <a:srgbClr val="000000"/>
                </a:solidFill>
                <a:latin typeface="Arial"/>
              </a:rPr>
              <a:t> </a:t>
            </a:r>
            <a:endParaRPr lang="en-GB" dirty="0" smtClean="0">
              <a:solidFill>
                <a:srgbClr val="000000"/>
              </a:solidFill>
              <a:latin typeface="Arial"/>
            </a:endParaRPr>
          </a:p>
          <a:p>
            <a:endParaRPr lang="en-GB" dirty="0">
              <a:solidFill>
                <a:srgbClr val="000000"/>
              </a:solidFill>
              <a:latin typeface="Arial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Arial"/>
              </a:rPr>
              <a:t>“Children </a:t>
            </a:r>
            <a:r>
              <a:rPr lang="en-GB" dirty="0">
                <a:solidFill>
                  <a:srgbClr val="000000"/>
                </a:solidFill>
                <a:latin typeface="Arial"/>
              </a:rPr>
              <a:t>need to have a good vocabulary so that they can understand what the words they've read relate to. A weak vocabulary leaves children with a smaller reserve of sound and word knowledge and increased difficulties with decoding real words when they </a:t>
            </a:r>
            <a:r>
              <a:rPr lang="en-GB" dirty="0" smtClean="0">
                <a:solidFill>
                  <a:srgbClr val="000000"/>
                </a:solidFill>
                <a:latin typeface="Arial"/>
              </a:rPr>
              <a:t>read.”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1100" dirty="0" smtClean="0">
              <a:solidFill>
                <a:srgbClr val="000000"/>
              </a:solidFill>
              <a:latin typeface="Arial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Arial"/>
              </a:rPr>
              <a:t>“Vocabulary </a:t>
            </a:r>
            <a:r>
              <a:rPr lang="en-GB" dirty="0">
                <a:solidFill>
                  <a:srgbClr val="000000"/>
                </a:solidFill>
                <a:latin typeface="Arial"/>
              </a:rPr>
              <a:t>is vital for comprehension, crucial for writing and content-area learning; and is an area of weakness for poor or reluctant </a:t>
            </a:r>
            <a:r>
              <a:rPr lang="en-GB" dirty="0" smtClean="0">
                <a:solidFill>
                  <a:srgbClr val="000000"/>
                </a:solidFill>
                <a:latin typeface="Arial"/>
              </a:rPr>
              <a:t>readers.”</a:t>
            </a:r>
          </a:p>
          <a:p>
            <a:endParaRPr lang="en-GB" dirty="0" smtClean="0">
              <a:solidFill>
                <a:srgbClr val="000000"/>
              </a:solidFill>
              <a:latin typeface="Arial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Arial"/>
              </a:rPr>
              <a:t>The research highlights that statistically children from disadvantaged backgrounds may </a:t>
            </a:r>
            <a:r>
              <a:rPr lang="en-GB" dirty="0">
                <a:solidFill>
                  <a:srgbClr val="000000"/>
                </a:solidFill>
                <a:latin typeface="Arial"/>
              </a:rPr>
              <a:t>be exposed to fewer </a:t>
            </a:r>
            <a:r>
              <a:rPr lang="en-GB" dirty="0" smtClean="0">
                <a:solidFill>
                  <a:srgbClr val="000000"/>
                </a:solidFill>
                <a:latin typeface="Arial"/>
              </a:rPr>
              <a:t>words.</a:t>
            </a:r>
          </a:p>
          <a:p>
            <a:endParaRPr lang="en-GB" sz="1100" dirty="0">
              <a:solidFill>
                <a:srgbClr val="000000"/>
              </a:solidFill>
              <a:latin typeface="Arial"/>
            </a:endParaRPr>
          </a:p>
          <a:p>
            <a:r>
              <a:rPr lang="en-GB" sz="2400" b="1" dirty="0" smtClean="0">
                <a:solidFill>
                  <a:srgbClr val="000000"/>
                </a:solidFill>
                <a:latin typeface="Arial"/>
              </a:rPr>
              <a:t>How are you currently supporting all learners in your classroom in their vocabulary development?</a:t>
            </a:r>
            <a:endParaRPr lang="en-GB" sz="2400" b="1" dirty="0">
              <a:solidFill>
                <a:srgbClr val="000000"/>
              </a:solidFill>
            </a:endParaRP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</p:spTree>
    <p:extLst>
      <p:ext uri="{BB962C8B-B14F-4D97-AF65-F5344CB8AC3E}">
        <p14:creationId xmlns:p14="http://schemas.microsoft.com/office/powerpoint/2010/main" val="63476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000000"/>
                </a:solidFill>
                <a:cs typeface="Arial" pitchFamily="34" charset="0"/>
              </a:rPr>
              <a:t>Activity 3: New Learning </a:t>
            </a:r>
          </a:p>
          <a:p>
            <a:pPr algn="ctr"/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pPr algn="ctr"/>
            <a:r>
              <a:rPr lang="en-GB" sz="2400" b="1" dirty="0" smtClean="0">
                <a:solidFill>
                  <a:srgbClr val="000000"/>
                </a:solidFill>
                <a:cs typeface="Arial" pitchFamily="34" charset="0"/>
              </a:rPr>
              <a:t>How we learn new words</a:t>
            </a: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r>
              <a:rPr lang="en-GB" b="1" dirty="0" smtClean="0">
                <a:solidFill>
                  <a:srgbClr val="000000"/>
                </a:solidFill>
                <a:cs typeface="Arial" pitchFamily="34" charset="0"/>
              </a:rPr>
              <a:t>In order to store new words effectively, children need to gain knowledge about 3 key areas:</a:t>
            </a:r>
            <a:endParaRPr lang="en-GB" b="1" dirty="0">
              <a:solidFill>
                <a:srgbClr val="000000"/>
              </a:solidFill>
              <a:cs typeface="Arial" pitchFamily="34" charset="0"/>
            </a:endParaRP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pPr marL="342900" indent="-342900">
              <a:buAutoNum type="arabicPeriod"/>
            </a:pPr>
            <a:r>
              <a:rPr lang="en-GB" b="1" dirty="0" smtClean="0">
                <a:solidFill>
                  <a:schemeClr val="accent3"/>
                </a:solidFill>
                <a:cs typeface="Arial" pitchFamily="34" charset="0"/>
              </a:rPr>
              <a:t>Word knowledge (semantics)</a:t>
            </a:r>
          </a:p>
          <a:p>
            <a:pPr marL="342900" indent="-342900">
              <a:buAutoNum type="arabicPeriod"/>
            </a:pPr>
            <a:endParaRPr lang="en-GB" b="1" dirty="0" smtClean="0">
              <a:solidFill>
                <a:schemeClr val="accent3"/>
              </a:solidFill>
              <a:cs typeface="Arial" pitchFamily="34" charset="0"/>
            </a:endParaRPr>
          </a:p>
          <a:p>
            <a:pPr marL="342900" indent="-342900">
              <a:buAutoNum type="arabicPeriod"/>
            </a:pPr>
            <a:r>
              <a:rPr lang="en-GB" b="1" dirty="0" smtClean="0">
                <a:solidFill>
                  <a:srgbClr val="FF0000"/>
                </a:solidFill>
                <a:cs typeface="Arial" pitchFamily="34" charset="0"/>
              </a:rPr>
              <a:t>Phonological awareness</a:t>
            </a:r>
          </a:p>
          <a:p>
            <a:pPr marL="342900" indent="-342900">
              <a:buAutoNum type="arabicPeriod"/>
            </a:pPr>
            <a:endParaRPr lang="en-GB" b="1" dirty="0" smtClean="0">
              <a:solidFill>
                <a:srgbClr val="FF0000"/>
              </a:solidFill>
              <a:cs typeface="Arial" pitchFamily="34" charset="0"/>
            </a:endParaRPr>
          </a:p>
          <a:p>
            <a:pPr marL="342900" indent="-342900">
              <a:buAutoNum type="arabicPeriod"/>
            </a:pPr>
            <a:r>
              <a:rPr lang="en-GB" b="1" dirty="0" smtClean="0">
                <a:solidFill>
                  <a:srgbClr val="7030A0"/>
                </a:solidFill>
                <a:cs typeface="Arial" pitchFamily="34" charset="0"/>
              </a:rPr>
              <a:t>Kinaesthetic / visualisation 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35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0000"/>
                </a:solidFill>
                <a:cs typeface="Arial" pitchFamily="34" charset="0"/>
              </a:rPr>
              <a:t>How we learn new words</a:t>
            </a:r>
          </a:p>
          <a:p>
            <a:pPr lvl="0"/>
            <a:endParaRPr lang="en-GB" b="1" u="sng" dirty="0">
              <a:solidFill>
                <a:srgbClr val="000000"/>
              </a:solidFill>
              <a:cs typeface="Arial" pitchFamily="34" charset="0"/>
            </a:endParaRPr>
          </a:p>
          <a:p>
            <a:pPr lvl="0"/>
            <a:r>
              <a:rPr lang="en-GB" sz="2800" b="1" u="sng" dirty="0" smtClean="0">
                <a:solidFill>
                  <a:srgbClr val="9BBB59"/>
                </a:solidFill>
                <a:cs typeface="Arial" pitchFamily="34" charset="0"/>
              </a:rPr>
              <a:t>Word </a:t>
            </a:r>
            <a:r>
              <a:rPr lang="en-GB" sz="2800" b="1" u="sng" dirty="0">
                <a:solidFill>
                  <a:srgbClr val="9BBB59"/>
                </a:solidFill>
                <a:cs typeface="Arial" pitchFamily="34" charset="0"/>
              </a:rPr>
              <a:t>knowledge (semantics)</a:t>
            </a: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3"/>
                </a:solidFill>
                <a:cs typeface="Arial" pitchFamily="34" charset="0"/>
              </a:rPr>
              <a:t>What is it?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3"/>
                </a:solidFill>
                <a:cs typeface="Arial" pitchFamily="34" charset="0"/>
              </a:rPr>
              <a:t>What do we do with it?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3"/>
                </a:solidFill>
                <a:cs typeface="Arial" pitchFamily="34" charset="0"/>
              </a:rPr>
              <a:t>Where do we find it?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3"/>
                </a:solidFill>
                <a:cs typeface="Arial" pitchFamily="34" charset="0"/>
              </a:rPr>
              <a:t>What sort of thing is it? What group does it belong to?</a:t>
            </a:r>
          </a:p>
          <a:p>
            <a:pPr marL="285750" indent="-285750">
              <a:buFont typeface="Arial" pitchFamily="34" charset="0"/>
              <a:buChar char="•"/>
            </a:pPr>
            <a:endParaRPr lang="en-GB" b="1" dirty="0">
              <a:solidFill>
                <a:schemeClr val="accent3"/>
              </a:solidFill>
              <a:cs typeface="Arial" pitchFamily="34" charset="0"/>
            </a:endParaRPr>
          </a:p>
          <a:p>
            <a:pPr lvl="1"/>
            <a:r>
              <a:rPr lang="en-GB" b="1" dirty="0" smtClean="0">
                <a:cs typeface="Arial" pitchFamily="34" charset="0"/>
              </a:rPr>
              <a:t>And for more able children: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3"/>
                </a:solidFill>
                <a:cs typeface="Arial" pitchFamily="34" charset="0"/>
              </a:rPr>
              <a:t>What category?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3"/>
                </a:solidFill>
                <a:cs typeface="Arial" pitchFamily="34" charset="0"/>
              </a:rPr>
              <a:t>What do you already know?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3"/>
                </a:solidFill>
                <a:cs typeface="Arial" pitchFamily="34" charset="0"/>
              </a:rPr>
              <a:t>What does it link with?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3"/>
                </a:solidFill>
                <a:cs typeface="Arial" pitchFamily="34" charset="0"/>
              </a:rPr>
              <a:t>Find a word which means the same / different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69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0000"/>
                </a:solidFill>
                <a:cs typeface="Arial" pitchFamily="34" charset="0"/>
              </a:rPr>
              <a:t>How we learn new words</a:t>
            </a: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pPr lvl="0"/>
            <a:r>
              <a:rPr lang="en-GB" sz="2800" b="1" u="sng" dirty="0">
                <a:solidFill>
                  <a:srgbClr val="FF0000"/>
                </a:solidFill>
                <a:cs typeface="Arial" pitchFamily="34" charset="0"/>
              </a:rPr>
              <a:t>Phonological </a:t>
            </a:r>
            <a:r>
              <a:rPr lang="en-GB" sz="2800" b="1" u="sng" dirty="0" smtClean="0">
                <a:solidFill>
                  <a:srgbClr val="FF0000"/>
                </a:solidFill>
                <a:cs typeface="Arial" pitchFamily="34" charset="0"/>
              </a:rPr>
              <a:t>awareness</a:t>
            </a:r>
          </a:p>
          <a:p>
            <a:pPr lvl="0"/>
            <a:endParaRPr lang="en-GB" b="1" dirty="0">
              <a:solidFill>
                <a:srgbClr val="FF0000"/>
              </a:solidFill>
              <a:cs typeface="Arial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rgbClr val="FF0000"/>
                </a:solidFill>
                <a:cs typeface="Arial" pitchFamily="34" charset="0"/>
              </a:rPr>
              <a:t>How many beats in the word? (syllables)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rgbClr val="FF0000"/>
                </a:solidFill>
                <a:cs typeface="Arial" pitchFamily="34" charset="0"/>
              </a:rPr>
              <a:t>What sound does it begin with?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rgbClr val="FF0000"/>
                </a:solidFill>
                <a:cs typeface="Arial" pitchFamily="34" charset="0"/>
              </a:rPr>
              <a:t>What does it rhyme with?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rgbClr val="FF0000"/>
                </a:solidFill>
                <a:cs typeface="Arial" pitchFamily="34" charset="0"/>
              </a:rPr>
              <a:t>Is it a short, medium or long word?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en-GB" b="1" dirty="0">
              <a:solidFill>
                <a:srgbClr val="FF0000"/>
              </a:solidFill>
              <a:cs typeface="Arial" pitchFamily="34" charset="0"/>
            </a:endParaRP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37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0000"/>
                </a:solidFill>
                <a:cs typeface="Arial" pitchFamily="34" charset="0"/>
              </a:rPr>
              <a:t>How we learn new words</a:t>
            </a: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pPr lvl="0"/>
            <a:r>
              <a:rPr lang="en-GB" sz="2800" b="1" u="sng" dirty="0">
                <a:solidFill>
                  <a:srgbClr val="7030A0"/>
                </a:solidFill>
                <a:cs typeface="Arial" pitchFamily="34" charset="0"/>
              </a:rPr>
              <a:t>Kinaesthetic / visualisation </a:t>
            </a: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4"/>
                </a:solidFill>
                <a:cs typeface="Arial" pitchFamily="34" charset="0"/>
              </a:rPr>
              <a:t>Can you do an action?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4"/>
                </a:solidFill>
                <a:cs typeface="Arial" pitchFamily="34" charset="0"/>
              </a:rPr>
              <a:t>What does it look like?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4"/>
                </a:solidFill>
                <a:cs typeface="Arial" pitchFamily="34" charset="0"/>
              </a:rPr>
              <a:t>Draw a picture</a:t>
            </a:r>
          </a:p>
          <a:p>
            <a:pPr marL="285750" indent="-285750">
              <a:buFont typeface="Arial" pitchFamily="34" charset="0"/>
              <a:buChar char="•"/>
            </a:pPr>
            <a:endParaRPr lang="en-GB" b="1" dirty="0" smtClean="0">
              <a:solidFill>
                <a:schemeClr val="accent4"/>
              </a:solidFill>
              <a:cs typeface="Arial" pitchFamily="34" charset="0"/>
            </a:endParaRPr>
          </a:p>
          <a:p>
            <a:pPr lvl="1"/>
            <a:r>
              <a:rPr lang="en-GB" b="1" dirty="0" smtClean="0">
                <a:cs typeface="Arial" pitchFamily="34" charset="0"/>
              </a:rPr>
              <a:t>And for more able children: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4"/>
                </a:solidFill>
                <a:cs typeface="Arial" pitchFamily="34" charset="0"/>
              </a:rPr>
              <a:t>Picture it in your head</a:t>
            </a:r>
          </a:p>
          <a:p>
            <a:pPr marL="285750" indent="-285750">
              <a:buFont typeface="Arial" pitchFamily="34" charset="0"/>
              <a:buChar char="•"/>
            </a:pPr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34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400" b="1" dirty="0">
              <a:solidFill>
                <a:srgbClr val="000000"/>
              </a:solidFill>
              <a:cs typeface="Arial" pitchFamily="34" charset="0"/>
            </a:endParaRPr>
          </a:p>
          <a:p>
            <a:endParaRPr lang="en-GB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975" y="1412776"/>
            <a:ext cx="7417407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17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0000"/>
                </a:solidFill>
                <a:cs typeface="Arial" pitchFamily="34" charset="0"/>
              </a:rPr>
              <a:t>How we learn new words</a:t>
            </a: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687259"/>
            <a:ext cx="5402908" cy="270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90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32278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9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222903"/>
            <a:ext cx="5731510" cy="4476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131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Picture 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068070"/>
            <a:ext cx="5731510" cy="47218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521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979711" y="2204864"/>
            <a:ext cx="6769263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pPr algn="ctr"/>
            <a:r>
              <a:rPr lang="en-GB" sz="4400" i="1" dirty="0" smtClean="0"/>
              <a:t>Optional 20-30 minutes extension available now or skip to slide 21 to complete introductory presentation </a:t>
            </a:r>
            <a:endParaRPr lang="en-GB" sz="4400" i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</p:spTree>
    <p:extLst>
      <p:ext uri="{BB962C8B-B14F-4D97-AF65-F5344CB8AC3E}">
        <p14:creationId xmlns:p14="http://schemas.microsoft.com/office/powerpoint/2010/main" val="104698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819828" y="934610"/>
            <a:ext cx="676926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00000"/>
                </a:solidFill>
                <a:cs typeface="Arial" pitchFamily="34" charset="0"/>
              </a:rPr>
              <a:t>How we learn new words ~ how to choose which words to teach</a:t>
            </a:r>
          </a:p>
          <a:p>
            <a:pPr algn="ctr"/>
            <a:endParaRPr lang="en-GB" sz="3200" b="1" dirty="0">
              <a:solidFill>
                <a:srgbClr val="000000"/>
              </a:solidFill>
              <a:cs typeface="Arial" pitchFamily="34" charset="0"/>
            </a:endParaRPr>
          </a:p>
          <a:p>
            <a:r>
              <a:rPr lang="en-GB" sz="2400" b="1" dirty="0" smtClean="0">
                <a:solidFill>
                  <a:srgbClr val="000000"/>
                </a:solidFill>
                <a:cs typeface="Arial" pitchFamily="34" charset="0"/>
              </a:rPr>
              <a:t>Tier 1 Words ‘anchor words’</a:t>
            </a:r>
          </a:p>
          <a:p>
            <a:endParaRPr lang="en-GB" sz="2400" dirty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000000"/>
                </a:solidFill>
                <a:cs typeface="Arial" pitchFamily="34" charset="0"/>
              </a:rPr>
              <a:t>These are </a:t>
            </a:r>
            <a:r>
              <a:rPr lang="en-GB" sz="2400" b="1" dirty="0" smtClean="0">
                <a:solidFill>
                  <a:srgbClr val="000000"/>
                </a:solidFill>
                <a:cs typeface="Arial" pitchFamily="34" charset="0"/>
              </a:rPr>
              <a:t>basic words </a:t>
            </a:r>
            <a:r>
              <a:rPr lang="en-GB" sz="2400" dirty="0" smtClean="0">
                <a:solidFill>
                  <a:srgbClr val="000000"/>
                </a:solidFill>
                <a:cs typeface="Arial" pitchFamily="34" charset="0"/>
              </a:rPr>
              <a:t>commonly used in spoken language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000000"/>
                </a:solidFill>
                <a:cs typeface="Arial" pitchFamily="34" charset="0"/>
              </a:rPr>
              <a:t>Heard frequently, often reinforced by non-verbal gestures and signs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000000"/>
                </a:solidFill>
                <a:cs typeface="Arial" pitchFamily="34" charset="0"/>
              </a:rPr>
              <a:t>Rarely require explicit explanations</a:t>
            </a:r>
          </a:p>
          <a:p>
            <a:endParaRPr lang="en-GB" sz="2400" dirty="0">
              <a:solidFill>
                <a:srgbClr val="000000"/>
              </a:solidFill>
              <a:cs typeface="Arial" pitchFamily="34" charset="0"/>
            </a:endParaRPr>
          </a:p>
          <a:p>
            <a:pPr algn="ctr"/>
            <a:r>
              <a:rPr lang="en-GB" sz="2400" dirty="0" smtClean="0">
                <a:solidFill>
                  <a:srgbClr val="000000"/>
                </a:solidFill>
                <a:cs typeface="Arial" pitchFamily="34" charset="0"/>
              </a:rPr>
              <a:t>e.g. Bed, happy, boy, hamburger, clock</a:t>
            </a:r>
          </a:p>
        </p:txBody>
      </p:sp>
    </p:spTree>
    <p:extLst>
      <p:ext uri="{BB962C8B-B14F-4D97-AF65-F5344CB8AC3E}">
        <p14:creationId xmlns:p14="http://schemas.microsoft.com/office/powerpoint/2010/main" val="137368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819828" y="918877"/>
            <a:ext cx="676926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00000"/>
                </a:solidFill>
                <a:cs typeface="Arial" pitchFamily="34" charset="0"/>
              </a:rPr>
              <a:t>How we learn new words ~ how to choose which words to teach</a:t>
            </a:r>
          </a:p>
          <a:p>
            <a:pPr algn="ctr"/>
            <a:endParaRPr lang="en-GB" sz="2800" b="1" dirty="0">
              <a:solidFill>
                <a:srgbClr val="000000"/>
              </a:solidFill>
              <a:cs typeface="Arial" pitchFamily="34" charset="0"/>
            </a:endParaRPr>
          </a:p>
          <a:p>
            <a:r>
              <a:rPr lang="en-GB" sz="2000" b="1" dirty="0" smtClean="0">
                <a:solidFill>
                  <a:srgbClr val="000000"/>
                </a:solidFill>
                <a:cs typeface="Arial" pitchFamily="34" charset="0"/>
              </a:rPr>
              <a:t>Tier 3 Words ‘step-on words’</a:t>
            </a:r>
          </a:p>
          <a:p>
            <a:endParaRPr lang="en-GB" sz="2000" b="1" u="sng" dirty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0000"/>
                </a:solidFill>
                <a:cs typeface="Arial" pitchFamily="34" charset="0"/>
              </a:rPr>
              <a:t>Appear in </a:t>
            </a:r>
            <a:r>
              <a:rPr lang="en-GB" sz="2000" b="1" dirty="0" smtClean="0">
                <a:solidFill>
                  <a:srgbClr val="000000"/>
                </a:solidFill>
                <a:cs typeface="Arial" pitchFamily="34" charset="0"/>
              </a:rPr>
              <a:t>more specialist situations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dirty="0" smtClean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0000"/>
                </a:solidFill>
                <a:cs typeface="Arial" pitchFamily="34" charset="0"/>
              </a:rPr>
              <a:t>Rarely used in general everyday conversation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0000"/>
                </a:solidFill>
                <a:cs typeface="Arial" pitchFamily="34" charset="0"/>
              </a:rPr>
              <a:t>They tend to be limited to </a:t>
            </a:r>
            <a:r>
              <a:rPr lang="en-GB" sz="2000" b="1" dirty="0" smtClean="0">
                <a:solidFill>
                  <a:srgbClr val="000000"/>
                </a:solidFill>
                <a:cs typeface="Arial" pitchFamily="34" charset="0"/>
              </a:rPr>
              <a:t>specific domains and subject areas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0000"/>
                </a:solidFill>
                <a:cs typeface="Arial" pitchFamily="34" charset="0"/>
              </a:rPr>
              <a:t>Tends to be specific vocabulary which must be taught as key words of the curriculum area being taught</a:t>
            </a:r>
          </a:p>
          <a:p>
            <a:endParaRPr lang="en-GB" sz="2000" dirty="0">
              <a:solidFill>
                <a:srgbClr val="000000"/>
              </a:solidFill>
              <a:cs typeface="Arial" pitchFamily="34" charset="0"/>
            </a:endParaRPr>
          </a:p>
          <a:p>
            <a:pPr algn="ctr"/>
            <a:r>
              <a:rPr lang="en-GB" sz="2000" dirty="0" smtClean="0">
                <a:solidFill>
                  <a:srgbClr val="000000"/>
                </a:solidFill>
                <a:cs typeface="Arial" pitchFamily="34" charset="0"/>
              </a:rPr>
              <a:t>e.g. metamorphosis, symmetrical, parallel, archaeologist</a:t>
            </a:r>
          </a:p>
        </p:txBody>
      </p:sp>
    </p:spTree>
    <p:extLst>
      <p:ext uri="{BB962C8B-B14F-4D97-AF65-F5344CB8AC3E}">
        <p14:creationId xmlns:p14="http://schemas.microsoft.com/office/powerpoint/2010/main" val="341756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681850" y="1074509"/>
            <a:ext cx="728263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00000"/>
                </a:solidFill>
                <a:cs typeface="Arial" pitchFamily="34" charset="0"/>
              </a:rPr>
              <a:t>How we learn new words ~ how to choose which words to teach</a:t>
            </a:r>
            <a:endParaRPr lang="en-GB" sz="2800" b="1" dirty="0">
              <a:solidFill>
                <a:srgbClr val="000000"/>
              </a:solidFill>
              <a:cs typeface="Arial" pitchFamily="34" charset="0"/>
            </a:endParaRPr>
          </a:p>
          <a:p>
            <a:r>
              <a:rPr lang="en-GB" sz="2000" b="1" dirty="0" smtClean="0">
                <a:solidFill>
                  <a:srgbClr val="000000"/>
                </a:solidFill>
                <a:cs typeface="Arial" pitchFamily="34" charset="0"/>
              </a:rPr>
              <a:t>Tier 2 Words ‘Goldilocks words’</a:t>
            </a:r>
          </a:p>
          <a:p>
            <a:endParaRPr lang="en-GB" sz="2000" dirty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0000"/>
                </a:solidFill>
                <a:cs typeface="Arial" pitchFamily="34" charset="0"/>
              </a:rPr>
              <a:t>These words are not considered as ‘common’ as Tier 1 Words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0000"/>
                </a:solidFill>
                <a:cs typeface="Arial" pitchFamily="34" charset="0"/>
              </a:rPr>
              <a:t>They appear in more specialist situations rather than general conversations.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0000"/>
                </a:solidFill>
                <a:cs typeface="Arial" pitchFamily="34" charset="0"/>
              </a:rPr>
              <a:t>They are not the most basic way to express an idea; they represent the </a:t>
            </a:r>
            <a:r>
              <a:rPr lang="en-GB" sz="2000" b="1" dirty="0" smtClean="0">
                <a:solidFill>
                  <a:srgbClr val="000000"/>
                </a:solidFill>
                <a:cs typeface="Arial" pitchFamily="34" charset="0"/>
              </a:rPr>
              <a:t>more sophisticated vocabulary</a:t>
            </a:r>
            <a:r>
              <a:rPr lang="en-GB" sz="2000" dirty="0" smtClean="0">
                <a:solidFill>
                  <a:srgbClr val="000000"/>
                </a:solidFill>
                <a:cs typeface="Arial" pitchFamily="34" charset="0"/>
              </a:rPr>
              <a:t> of the written word.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0000"/>
                </a:solidFill>
                <a:cs typeface="Arial" pitchFamily="34" charset="0"/>
              </a:rPr>
              <a:t>Including vivid verbs, adjectives,  adverbs and specific or abstract nouns:</a:t>
            </a:r>
          </a:p>
          <a:p>
            <a:endParaRPr lang="en-GB" sz="2000" dirty="0">
              <a:solidFill>
                <a:srgbClr val="000000"/>
              </a:solidFill>
              <a:cs typeface="Arial" pitchFamily="34" charset="0"/>
            </a:endParaRPr>
          </a:p>
          <a:p>
            <a:pPr algn="ctr"/>
            <a:r>
              <a:rPr lang="en-GB" sz="2000" dirty="0" smtClean="0">
                <a:solidFill>
                  <a:srgbClr val="000000"/>
                </a:solidFill>
                <a:cs typeface="Arial" pitchFamily="34" charset="0"/>
              </a:rPr>
              <a:t>e.g. warm, darker, compare, gentle, obstacle, light</a:t>
            </a:r>
          </a:p>
        </p:txBody>
      </p:sp>
    </p:spTree>
    <p:extLst>
      <p:ext uri="{BB962C8B-B14F-4D97-AF65-F5344CB8AC3E}">
        <p14:creationId xmlns:p14="http://schemas.microsoft.com/office/powerpoint/2010/main" val="205195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" y="1973360"/>
            <a:ext cx="9143805" cy="3511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853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0000"/>
                </a:solidFill>
                <a:cs typeface="Arial" pitchFamily="34" charset="0"/>
              </a:rPr>
              <a:t>How we learn new words ~ how to choose which words to pre-teach</a:t>
            </a:r>
          </a:p>
          <a:p>
            <a:pPr algn="ctr"/>
            <a:endParaRPr lang="en-GB" sz="2400" b="1" dirty="0">
              <a:solidFill>
                <a:srgbClr val="000000"/>
              </a:solidFill>
              <a:cs typeface="Arial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Think about one curriculum area/ topic first and select a range of words the children will need to know (including relevant verbs)</a:t>
            </a:r>
          </a:p>
          <a:p>
            <a:pPr marL="342900" indent="-342900">
              <a:buFont typeface="+mj-lt"/>
              <a:buAutoNum type="arabicPeriod"/>
            </a:pPr>
            <a:endParaRPr lang="en-GB" dirty="0" smtClean="0">
              <a:solidFill>
                <a:srgbClr val="000000"/>
              </a:solidFill>
              <a:cs typeface="Arial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Divide the words into 3 categories using the idea of ‘tiers’</a:t>
            </a:r>
          </a:p>
          <a:p>
            <a:pPr marL="342900" indent="-342900">
              <a:buFont typeface="+mj-lt"/>
              <a:buAutoNum type="arabicPeriod"/>
            </a:pPr>
            <a:endParaRPr lang="en-GB" dirty="0" smtClean="0">
              <a:solidFill>
                <a:srgbClr val="000000"/>
              </a:solidFill>
              <a:cs typeface="Arial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Working on </a:t>
            </a:r>
            <a:r>
              <a:rPr lang="en-GB" i="1" u="sng" dirty="0" smtClean="0">
                <a:solidFill>
                  <a:srgbClr val="000000"/>
                </a:solidFill>
                <a:cs typeface="Arial" pitchFamily="34" charset="0"/>
              </a:rPr>
              <a:t>tier 2 words </a:t>
            </a: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can make the biggest difference to children’s understanding of a topic</a:t>
            </a:r>
          </a:p>
          <a:p>
            <a:pPr marL="342900" indent="-342900">
              <a:buFont typeface="+mj-lt"/>
              <a:buAutoNum type="arabicPeriod"/>
            </a:pPr>
            <a:endParaRPr lang="en-GB" dirty="0">
              <a:solidFill>
                <a:srgbClr val="000000"/>
              </a:solidFill>
              <a:cs typeface="Arial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Once familiar with the strategies you can then </a:t>
            </a:r>
            <a:r>
              <a:rPr lang="en-GB" dirty="0">
                <a:solidFill>
                  <a:srgbClr val="000000"/>
                </a:solidFill>
                <a:cs typeface="Arial" pitchFamily="34" charset="0"/>
              </a:rPr>
              <a:t>extend your use across a range of curriculum areas</a:t>
            </a:r>
          </a:p>
          <a:p>
            <a:endParaRPr lang="en-GB" dirty="0" smtClean="0">
              <a:solidFill>
                <a:srgbClr val="000000"/>
              </a:solidFill>
              <a:cs typeface="Arial" pitchFamily="34" charset="0"/>
            </a:endParaRPr>
          </a:p>
          <a:p>
            <a:pPr marL="342900" indent="-342900">
              <a:buAutoNum type="arabicPeriod" startAt="4"/>
            </a:pPr>
            <a:endParaRPr lang="en-GB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02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An example of a Primary 1/2 class vocabulary list for the topic ‘plants’</a:t>
            </a:r>
          </a:p>
          <a:p>
            <a:pPr algn="ctr"/>
            <a:endParaRPr lang="en-GB" sz="2400" b="1" dirty="0">
              <a:solidFill>
                <a:srgbClr val="000000"/>
              </a:solidFill>
              <a:cs typeface="Arial" pitchFamily="34" charset="0"/>
            </a:endParaRPr>
          </a:p>
          <a:p>
            <a:endParaRPr lang="en-GB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627040"/>
              </p:ext>
            </p:extLst>
          </p:nvPr>
        </p:nvGraphicFramePr>
        <p:xfrm>
          <a:off x="2122488" y="2780928"/>
          <a:ext cx="6096000" cy="296672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Tier 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Tier 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Tier 3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Flower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Warmer / warmth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Energy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Digging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Wet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Germinating</a:t>
                      </a:r>
                      <a:r>
                        <a:rPr lang="en-GB" baseline="0" dirty="0" smtClean="0"/>
                        <a:t> 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Sun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Planting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Composting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Garden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Bulbs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Gloves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Rake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Petal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Light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18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0000"/>
                </a:solidFill>
                <a:cs typeface="Arial" pitchFamily="34" charset="0"/>
              </a:rPr>
              <a:t>How we learn new words ~ how to choose which words to teach</a:t>
            </a:r>
          </a:p>
          <a:p>
            <a:pPr algn="ctr"/>
            <a:endParaRPr lang="en-GB" sz="2400" b="1" dirty="0">
              <a:solidFill>
                <a:srgbClr val="000000"/>
              </a:solidFill>
              <a:cs typeface="Arial" pitchFamily="34" charset="0"/>
            </a:endParaRPr>
          </a:p>
          <a:p>
            <a:endParaRPr lang="en-GB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582080"/>
              </p:ext>
            </p:extLst>
          </p:nvPr>
        </p:nvGraphicFramePr>
        <p:xfrm>
          <a:off x="2122488" y="2780928"/>
          <a:ext cx="6096000" cy="296672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Tier 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Tier 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Tier 3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193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857596"/>
            <a:ext cx="67692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400" b="1" dirty="0">
              <a:solidFill>
                <a:srgbClr val="000000"/>
              </a:solidFill>
              <a:cs typeface="Arial" pitchFamily="34" charset="0"/>
            </a:endParaRPr>
          </a:p>
          <a:p>
            <a:endParaRPr lang="en-GB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sp>
        <p:nvSpPr>
          <p:cNvPr id="2" name="AutoShape 2" descr="Image result for pre teaching vocabulary"/>
          <p:cNvSpPr>
            <a:spLocks noChangeAspect="1" noChangeArrowheads="1"/>
          </p:cNvSpPr>
          <p:nvPr/>
        </p:nvSpPr>
        <p:spPr bwMode="auto">
          <a:xfrm>
            <a:off x="1206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975" y="1412776"/>
            <a:ext cx="7417407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47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22488" y="1910553"/>
            <a:ext cx="67692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  <a:cs typeface="Arial" pitchFamily="34" charset="0"/>
              </a:rPr>
              <a:t>Activity 4:	Personal Action Planning</a:t>
            </a: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pPr lvl="0"/>
            <a:r>
              <a:rPr lang="en-GB" dirty="0">
                <a:solidFill>
                  <a:srgbClr val="000000"/>
                </a:solidFill>
                <a:cs typeface="Arial" pitchFamily="34" charset="0"/>
              </a:rPr>
              <a:t>Select one </a:t>
            </a: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curriculum area to focus on over the next month</a:t>
            </a:r>
            <a:endParaRPr lang="en-GB" dirty="0">
              <a:solidFill>
                <a:srgbClr val="000000"/>
              </a:solidFill>
              <a:cs typeface="Arial" pitchFamily="34" charset="0"/>
            </a:endParaRPr>
          </a:p>
          <a:p>
            <a:pPr lvl="0"/>
            <a:endParaRPr lang="en-GB" dirty="0">
              <a:solidFill>
                <a:srgbClr val="000000"/>
              </a:solidFill>
              <a:cs typeface="Arial" pitchFamily="34" charset="0"/>
            </a:endParaRPr>
          </a:p>
          <a:p>
            <a:pPr lvl="0"/>
            <a:r>
              <a:rPr lang="en-GB" dirty="0">
                <a:solidFill>
                  <a:srgbClr val="000000"/>
                </a:solidFill>
                <a:cs typeface="Arial" pitchFamily="34" charset="0"/>
              </a:rPr>
              <a:t>Identify </a:t>
            </a:r>
            <a:r>
              <a:rPr lang="en-GB" dirty="0" smtClean="0">
                <a:solidFill>
                  <a:srgbClr val="000000"/>
                </a:solidFill>
                <a:cs typeface="Arial" pitchFamily="34" charset="0"/>
              </a:rPr>
              <a:t>the techniques and strategies which would be most useful in your class</a:t>
            </a:r>
            <a:endParaRPr lang="en-GB" dirty="0">
              <a:solidFill>
                <a:srgbClr val="000000"/>
              </a:solidFill>
              <a:cs typeface="Arial" pitchFamily="34" charset="0"/>
            </a:endParaRPr>
          </a:p>
          <a:p>
            <a:pPr lvl="0"/>
            <a:endParaRPr lang="en-GB" dirty="0">
              <a:solidFill>
                <a:srgbClr val="000000"/>
              </a:solidFill>
              <a:cs typeface="Arial" pitchFamily="34" charset="0"/>
            </a:endParaRPr>
          </a:p>
          <a:p>
            <a:pPr lvl="0"/>
            <a:r>
              <a:rPr lang="en-GB" dirty="0">
                <a:solidFill>
                  <a:srgbClr val="000000"/>
                </a:solidFill>
                <a:cs typeface="Arial" pitchFamily="34" charset="0"/>
              </a:rPr>
              <a:t>Share your action plan with a partner.</a:t>
            </a:r>
          </a:p>
          <a:p>
            <a:pPr lvl="0"/>
            <a:endParaRPr lang="en-GB" dirty="0">
              <a:solidFill>
                <a:srgbClr val="000000"/>
              </a:solidFill>
              <a:cs typeface="Arial" pitchFamily="34" charset="0"/>
            </a:endParaRPr>
          </a:p>
          <a:p>
            <a:pPr lvl="0"/>
            <a:r>
              <a:rPr lang="en-GB" dirty="0">
                <a:solidFill>
                  <a:srgbClr val="000000"/>
                </a:solidFill>
                <a:cs typeface="Arial" pitchFamily="34" charset="0"/>
              </a:rPr>
              <a:t>Bring back your findings to the next session</a:t>
            </a: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endParaRPr lang="en-GB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</p:spTree>
    <p:extLst>
      <p:ext uri="{BB962C8B-B14F-4D97-AF65-F5344CB8AC3E}">
        <p14:creationId xmlns:p14="http://schemas.microsoft.com/office/powerpoint/2010/main" val="218334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2" y="121073"/>
            <a:ext cx="959420" cy="530028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809377" y="1412776"/>
            <a:ext cx="70560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  <a:cs typeface="Arial" pitchFamily="34" charset="0"/>
              </a:rPr>
              <a:t>FOLLOW UP LINKS:</a:t>
            </a:r>
          </a:p>
          <a:p>
            <a:endParaRPr lang="en-GB" b="1" dirty="0">
              <a:solidFill>
                <a:srgbClr val="000000"/>
              </a:solidFill>
              <a:cs typeface="Arial" pitchFamily="34" charset="0"/>
            </a:endParaRP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  <a:p>
            <a:endParaRPr lang="en-GB" b="1" dirty="0">
              <a:solidFill>
                <a:srgbClr val="000000"/>
              </a:solidFill>
              <a:cs typeface="Arial" pitchFamily="34" charset="0"/>
            </a:endParaRPr>
          </a:p>
          <a:p>
            <a:endParaRPr lang="en-GB" b="1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1" y="1969632"/>
            <a:ext cx="1405128" cy="403250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95" y="657267"/>
            <a:ext cx="168165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b="1" dirty="0" smtClean="0">
              <a:solidFill>
                <a:srgbClr val="492F92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92F92"/>
                </a:solidFill>
              </a:rPr>
              <a:t>Literacy</a:t>
            </a:r>
            <a:endParaRPr lang="en-GB" sz="2000" b="1" dirty="0">
              <a:solidFill>
                <a:srgbClr val="492F92"/>
              </a:solidFill>
            </a:endParaRPr>
          </a:p>
          <a:p>
            <a:pPr algn="ctr"/>
            <a:r>
              <a:rPr lang="en-GB" sz="2000" b="1" dirty="0">
                <a:solidFill>
                  <a:srgbClr val="492F92"/>
                </a:solidFill>
              </a:rPr>
              <a:t> Toolkit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43489" y="272546"/>
            <a:ext cx="7321943" cy="646331"/>
          </a:xfrm>
          <a:prstGeom prst="rect">
            <a:avLst/>
          </a:prstGeom>
          <a:noFill/>
          <a:effectLst>
            <a:outerShdw blurRad="139700" dist="101600" dir="3660000" algn="ctr" rotWithShape="0">
              <a:schemeClr val="tx1">
                <a:lumMod val="75000"/>
                <a:alpha val="67000"/>
              </a:scheme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solidFill>
                  <a:srgbClr val="492F92"/>
                </a:solidFill>
              </a:rPr>
              <a:t>Building Vocabulary for Better Literacy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417685"/>
              </p:ext>
            </p:extLst>
          </p:nvPr>
        </p:nvGraphicFramePr>
        <p:xfrm>
          <a:off x="1600030" y="1772816"/>
          <a:ext cx="7208859" cy="46085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402953"/>
                <a:gridCol w="2402953"/>
                <a:gridCol w="2402953"/>
              </a:tblGrid>
              <a:tr h="2288747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pPr algn="ctr"/>
                      <a:r>
                        <a:rPr lang="en-GB" dirty="0" err="1" smtClean="0">
                          <a:hlinkClick r:id="rId6"/>
                        </a:rPr>
                        <a:t>Widgit</a:t>
                      </a:r>
                      <a:r>
                        <a:rPr lang="en-GB" dirty="0" smtClean="0">
                          <a:hlinkClick r:id="rId6"/>
                        </a:rPr>
                        <a:t> Symbol Resources - Pre-teaching Vocabulary</a:t>
                      </a:r>
                      <a:endParaRPr lang="en-GB" dirty="0" smtClean="0"/>
                    </a:p>
                    <a:p>
                      <a:endParaRPr lang="en-GB" dirty="0" smtClean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pPr algn="ctr"/>
                      <a:r>
                        <a:rPr lang="en-GB" dirty="0" smtClean="0">
                          <a:hlinkClick r:id="rId7"/>
                        </a:rPr>
                        <a:t>Save the Children - Read On Get On</a:t>
                      </a:r>
                      <a:endParaRPr lang="en-GB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pPr algn="ctr"/>
                      <a:r>
                        <a:rPr lang="en-GB" dirty="0" smtClean="0">
                          <a:hlinkClick r:id="rId8"/>
                        </a:rPr>
                        <a:t>RALLI Campaign - YouTube</a:t>
                      </a:r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>
                        <a:hlinkClick r:id="rId9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319765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pPr algn="ctr"/>
                      <a:r>
                        <a:rPr lang="en-GB" dirty="0" smtClean="0">
                          <a:hlinkClick r:id="rId10"/>
                        </a:rPr>
                        <a:t>Videos of practice - Learning and teaching - THE JOURNEY TO EXCELLENCE</a:t>
                      </a:r>
                      <a:endParaRPr lang="en-GB" dirty="0" smtClean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pPr algn="ctr"/>
                      <a:endParaRPr lang="en-GB" dirty="0" smtClean="0">
                        <a:hlinkClick r:id="rId11"/>
                      </a:endParaRPr>
                    </a:p>
                    <a:p>
                      <a:pPr algn="ctr"/>
                      <a:r>
                        <a:rPr lang="en-GB" dirty="0" smtClean="0">
                          <a:hlinkClick r:id="rId11"/>
                        </a:rPr>
                        <a:t>The Communication Trust</a:t>
                      </a:r>
                      <a:endParaRPr lang="en-GB" dirty="0" smtClean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r>
                        <a:rPr lang="en-GB" b="1" dirty="0" smtClean="0">
                          <a:hlinkClick r:id="rId12"/>
                        </a:rPr>
                        <a:t>http://www.rcslt.org/</a:t>
                      </a:r>
                      <a:endParaRPr lang="en-GB" b="1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1" name="Picture 3">
            <a:hlinkClick r:id="rId7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026" y="1854081"/>
            <a:ext cx="1080145" cy="155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>
            <a:hlinkClick r:id="rId6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890" y="3035212"/>
            <a:ext cx="2168610" cy="1084305"/>
          </a:xfrm>
          <a:prstGeom prst="rect">
            <a:avLst/>
          </a:prstGeom>
        </p:spPr>
      </p:pic>
      <p:pic>
        <p:nvPicPr>
          <p:cNvPr id="3" name="Picture 2">
            <a:hlinkClick r:id="rId8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7" y="3033427"/>
            <a:ext cx="952500" cy="952500"/>
          </a:xfrm>
          <a:prstGeom prst="rect">
            <a:avLst/>
          </a:prstGeom>
        </p:spPr>
      </p:pic>
      <p:pic>
        <p:nvPicPr>
          <p:cNvPr id="5" name="Picture 4">
            <a:hlinkClick r:id="rId11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166" y="4437112"/>
            <a:ext cx="2082588" cy="839863"/>
          </a:xfrm>
          <a:prstGeom prst="rect">
            <a:avLst/>
          </a:prstGeom>
        </p:spPr>
      </p:pic>
      <p:pic>
        <p:nvPicPr>
          <p:cNvPr id="7" name="Picture 6">
            <a:hlinkClick r:id="rId12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726" y="4904774"/>
            <a:ext cx="1152525" cy="1095375"/>
          </a:xfrm>
          <a:prstGeom prst="rect">
            <a:avLst/>
          </a:prstGeom>
        </p:spPr>
      </p:pic>
      <p:pic>
        <p:nvPicPr>
          <p:cNvPr id="1026" name="Picture 2">
            <a:hlinkClick r:id="rId10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354" y="4458978"/>
            <a:ext cx="2128946" cy="57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749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TA Toolki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LTA Toolkit</Template>
  <TotalTime>1479</TotalTime>
  <Words>2944</Words>
  <Application>Microsoft Office PowerPoint</Application>
  <PresentationFormat>On-screen Show (4:3)</PresentationFormat>
  <Paragraphs>527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LTA Toolkit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 McCartney</dc:creator>
  <cp:lastModifiedBy>CookJ</cp:lastModifiedBy>
  <cp:revision>116</cp:revision>
  <cp:lastPrinted>2015-05-07T07:36:18Z</cp:lastPrinted>
  <dcterms:created xsi:type="dcterms:W3CDTF">2013-02-22T07:22:54Z</dcterms:created>
  <dcterms:modified xsi:type="dcterms:W3CDTF">2017-01-27T11:59:29Z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_AdHocReviewCycleID">
    <vt:i4>75975609</vt:i4>
  </property>
  <property fmtid="{D5CDD505-2E9C-101B-9397-08002B2CF9AE}" pid="4" name="_EmailSubject">
    <vt:lpwstr>new slides for the vocabulary PPT</vt:lpwstr>
  </property>
  <property fmtid="{D5CDD505-2E9C-101B-9397-08002B2CF9AE}" pid="5" name="_AuthorEmail">
    <vt:lpwstr>Rebecca.Castelo@highland.gcsx.gov.uk</vt:lpwstr>
  </property>
  <property fmtid="{D5CDD505-2E9C-101B-9397-08002B2CF9AE}" pid="6" name="_AuthorEmailDisplayName">
    <vt:lpwstr>Rebecca Castelo</vt:lpwstr>
  </property>
  <property fmtid="{D5CDD505-2E9C-101B-9397-08002B2CF9AE}" pid="7" name="_PreviousAdHocReviewCycleID">
    <vt:i4>603569363</vt:i4>
  </property>
</Properties>
</file>