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8" r:id="rId2"/>
    <p:sldId id="262" r:id="rId3"/>
    <p:sldId id="259" r:id="rId4"/>
    <p:sldId id="263" r:id="rId5"/>
    <p:sldId id="257" r:id="rId6"/>
    <p:sldId id="268" r:id="rId7"/>
    <p:sldId id="269" r:id="rId8"/>
    <p:sldId id="270" r:id="rId9"/>
    <p:sldId id="271" r:id="rId10"/>
    <p:sldId id="272" r:id="rId11"/>
    <p:sldId id="273" r:id="rId12"/>
    <p:sldId id="265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2F92"/>
    <a:srgbClr val="D3CDE1"/>
    <a:srgbClr val="8585BE"/>
    <a:srgbClr val="007C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 autoAdjust="0"/>
    <p:restoredTop sz="58486" autoAdjust="0"/>
  </p:normalViewPr>
  <p:slideViewPr>
    <p:cSldViewPr showGuides="1">
      <p:cViewPr>
        <p:scale>
          <a:sx n="50" d="100"/>
          <a:sy n="50" d="100"/>
        </p:scale>
        <p:origin x="-1740" y="-354"/>
      </p:cViewPr>
      <p:guideLst>
        <p:guide orient="horz" pos="1185"/>
        <p:guide pos="13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66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2D3C6A-CF16-4B8A-AE64-7559FD68468A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646FCB-3CEE-428D-B50F-B562299EB9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5773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050" dirty="0" smtClean="0"/>
              <a:t>The</a:t>
            </a:r>
            <a:r>
              <a:rPr lang="en-GB" sz="1050" baseline="0" dirty="0" smtClean="0"/>
              <a:t> notes section in each presentation is primarily for the facilitator, indicating additional requirements or information. Please go to the following link for further info.</a:t>
            </a:r>
          </a:p>
          <a:p>
            <a:r>
              <a:rPr lang="en-GB" dirty="0" smtClean="0"/>
              <a:t>www.journeytoexcellence.org.uk/about/keydocuments/part3.asp</a:t>
            </a:r>
          </a:p>
          <a:p>
            <a:endParaRPr lang="en-GB" b="1" dirty="0" smtClean="0"/>
          </a:p>
          <a:p>
            <a:r>
              <a:rPr lang="en-GB" b="1" dirty="0" smtClean="0"/>
              <a:t>Read with Confidence</a:t>
            </a:r>
          </a:p>
          <a:p>
            <a:r>
              <a:rPr lang="en-GB" dirty="0" smtClean="0"/>
              <a:t>The objective of this PPT is to explore the research and views around developing ‘private’ and ‘public’ confidence in reading</a:t>
            </a:r>
            <a:r>
              <a:rPr lang="en-GB" baseline="0" dirty="0" smtClean="0"/>
              <a:t>, </a:t>
            </a:r>
            <a:r>
              <a:rPr lang="en-GB" dirty="0" smtClean="0"/>
              <a:t>and to generate professional dialogue and action relating to this with a view to improving experiences for the young people in school.  </a:t>
            </a:r>
          </a:p>
          <a:p>
            <a:endParaRPr lang="en-GB" dirty="0" smtClean="0"/>
          </a:p>
          <a:p>
            <a:r>
              <a:rPr lang="en-GB" dirty="0" smtClean="0"/>
              <a:t>This PPT will address the following Quality Indicators from HGIOS 3</a:t>
            </a:r>
          </a:p>
          <a:p>
            <a:endParaRPr lang="en-GB" dirty="0" smtClean="0"/>
          </a:p>
          <a:p>
            <a:r>
              <a:rPr lang="en-GB" dirty="0" smtClean="0"/>
              <a:t>QI</a:t>
            </a:r>
            <a:r>
              <a:rPr lang="en-GB" baseline="0" dirty="0" smtClean="0"/>
              <a:t> 2.1 Learners’ Experiences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extent to which learners are motivated and actively involved in their own learning and development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QI 5.2  Teaching for effective  learning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dirty="0" smtClean="0"/>
              <a:t>The learning climate and teaching approaches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dirty="0" smtClean="0"/>
              <a:t>Teacher-pupil interaction including learners’ engagement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dirty="0" smtClean="0"/>
              <a:t>Clarity and purposefulness of dialogue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dirty="0" smtClean="0"/>
              <a:t>Judgements made in the course of teaching</a:t>
            </a:r>
          </a:p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This agenda</a:t>
            </a:r>
            <a:r>
              <a:rPr lang="en-GB" baseline="0" dirty="0" smtClean="0"/>
              <a:t> is fixed  and is the same for every presentation</a:t>
            </a:r>
            <a:r>
              <a:rPr lang="en-GB" dirty="0" smtClean="0"/>
              <a:t> in the toolkit.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Participants</a:t>
            </a:r>
            <a:r>
              <a:rPr lang="en-GB" baseline="0" dirty="0" smtClean="0"/>
              <a:t> to discuss:</a:t>
            </a:r>
          </a:p>
          <a:p>
            <a:r>
              <a:rPr lang="en-GB" i="1" dirty="0" smtClean="0">
                <a:solidFill>
                  <a:srgbClr val="000000"/>
                </a:solidFill>
                <a:cs typeface="Arial" pitchFamily="34" charset="0"/>
              </a:rPr>
              <a:t>In a maximum of 30 seconds, share your thoughts on the image below</a:t>
            </a:r>
            <a:endParaRPr lang="en-GB" i="1" baseline="0" dirty="0" smtClean="0"/>
          </a:p>
          <a:p>
            <a:endParaRPr lang="en-GB" i="0" baseline="0" dirty="0" smtClean="0"/>
          </a:p>
          <a:p>
            <a:r>
              <a:rPr lang="en-GB" i="0" baseline="0" dirty="0" smtClean="0"/>
              <a:t>The role of the teachers when it is not their turn is active listening</a:t>
            </a:r>
          </a:p>
          <a:p>
            <a:endParaRPr lang="en-GB" i="1" baseline="0" dirty="0" smtClean="0"/>
          </a:p>
          <a:p>
            <a:r>
              <a:rPr lang="en-GB" i="0" baseline="0" dirty="0" smtClean="0"/>
              <a:t>You may use a stopwatch </a:t>
            </a:r>
          </a:p>
          <a:p>
            <a:endParaRPr lang="en-GB" i="1" baseline="0" dirty="0" smtClean="0"/>
          </a:p>
          <a:p>
            <a:r>
              <a:rPr lang="en-GB" i="0" baseline="0" dirty="0" smtClean="0"/>
              <a:t>Choose respondents to share their opinion -everyone must be involved in this activity</a:t>
            </a:r>
          </a:p>
          <a:p>
            <a:endParaRPr lang="en-GB" dirty="0" smtClean="0"/>
          </a:p>
          <a:p>
            <a:r>
              <a:rPr lang="en-GB" i="1" dirty="0" smtClean="0"/>
              <a:t>Max 5 Minutes for this activity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b="0" i="0" baseline="0" dirty="0" smtClean="0"/>
              <a:t>The Scottish Summary of Literacy and Numeracy (SSLN) 2014 found, with regards to reading, that the attainment of pupils </a:t>
            </a:r>
            <a:r>
              <a:rPr lang="en-GB" sz="1200" i="0" dirty="0" smtClean="0"/>
              <a:t>not yet working within their respective levels is small, but increases between P4 and S2</a:t>
            </a:r>
            <a:r>
              <a:rPr lang="en-GB" sz="1200" i="1" dirty="0" smtClean="0"/>
              <a:t>.</a:t>
            </a:r>
            <a:endParaRPr lang="en-GB" sz="1200" b="0" i="0" baseline="0" dirty="0" smtClean="0"/>
          </a:p>
          <a:p>
            <a:endParaRPr lang="en-GB" sz="1200" b="0" i="0" baseline="0" dirty="0" smtClean="0"/>
          </a:p>
          <a:p>
            <a:r>
              <a:rPr lang="en-GB" sz="1200" b="0" i="0" baseline="0" dirty="0" smtClean="0"/>
              <a:t>Participants to discuss:</a:t>
            </a:r>
          </a:p>
          <a:p>
            <a:pPr marL="171450" indent="-171450">
              <a:buFont typeface="Arial" charset="0"/>
              <a:buChar char="•"/>
            </a:pPr>
            <a:r>
              <a:rPr lang="en-GB" sz="1200" b="1" i="0" baseline="0" dirty="0" smtClean="0"/>
              <a:t>What are the possible factors that may contribute to this increase?</a:t>
            </a:r>
          </a:p>
          <a:p>
            <a:pPr marL="171450" indent="-171450">
              <a:buFont typeface="Arial" charset="0"/>
              <a:buChar char="•"/>
            </a:pPr>
            <a:endParaRPr lang="en-GB" b="0" i="0" baseline="0" dirty="0" smtClean="0"/>
          </a:p>
          <a:p>
            <a:r>
              <a:rPr lang="en-GB" i="0" dirty="0" smtClean="0"/>
              <a:t>Participants</a:t>
            </a:r>
            <a:r>
              <a:rPr lang="en-GB" i="0" baseline="0" dirty="0" smtClean="0"/>
              <a:t> to be given 2 minutes to discuss – facilitator to collect responses.</a:t>
            </a:r>
          </a:p>
          <a:p>
            <a:endParaRPr lang="en-GB" i="0" baseline="0" dirty="0" smtClean="0"/>
          </a:p>
          <a:p>
            <a:r>
              <a:rPr lang="en-GB" b="0" baseline="0" dirty="0" smtClean="0"/>
              <a:t>Some suggestions may include:</a:t>
            </a:r>
          </a:p>
          <a:p>
            <a:pPr marL="171450" indent="-171450">
              <a:buFont typeface="Arial" charset="0"/>
              <a:buChar char="•"/>
            </a:pPr>
            <a:r>
              <a:rPr lang="en-GB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“Development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By age 5 – 6 years children know between 5 – 8,000 words before starting to read. </a:t>
            </a:r>
            <a:b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 age 5, children acquire an additional 1,000 word families each year (e.g. dress, dressed, dressing) (Nation, 2001;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Grabe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2009)</a:t>
            </a:r>
          </a:p>
          <a:p>
            <a:pPr marL="171450" indent="-171450">
              <a:buFont typeface="Arial" charset="0"/>
              <a:buChar char="•"/>
            </a:pPr>
            <a:r>
              <a:rPr lang="en-GB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Losing interest in reading</a:t>
            </a:r>
            <a:r>
              <a:rPr lang="en-GB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enjoyment – Check out the IPICK Strategy - http://highlandliteracy.com/2014/08/29/choosing-a-good-fit-text/ </a:t>
            </a:r>
          </a:p>
          <a:p>
            <a:pPr marL="171450" indent="-171450">
              <a:buFont typeface="Arial" charset="0"/>
              <a:buChar char="•"/>
            </a:pPr>
            <a:r>
              <a:rPr lang="en-GB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Phonics reading recovery programme unsuccessful – Could try Speedy Readers/ The Literacy Toolbox programme as an intervention</a:t>
            </a:r>
            <a:endParaRPr lang="en-GB" i="0" dirty="0" smtClean="0"/>
          </a:p>
          <a:p>
            <a:endParaRPr lang="en-GB" i="1" dirty="0" smtClean="0"/>
          </a:p>
          <a:p>
            <a:r>
              <a:rPr lang="en-GB" i="1" baseline="0" dirty="0" smtClean="0"/>
              <a:t>5 minutes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following quote comes</a:t>
            </a:r>
            <a:r>
              <a:rPr lang="en-GB" baseline="0" dirty="0" smtClean="0"/>
              <a:t> from an article published by the Joseph </a:t>
            </a:r>
            <a:r>
              <a:rPr lang="en-GB" baseline="0" dirty="0" err="1" smtClean="0"/>
              <a:t>Rowntree</a:t>
            </a:r>
            <a:r>
              <a:rPr lang="en-GB" baseline="0" dirty="0" smtClean="0"/>
              <a:t> Foundation in which young people conducted a number research studies to look at learners’ perceptions of literacy.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Facilitator to share the quote</a:t>
            </a:r>
            <a:r>
              <a:rPr lang="en-GB" baseline="0" dirty="0" smtClean="0"/>
              <a:t> with participants and participants to discuss:</a:t>
            </a:r>
          </a:p>
          <a:p>
            <a:endParaRPr lang="en-GB" b="0" baseline="0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GB" b="1" baseline="0" dirty="0" smtClean="0"/>
              <a:t>What opportunities are you currently providing to develop ‘private’ practice to enhance public confidence in reading?</a:t>
            </a:r>
          </a:p>
          <a:p>
            <a:pPr marL="171450" indent="-171450">
              <a:buFont typeface="Arial" pitchFamily="34" charset="0"/>
              <a:buChar char="•"/>
            </a:pPr>
            <a:endParaRPr lang="en-GB" b="1" baseline="0" dirty="0" smtClean="0"/>
          </a:p>
          <a:p>
            <a:pPr marL="0" indent="0">
              <a:buFont typeface="Arial" pitchFamily="34" charset="0"/>
              <a:buNone/>
            </a:pPr>
            <a:r>
              <a:rPr lang="en-GB" b="0" baseline="0" dirty="0" smtClean="0"/>
              <a:t>Facilitator to provide 2 minutes for partner discussion and collect responses.</a:t>
            </a:r>
          </a:p>
          <a:p>
            <a:endParaRPr lang="en-GB" baseline="0" dirty="0" smtClean="0"/>
          </a:p>
          <a:p>
            <a:r>
              <a:rPr lang="en-GB" i="1" baseline="0" dirty="0" smtClean="0"/>
              <a:t>5 minutes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646FCB-3CEE-428D-B50F-B562299EB96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9103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 smtClean="0"/>
              <a:t>Facilitators to share:</a:t>
            </a:r>
          </a:p>
          <a:p>
            <a:endParaRPr lang="en-GB" baseline="0" dirty="0" smtClean="0"/>
          </a:p>
          <a:p>
            <a:r>
              <a:rPr lang="en-GB" b="1" baseline="0" dirty="0" smtClean="0"/>
              <a:t>Learners may have different levels of ‘private’ and ‘public’ confidence when reading individually, to a partner or aloud to the class.</a:t>
            </a:r>
          </a:p>
          <a:p>
            <a:endParaRPr lang="en-GB" b="1" baseline="0" dirty="0" smtClean="0"/>
          </a:p>
          <a:p>
            <a:r>
              <a:rPr lang="en-GB" b="1" baseline="0" dirty="0" smtClean="0"/>
              <a:t>We will now look at each of these in more depth.</a:t>
            </a:r>
          </a:p>
          <a:p>
            <a:endParaRPr lang="en-GB" baseline="0" dirty="0" smtClean="0"/>
          </a:p>
          <a:p>
            <a:endParaRPr lang="en-GB" baseline="0" dirty="0" smtClean="0"/>
          </a:p>
          <a:p>
            <a:r>
              <a:rPr lang="en-GB" i="1" baseline="0" dirty="0" smtClean="0"/>
              <a:t>2 minutes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646FCB-3CEE-428D-B50F-B562299EB96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910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 smtClean="0"/>
              <a:t>Facilitators to share:</a:t>
            </a:r>
          </a:p>
          <a:p>
            <a:endParaRPr lang="en-GB" baseline="0" dirty="0" smtClean="0"/>
          </a:p>
          <a:p>
            <a:r>
              <a:rPr lang="en-GB" b="1" baseline="0" dirty="0" smtClean="0"/>
              <a:t>Sarah is in your class. During recent standardized testing she scored an average reading score 2 and a half years below her age. When reading in class she often stumbles over words in the passage, lacking fluency and demonstrating poor decoding skills. Her comprehension score was 6 months below her age; however, she struggles to infer meaning and articulate her answers in a large group as she is worried about getting the answer wrong.</a:t>
            </a:r>
          </a:p>
          <a:p>
            <a:endParaRPr lang="en-GB" b="1" baseline="0" dirty="0" smtClean="0"/>
          </a:p>
          <a:p>
            <a:r>
              <a:rPr lang="en-GB" b="1" baseline="0" dirty="0" smtClean="0"/>
              <a:t>How could you support Sarah?</a:t>
            </a:r>
          </a:p>
          <a:p>
            <a:endParaRPr lang="en-GB" b="1" baseline="0" dirty="0" smtClean="0"/>
          </a:p>
          <a:p>
            <a:r>
              <a:rPr lang="en-GB" b="0" baseline="0" dirty="0" smtClean="0"/>
              <a:t>Participants to be given 3 minutes to discuss – feedback collected by facilitator.</a:t>
            </a:r>
          </a:p>
          <a:p>
            <a:endParaRPr lang="en-GB" b="0" baseline="0" dirty="0" smtClean="0"/>
          </a:p>
          <a:p>
            <a:r>
              <a:rPr lang="en-GB" b="0" baseline="0" dirty="0" smtClean="0"/>
              <a:t>Some suggestions may include:</a:t>
            </a:r>
          </a:p>
          <a:p>
            <a:pPr marL="171450" indent="-171450">
              <a:buFont typeface="Arial" charset="0"/>
              <a:buChar char="•"/>
            </a:pPr>
            <a:r>
              <a:rPr lang="en-GB" b="0" baseline="0" dirty="0" smtClean="0"/>
              <a:t>A programme of reading recovery e.g. Speedy Readers</a:t>
            </a:r>
          </a:p>
          <a:p>
            <a:pPr marL="171450" indent="-171450">
              <a:buFont typeface="Arial" charset="0"/>
              <a:buChar char="•"/>
            </a:pPr>
            <a:r>
              <a:rPr lang="en-GB" b="0" baseline="0" dirty="0" smtClean="0"/>
              <a:t>Daily reading with an adult to develop fluency</a:t>
            </a:r>
          </a:p>
          <a:p>
            <a:pPr marL="171450" indent="-171450">
              <a:buFont typeface="Arial" charset="0"/>
              <a:buChar char="•"/>
            </a:pPr>
            <a:r>
              <a:rPr lang="en-GB" b="0" baseline="0" dirty="0" smtClean="0"/>
              <a:t>Supporting learners in the Early Level as a ‘peer reading buddy’</a:t>
            </a:r>
          </a:p>
          <a:p>
            <a:pPr marL="171450" indent="-171450">
              <a:buFont typeface="Arial" charset="0"/>
              <a:buChar char="•"/>
            </a:pPr>
            <a:r>
              <a:rPr lang="en-GB" b="0" baseline="0" dirty="0" smtClean="0"/>
              <a:t>Allowing time to discuss her thoughts on a text with a partner before sharing with the class</a:t>
            </a:r>
          </a:p>
          <a:p>
            <a:pPr marL="171450" indent="-171450">
              <a:buFont typeface="Arial" charset="0"/>
              <a:buChar char="•"/>
            </a:pPr>
            <a:r>
              <a:rPr lang="en-GB" b="0" baseline="0" dirty="0" smtClean="0"/>
              <a:t>Revisit previously read texts to build up fluency when reading aloud</a:t>
            </a:r>
          </a:p>
          <a:p>
            <a:pPr marL="171450" indent="-171450">
              <a:buFont typeface="Arial" charset="0"/>
              <a:buChar char="•"/>
            </a:pPr>
            <a:r>
              <a:rPr lang="en-GB" b="0" baseline="0" dirty="0" smtClean="0"/>
              <a:t>Send the text home with Sara.</a:t>
            </a:r>
          </a:p>
          <a:p>
            <a:endParaRPr lang="en-GB" baseline="0" dirty="0" smtClean="0"/>
          </a:p>
          <a:p>
            <a:r>
              <a:rPr lang="en-GB" i="1" baseline="0" dirty="0" smtClean="0"/>
              <a:t>7 minutes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646FCB-3CEE-428D-B50F-B562299EB96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9103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 smtClean="0"/>
              <a:t>Facilitators to share:</a:t>
            </a:r>
          </a:p>
          <a:p>
            <a:endParaRPr lang="en-GB" baseline="0" dirty="0" smtClean="0"/>
          </a:p>
          <a:p>
            <a:r>
              <a:rPr lang="en-GB" b="1" baseline="0" dirty="0" smtClean="0"/>
              <a:t>Marc is in your class. During his standardized testing he rated reading as a 1 – something he disliked across the curriculum. He has a reading age 16 months behind his age. When put in a group, Marc has developed strategies to avoid reading the text; however, contributes to the group discussion by listening attentively and is eager to answer questions based on the group’s response – as opposed to his own. Marc has identified that he wants to become a ‘better reader’.</a:t>
            </a:r>
          </a:p>
          <a:p>
            <a:endParaRPr lang="en-GB" b="1" baseline="0" dirty="0" smtClean="0"/>
          </a:p>
          <a:p>
            <a:r>
              <a:rPr lang="en-GB" b="1" baseline="0" dirty="0" smtClean="0"/>
              <a:t>How could you support Marc?</a:t>
            </a:r>
          </a:p>
          <a:p>
            <a:endParaRPr lang="en-GB" b="1" baseline="0" dirty="0" smtClean="0"/>
          </a:p>
          <a:p>
            <a:r>
              <a:rPr lang="en-GB" b="0" baseline="0" dirty="0" smtClean="0"/>
              <a:t>Participants to be given 3 minutes to discuss – feedback collected by facilitator.</a:t>
            </a:r>
          </a:p>
          <a:p>
            <a:endParaRPr lang="en-GB" b="0" baseline="0" dirty="0" smtClean="0"/>
          </a:p>
          <a:p>
            <a:r>
              <a:rPr lang="en-GB" b="0" baseline="0" dirty="0" smtClean="0"/>
              <a:t>Some suggestions may include:</a:t>
            </a:r>
          </a:p>
          <a:p>
            <a:pPr marL="171450" indent="-171450">
              <a:buFont typeface="Arial" charset="0"/>
              <a:buChar char="•"/>
            </a:pPr>
            <a:r>
              <a:rPr lang="en-GB" baseline="0" dirty="0" smtClean="0"/>
              <a:t>Encourage Marc to take texts home prior to the lesson to read and discuss with his parents</a:t>
            </a:r>
          </a:p>
          <a:p>
            <a:pPr marL="171450" indent="-171450">
              <a:buFont typeface="Arial" charset="0"/>
              <a:buChar char="•"/>
            </a:pPr>
            <a:r>
              <a:rPr lang="en-GB" baseline="0" dirty="0" smtClean="0"/>
              <a:t>Enquire about Marc’s reading for enjoyment – what does he like to read?</a:t>
            </a:r>
          </a:p>
          <a:p>
            <a:pPr marL="171450" indent="-171450">
              <a:buFont typeface="Arial" charset="0"/>
              <a:buChar char="•"/>
            </a:pPr>
            <a:r>
              <a:rPr lang="en-GB" baseline="0" dirty="0" smtClean="0"/>
              <a:t>Encourage Marc to provide his own answers to the text</a:t>
            </a:r>
          </a:p>
          <a:p>
            <a:pPr marL="171450" indent="-171450">
              <a:buFont typeface="Arial" charset="0"/>
              <a:buChar char="•"/>
            </a:pPr>
            <a:r>
              <a:rPr lang="en-GB" baseline="0" dirty="0" smtClean="0"/>
              <a:t>Provide opportunities to read the passage aloud within the safety of a partner/small group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GB" b="0" baseline="0" dirty="0" smtClean="0"/>
              <a:t>A programme of reading recovery e.g. Speedy Readers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GB" b="0" baseline="0" dirty="0" smtClean="0"/>
              <a:t>Listen to oral texts to support comprehension.</a:t>
            </a:r>
            <a:endParaRPr lang="en-GB" baseline="0" dirty="0" smtClean="0"/>
          </a:p>
          <a:p>
            <a:endParaRPr lang="en-GB" baseline="0" dirty="0" smtClean="0"/>
          </a:p>
          <a:p>
            <a:r>
              <a:rPr lang="en-GB" i="1" baseline="0" dirty="0" smtClean="0"/>
              <a:t>7 minutes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646FCB-3CEE-428D-B50F-B562299EB96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9103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 smtClean="0"/>
              <a:t>Facilitators to share:</a:t>
            </a:r>
          </a:p>
          <a:p>
            <a:endParaRPr lang="en-GB" baseline="0" dirty="0" smtClean="0"/>
          </a:p>
          <a:p>
            <a:r>
              <a:rPr lang="en-GB" b="1" baseline="0" dirty="0" smtClean="0"/>
              <a:t>Aimee is in your class and is an avid reader. During recent standardized testing her average reading score was 2 years above her age. When discussing with an adult, her comprehension of the text is excellent. Aimee is reluctant to read aloud in a small group or to the class. She is a quiet individual who is eager to please the teacher.</a:t>
            </a:r>
          </a:p>
          <a:p>
            <a:endParaRPr lang="en-GB" b="1" baseline="0" dirty="0" smtClean="0"/>
          </a:p>
          <a:p>
            <a:r>
              <a:rPr lang="en-GB" b="1" baseline="0" dirty="0" smtClean="0"/>
              <a:t>How could you support Aimee?</a:t>
            </a:r>
          </a:p>
          <a:p>
            <a:endParaRPr lang="en-GB" b="1" baseline="0" dirty="0" smtClean="0"/>
          </a:p>
          <a:p>
            <a:r>
              <a:rPr lang="en-GB" b="0" baseline="0" dirty="0" smtClean="0"/>
              <a:t>Participants to be given 3 minutes to discuss – feedback collected by facilitator.</a:t>
            </a:r>
          </a:p>
          <a:p>
            <a:endParaRPr lang="en-GB" b="0" baseline="0" dirty="0" smtClean="0"/>
          </a:p>
          <a:p>
            <a:r>
              <a:rPr lang="en-GB" b="0" baseline="0" dirty="0" smtClean="0"/>
              <a:t>Some suggestions may include: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GB" b="0" baseline="0" dirty="0" smtClean="0"/>
              <a:t>Supporting younger learners as a ‘peer reading buddy’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GB" b="0" baseline="0" dirty="0" smtClean="0"/>
              <a:t>Identify a ‘reading partner’ in the class to read aloud daily in a secure environment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GB" b="0" baseline="0" dirty="0" smtClean="0"/>
              <a:t>‘Check-in’ with Aimee during comprehension work, celebrating her ‘private’ success, providing her opportunities to share with a larger group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GB" b="0" baseline="0" dirty="0" smtClean="0"/>
              <a:t>Provide Aimee with opportunities to talk about areas that she’s confident about with her ‘reading partner’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GB" b="0" baseline="0" dirty="0" smtClean="0"/>
              <a:t>Provide Aimee with opportunities to paraphrase her reading partner’s response to a text to instil ‘public’ confidence without focusing on her own answers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GB" b="0" baseline="0" dirty="0" smtClean="0"/>
              <a:t>Encourage Aimee to film herself reading to share with the class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GB" b="0" baseline="0" dirty="0" smtClean="0"/>
              <a:t>Provide support strategies during group and whole-class reading, e.g. partner to take over if she is anxious.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lang="en-GB" baseline="0" dirty="0" smtClean="0"/>
          </a:p>
          <a:p>
            <a:r>
              <a:rPr lang="en-GB" i="1" baseline="0" dirty="0" smtClean="0"/>
              <a:t>7 minutes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646FCB-3CEE-428D-B50F-B562299EB96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9103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 smtClean="0"/>
              <a:t>Facilitators to share:</a:t>
            </a:r>
          </a:p>
          <a:p>
            <a:endParaRPr lang="en-GB" baseline="0" dirty="0" smtClean="0"/>
          </a:p>
          <a:p>
            <a:r>
              <a:rPr lang="en-GB" b="1" baseline="0" dirty="0" smtClean="0"/>
              <a:t>Max is in your class. He is a proficient reader, achieving a reading age of 10 months above his age. He is able to read fluently in groups/to the class and actively engages in discussions about the text. He enjoys reading for enjoyment and has a particular interest in graphic novels.</a:t>
            </a:r>
          </a:p>
          <a:p>
            <a:endParaRPr lang="en-GB" b="1" baseline="0" dirty="0" smtClean="0"/>
          </a:p>
          <a:p>
            <a:r>
              <a:rPr lang="en-GB" b="1" baseline="0" dirty="0" smtClean="0"/>
              <a:t>How can you ensure that Max is challenged and remains in this quadrant?</a:t>
            </a:r>
          </a:p>
          <a:p>
            <a:endParaRPr lang="en-GB" b="1" baseline="0" dirty="0" smtClean="0"/>
          </a:p>
          <a:p>
            <a:r>
              <a:rPr lang="en-GB" b="0" baseline="0" dirty="0" smtClean="0"/>
              <a:t>Participants to be given 3 minutes to discuss – feedback collected by facilitator.</a:t>
            </a:r>
          </a:p>
          <a:p>
            <a:endParaRPr lang="en-GB" b="0" baseline="0" dirty="0" smtClean="0"/>
          </a:p>
          <a:p>
            <a:r>
              <a:rPr lang="en-GB" b="0" baseline="0" dirty="0" smtClean="0"/>
              <a:t>Some suggestions may include:</a:t>
            </a:r>
          </a:p>
          <a:p>
            <a:pPr marL="171450" indent="-171450">
              <a:buFont typeface="Arial" charset="0"/>
              <a:buChar char="•"/>
            </a:pPr>
            <a:r>
              <a:rPr lang="en-GB" b="0" baseline="0" dirty="0" smtClean="0"/>
              <a:t>Guide Max to appropriate texts for enjoyment</a:t>
            </a:r>
          </a:p>
          <a:p>
            <a:pPr marL="171450" indent="-171450">
              <a:buFont typeface="Arial" charset="0"/>
              <a:buChar char="•"/>
            </a:pPr>
            <a:r>
              <a:rPr lang="en-GB" b="0" baseline="0" dirty="0" smtClean="0"/>
              <a:t>Develop Higher Order Thinking Skills to allow him to question and reflect on texts in depth</a:t>
            </a:r>
          </a:p>
          <a:p>
            <a:pPr marL="171450" indent="-171450">
              <a:buFont typeface="Arial" charset="0"/>
              <a:buChar char="•"/>
            </a:pPr>
            <a:r>
              <a:rPr lang="en-GB" b="0" baseline="0" dirty="0" smtClean="0"/>
              <a:t>Support Max to transfer the skills he’s learned in reading into writing</a:t>
            </a:r>
          </a:p>
          <a:p>
            <a:pPr marL="171450" indent="-171450">
              <a:buFont typeface="Arial" charset="0"/>
              <a:buChar char="•"/>
            </a:pPr>
            <a:r>
              <a:rPr lang="en-GB" b="0" baseline="0" dirty="0" smtClean="0"/>
              <a:t>Provide Max with opportunities to work with younger learners as a ‘reading buddy’ to share skills</a:t>
            </a:r>
          </a:p>
          <a:p>
            <a:pPr marL="171450" indent="-171450">
              <a:buFont typeface="Arial" charset="0"/>
              <a:buChar char="•"/>
            </a:pPr>
            <a:r>
              <a:rPr lang="en-GB" b="0" baseline="0" dirty="0" smtClean="0"/>
              <a:t>Develop opportunities for max to work alongside other avid readers, e.g. Book Club, Reviewer of a school magazine/ podcasts, joining a debating club.</a:t>
            </a:r>
          </a:p>
          <a:p>
            <a:endParaRPr lang="en-GB" baseline="0" dirty="0" smtClean="0"/>
          </a:p>
          <a:p>
            <a:r>
              <a:rPr lang="en-GB" i="1" baseline="0" dirty="0" smtClean="0"/>
              <a:t>7 minutes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646FCB-3CEE-428D-B50F-B562299EB96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9103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 smtClean="0"/>
              <a:t>Each practitioner to be given the blank Private/Public Confidence grid with the headings at the top. Practitioners to place each of their learners into the relevant quadrants with regards to reading confidence and share their findings with a partner.</a:t>
            </a:r>
            <a:endParaRPr lang="en-GB" b="1" baseline="0" dirty="0" smtClean="0"/>
          </a:p>
          <a:p>
            <a:endParaRPr lang="en-GB" baseline="0" dirty="0" smtClean="0"/>
          </a:p>
          <a:p>
            <a:r>
              <a:rPr lang="en-GB" i="1" baseline="0" dirty="0" smtClean="0"/>
              <a:t>5 minutes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646FCB-3CEE-428D-B50F-B562299EB96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9103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Using the Personal</a:t>
            </a:r>
            <a:r>
              <a:rPr lang="en-GB" baseline="0" dirty="0" smtClean="0"/>
              <a:t> Action plan sheet each practitioner chooses one quadrant that they’re going to focus on over the coming weeks. Practitioners should identify strategies that they’re going to use to support/challenge these learners.</a:t>
            </a:r>
          </a:p>
          <a:p>
            <a:r>
              <a:rPr lang="en-GB" baseline="0" dirty="0" smtClean="0"/>
              <a:t>Activity 4: Personal Action Planning</a:t>
            </a:r>
          </a:p>
          <a:p>
            <a:endParaRPr lang="en-GB" baseline="0" dirty="0" smtClean="0"/>
          </a:p>
          <a:p>
            <a:r>
              <a:rPr lang="en-GB" baseline="0" dirty="0" smtClean="0"/>
              <a:t>Have copies of My Personal Action Plan ready to distribute</a:t>
            </a:r>
          </a:p>
          <a:p>
            <a:endParaRPr lang="en-GB" baseline="0" dirty="0" smtClean="0"/>
          </a:p>
          <a:p>
            <a:r>
              <a:rPr lang="en-GB" baseline="0" dirty="0" smtClean="0"/>
              <a:t>Pair-share: two minutes sharing your plan with your partner then swap.</a:t>
            </a:r>
          </a:p>
          <a:p>
            <a:r>
              <a:rPr lang="en-GB" baseline="0" dirty="0" smtClean="0"/>
              <a:t>Randomly choose two or three teachers to share with the group what their partner is planning.</a:t>
            </a:r>
          </a:p>
          <a:p>
            <a:endParaRPr lang="en-GB" baseline="0" dirty="0" smtClean="0"/>
          </a:p>
          <a:p>
            <a:r>
              <a:rPr lang="en-GB" baseline="0" dirty="0" smtClean="0"/>
              <a:t>It may be an idea to identify quadrant support partners – two/three people developing strategies for the same quadrant to provide support.</a:t>
            </a:r>
          </a:p>
          <a:p>
            <a:endParaRPr lang="en-GB" baseline="0" dirty="0" smtClean="0"/>
          </a:p>
          <a:p>
            <a:r>
              <a:rPr lang="en-GB" i="1" baseline="0" dirty="0" smtClean="0"/>
              <a:t>5 minutes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FOLLOW UP LINKS</a:t>
            </a:r>
          </a:p>
          <a:p>
            <a:r>
              <a:rPr lang="en-GB" dirty="0" smtClean="0"/>
              <a:t>The facilitator</a:t>
            </a:r>
            <a:r>
              <a:rPr lang="en-GB" baseline="0" dirty="0" smtClean="0"/>
              <a:t> should refer participants to the follow up links which can be accessed independently for further information.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333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585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761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785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710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880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620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894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984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089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255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253F2-EFF9-47F0-8D5C-B77E6AEEA28D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632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v.scot/Resource/0047/00475898.pdf" TargetMode="External"/><Relationship Id="rId13" Type="http://schemas.openxmlformats.org/officeDocument/2006/relationships/image" Target="../media/image7.jpeg"/><Relationship Id="rId3" Type="http://schemas.openxmlformats.org/officeDocument/2006/relationships/image" Target="../media/image1.jpg"/><Relationship Id="rId7" Type="http://schemas.openxmlformats.org/officeDocument/2006/relationships/hyperlink" Target="http://www.savethechildren.org.uk/sites/default/files/images/Read_On_Get_On.pdf" TargetMode="External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jrf.org.uk/system/files/2094-literacy-poverty-children.pdf" TargetMode="External"/><Relationship Id="rId11" Type="http://schemas.openxmlformats.org/officeDocument/2006/relationships/hyperlink" Target="http://highlandliteracy.com/reading-2/guided-reading/" TargetMode="External"/><Relationship Id="rId5" Type="http://schemas.openxmlformats.org/officeDocument/2006/relationships/image" Target="../media/image3.jpeg"/><Relationship Id="rId15" Type="http://schemas.openxmlformats.org/officeDocument/2006/relationships/image" Target="../media/image9.png"/><Relationship Id="rId10" Type="http://schemas.openxmlformats.org/officeDocument/2006/relationships/hyperlink" Target="http://highlandliteracy.com/speedy-readers-the-literacy-toolbox/" TargetMode="External"/><Relationship Id="rId4" Type="http://schemas.openxmlformats.org/officeDocument/2006/relationships/image" Target="../media/image2.gif"/><Relationship Id="rId9" Type="http://schemas.openxmlformats.org/officeDocument/2006/relationships/hyperlink" Target="http://highlandliteracy.com/2014/08/29/choosing-a-good-fit-text/" TargetMode="External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215" y="121073"/>
              <a:ext cx="959420" cy="530028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1543489" y="272546"/>
              <a:ext cx="7321943" cy="923330"/>
            </a:xfrm>
            <a:prstGeom prst="rect">
              <a:avLst/>
            </a:prstGeom>
            <a:noFill/>
            <a:effectLst>
              <a:outerShdw blurRad="139700" dist="101600" dir="3660000" algn="ctr" rotWithShape="0">
                <a:schemeClr val="tx1">
                  <a:lumMod val="75000"/>
                  <a:alpha val="67000"/>
                </a:scheme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GB" sz="5400" dirty="0" smtClean="0">
                  <a:solidFill>
                    <a:srgbClr val="492F92"/>
                  </a:solidFill>
                </a:rPr>
                <a:t>Read with Confidence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819828" y="2420888"/>
              <a:ext cx="6769263" cy="2092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HGIOS</a:t>
              </a:r>
              <a:r>
                <a:rPr lang="en-GB" sz="2800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  <a:p>
              <a:endParaRPr lang="en-GB" sz="2800" dirty="0" smtClean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GB" sz="2800" dirty="0" smtClean="0"/>
                <a:t>2.1 – Learners’ Experiences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GB" sz="2800" dirty="0" smtClean="0"/>
                <a:t>5.2 – Teaching for Effective learning</a:t>
              </a:r>
            </a:p>
            <a:p>
              <a:pPr marL="285750" indent="-285750">
                <a:buFont typeface="Arial" pitchFamily="34" charset="0"/>
                <a:buChar char="•"/>
              </a:pPr>
              <a:endParaRPr lang="en-GB" dirty="0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361" y="1969632"/>
              <a:ext cx="1405128" cy="4032504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195" y="657267"/>
              <a:ext cx="1681655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GB" b="1" dirty="0" smtClean="0">
                <a:solidFill>
                  <a:srgbClr val="492F92"/>
                </a:solidFill>
              </a:endParaRPr>
            </a:p>
            <a:p>
              <a:pPr algn="ctr"/>
              <a:r>
                <a:rPr lang="en-GB" sz="2000" b="1" dirty="0" smtClean="0">
                  <a:solidFill>
                    <a:srgbClr val="492F92"/>
                  </a:solidFill>
                </a:rPr>
                <a:t>Literacy</a:t>
              </a:r>
              <a:endParaRPr lang="en-GB" sz="2000" b="1" dirty="0">
                <a:solidFill>
                  <a:srgbClr val="492F92"/>
                </a:solidFill>
              </a:endParaRPr>
            </a:p>
            <a:p>
              <a:pPr algn="ctr"/>
              <a:r>
                <a:rPr lang="en-GB" sz="2000" b="1" dirty="0">
                  <a:solidFill>
                    <a:srgbClr val="492F92"/>
                  </a:solidFill>
                </a:rPr>
                <a:t> Toolkit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784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35696" y="1887192"/>
            <a:ext cx="705605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Agenda</a:t>
            </a:r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Activity 1 – Introduction / Starter Activity (5 mins)</a:t>
            </a:r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Activity 2 – How’s it going / feedback (10 mins)</a:t>
            </a:r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Activity 3 – New Learning (40 mins)</a:t>
            </a:r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Activity 4 – Personal Action Planning (</a:t>
            </a:r>
            <a:r>
              <a:rPr lang="en-GB" sz="2400" dirty="0">
                <a:solidFill>
                  <a:srgbClr val="000000"/>
                </a:solidFill>
                <a:latin typeface="+mj-lt"/>
                <a:cs typeface="Arial" pitchFamily="34" charset="0"/>
              </a:rPr>
              <a:t>5</a:t>
            </a:r>
            <a:r>
              <a:rPr lang="en-GB" sz="2400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 mins)</a:t>
            </a:r>
          </a:p>
          <a:p>
            <a:endParaRPr lang="en-GB" i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43489" y="272546"/>
            <a:ext cx="7321943" cy="923330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5400" dirty="0" smtClean="0">
                <a:solidFill>
                  <a:srgbClr val="492F92"/>
                </a:solidFill>
              </a:rPr>
              <a:t>Read with Confidence</a:t>
            </a:r>
          </a:p>
        </p:txBody>
      </p:sp>
    </p:spTree>
    <p:extLst>
      <p:ext uri="{BB962C8B-B14F-4D97-AF65-F5344CB8AC3E}">
        <p14:creationId xmlns:p14="http://schemas.microsoft.com/office/powerpoint/2010/main" val="228027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685298" y="1484784"/>
            <a:ext cx="67692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39863" algn="l"/>
              </a:tabLst>
            </a:pPr>
            <a:r>
              <a:rPr lang="en-GB" b="1" dirty="0" smtClean="0">
                <a:solidFill>
                  <a:srgbClr val="000000"/>
                </a:solidFill>
                <a:cs typeface="Arial" pitchFamily="34" charset="0"/>
              </a:rPr>
              <a:t>Activity 1:	Voice on the table</a:t>
            </a:r>
          </a:p>
          <a:p>
            <a:pPr>
              <a:tabLst>
                <a:tab pos="1439863" algn="l"/>
              </a:tabLst>
            </a:pPr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r>
              <a:rPr lang="en-GB" dirty="0">
                <a:solidFill>
                  <a:srgbClr val="000000"/>
                </a:solidFill>
                <a:cs typeface="Arial" pitchFamily="34" charset="0"/>
              </a:rPr>
              <a:t>In a maximum of 30 seconds, share your thoughts on the image below.</a:t>
            </a:r>
          </a:p>
          <a:p>
            <a:endParaRPr lang="en-GB" i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664" y="2458409"/>
            <a:ext cx="4417590" cy="423642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43489" y="272546"/>
            <a:ext cx="7321943" cy="923330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5400" dirty="0" smtClean="0">
                <a:solidFill>
                  <a:srgbClr val="492F92"/>
                </a:solidFill>
              </a:rPr>
              <a:t>Read with Confidence</a:t>
            </a:r>
          </a:p>
        </p:txBody>
      </p:sp>
    </p:spTree>
    <p:extLst>
      <p:ext uri="{BB962C8B-B14F-4D97-AF65-F5344CB8AC3E}">
        <p14:creationId xmlns:p14="http://schemas.microsoft.com/office/powerpoint/2010/main" val="254356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43489" y="272546"/>
            <a:ext cx="7321943" cy="923330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5400" dirty="0" smtClean="0">
                <a:solidFill>
                  <a:srgbClr val="492F92"/>
                </a:solidFill>
              </a:rPr>
              <a:t>Read with Confidence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37234" y="5371194"/>
            <a:ext cx="7028198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SSLN Results: Reading Attainment 2014</a:t>
            </a:r>
          </a:p>
          <a:p>
            <a:endParaRPr lang="en-GB" sz="100" b="1" dirty="0"/>
          </a:p>
          <a:p>
            <a:r>
              <a:rPr lang="en-GB" sz="2400" dirty="0" smtClean="0"/>
              <a:t>The percentage of pupils not yet working within their respective levels is small, but increases between P4 and S2.</a:t>
            </a:r>
            <a:endParaRPr lang="en-GB" sz="2400" dirty="0"/>
          </a:p>
        </p:txBody>
      </p:sp>
      <p:sp>
        <p:nvSpPr>
          <p:cNvPr id="11" name="Rectangle 10"/>
          <p:cNvSpPr/>
          <p:nvPr/>
        </p:nvSpPr>
        <p:spPr>
          <a:xfrm>
            <a:off x="1876078" y="1140345"/>
            <a:ext cx="3484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0000"/>
                </a:solidFill>
                <a:cs typeface="Arial" pitchFamily="34" charset="0"/>
              </a:rPr>
              <a:t>Activity 2: 	How’s it going?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704" y="1584854"/>
            <a:ext cx="4819335" cy="3602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235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81850" y="2204864"/>
            <a:ext cx="720990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‘Private’ and ‘Public’ confidence</a:t>
            </a:r>
          </a:p>
          <a:p>
            <a:pPr>
              <a:spcAft>
                <a:spcPts val="1200"/>
              </a:spcAft>
            </a:pPr>
            <a:r>
              <a:rPr lang="en-GB" sz="26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“An </a:t>
            </a:r>
            <a:r>
              <a:rPr lang="en-GB" sz="2600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important self-development strategy uncovered in the children’s reports was </a:t>
            </a:r>
            <a:r>
              <a:rPr lang="en-GB" sz="26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GB" sz="2600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need to ‘practise your </a:t>
            </a:r>
            <a:r>
              <a:rPr lang="en-GB" sz="26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private confidence</a:t>
            </a:r>
            <a:r>
              <a:rPr lang="en-GB" sz="2600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’ before you could develop ‘public </a:t>
            </a:r>
            <a:r>
              <a:rPr lang="en-GB" sz="26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confidence</a:t>
            </a:r>
            <a:r>
              <a:rPr lang="en-GB" sz="2600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’. Children </a:t>
            </a:r>
            <a:r>
              <a:rPr lang="en-GB" sz="26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identified </a:t>
            </a:r>
            <a:r>
              <a:rPr lang="en-GB" sz="2600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reading aloud and writing as activities requiring </a:t>
            </a:r>
            <a:r>
              <a:rPr lang="en-GB" sz="26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‘</a:t>
            </a:r>
            <a:r>
              <a:rPr lang="en-GB" sz="2600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public </a:t>
            </a:r>
            <a:r>
              <a:rPr lang="en-GB" sz="26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confidence</a:t>
            </a:r>
            <a:r>
              <a:rPr lang="en-GB" sz="2600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’, and needed a lot of ‘private’ practice</a:t>
            </a:r>
            <a:r>
              <a:rPr lang="en-GB" sz="26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.”</a:t>
            </a:r>
            <a:endParaRPr lang="en-GB" i="1" dirty="0">
              <a:solidFill>
                <a:srgbClr val="492F92"/>
              </a:solidFill>
              <a:latin typeface="Arial" pitchFamily="34" charset="0"/>
              <a:cs typeface="Arial" pitchFamily="34" charset="0"/>
            </a:endParaRPr>
          </a:p>
          <a:p>
            <a:pPr>
              <a:spcAft>
                <a:spcPts val="1200"/>
              </a:spcAft>
            </a:pPr>
            <a:r>
              <a:rPr lang="en-GB" b="1" dirty="0" err="1" smtClean="0">
                <a:solidFill>
                  <a:srgbClr val="492F92"/>
                </a:solidFill>
                <a:latin typeface="Arial" pitchFamily="34" charset="0"/>
                <a:cs typeface="Arial" pitchFamily="34" charset="0"/>
              </a:rPr>
              <a:t>Kellett,M</a:t>
            </a:r>
            <a:r>
              <a:rPr lang="en-GB" b="1" dirty="0" smtClean="0">
                <a:solidFill>
                  <a:srgbClr val="492F92"/>
                </a:solidFill>
                <a:latin typeface="Arial" pitchFamily="34" charset="0"/>
                <a:cs typeface="Arial" pitchFamily="34" charset="0"/>
              </a:rPr>
              <a:t> and </a:t>
            </a:r>
            <a:r>
              <a:rPr lang="en-GB" b="1" dirty="0" err="1" smtClean="0">
                <a:solidFill>
                  <a:srgbClr val="492F92"/>
                </a:solidFill>
                <a:latin typeface="Arial" pitchFamily="34" charset="0"/>
                <a:cs typeface="Arial" pitchFamily="34" charset="0"/>
              </a:rPr>
              <a:t>Aqsa,D</a:t>
            </a:r>
            <a:r>
              <a:rPr lang="en-GB" b="1" dirty="0" smtClean="0">
                <a:solidFill>
                  <a:srgbClr val="492F92"/>
                </a:solidFill>
                <a:latin typeface="Arial" pitchFamily="34" charset="0"/>
                <a:cs typeface="Arial" pitchFamily="34" charset="0"/>
              </a:rPr>
              <a:t> (2007) ‘Children researching links between poverty and literacy’. York: Joseph </a:t>
            </a:r>
            <a:r>
              <a:rPr lang="en-GB" b="1" dirty="0" err="1" smtClean="0">
                <a:solidFill>
                  <a:srgbClr val="492F92"/>
                </a:solidFill>
                <a:latin typeface="Arial" pitchFamily="34" charset="0"/>
                <a:cs typeface="Arial" pitchFamily="34" charset="0"/>
              </a:rPr>
              <a:t>Rowntree</a:t>
            </a:r>
            <a:r>
              <a:rPr lang="en-GB" b="1" dirty="0" smtClean="0">
                <a:solidFill>
                  <a:srgbClr val="492F92"/>
                </a:solidFill>
                <a:latin typeface="Arial" pitchFamily="34" charset="0"/>
                <a:cs typeface="Arial" pitchFamily="34" charset="0"/>
              </a:rPr>
              <a:t> Foundation</a:t>
            </a:r>
            <a:endParaRPr lang="en-GB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15" y="121073"/>
            <a:ext cx="959420" cy="5300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3" name="Rectangle 2"/>
          <p:cNvSpPr/>
          <p:nvPr/>
        </p:nvSpPr>
        <p:spPr>
          <a:xfrm>
            <a:off x="1694798" y="1457486"/>
            <a:ext cx="3484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0000"/>
                </a:solidFill>
                <a:cs typeface="Arial" pitchFamily="34" charset="0"/>
              </a:rPr>
              <a:t>Activity 2: 	How’s it going?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43489" y="272546"/>
            <a:ext cx="7321943" cy="923330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5400" dirty="0" smtClean="0">
                <a:solidFill>
                  <a:srgbClr val="492F92"/>
                </a:solidFill>
              </a:rPr>
              <a:t>Read with Confidence</a:t>
            </a:r>
          </a:p>
        </p:txBody>
      </p:sp>
    </p:spTree>
    <p:extLst>
      <p:ext uri="{BB962C8B-B14F-4D97-AF65-F5344CB8AC3E}">
        <p14:creationId xmlns:p14="http://schemas.microsoft.com/office/powerpoint/2010/main" val="216631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15" y="121073"/>
            <a:ext cx="959420" cy="5300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96191" y="2428427"/>
            <a:ext cx="3420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High ‘Private Confidence’</a:t>
            </a:r>
          </a:p>
          <a:p>
            <a:r>
              <a:rPr lang="en-GB" sz="2400" b="1" dirty="0" smtClean="0"/>
              <a:t>High ‘Public Confidence’</a:t>
            </a:r>
            <a:endParaRPr lang="en-GB" sz="2400" b="1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835696" y="3573016"/>
            <a:ext cx="702973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5086982" y="1412776"/>
            <a:ext cx="0" cy="48245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196191" y="3962834"/>
            <a:ext cx="3420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High ‘Private Confidence’</a:t>
            </a:r>
          </a:p>
          <a:p>
            <a:r>
              <a:rPr lang="en-GB" sz="2400" b="1" dirty="0" smtClean="0"/>
              <a:t>Low ‘Public Confidence’</a:t>
            </a:r>
            <a:endParaRPr lang="en-GB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7800914" y="3259424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492F92"/>
                </a:solidFill>
              </a:rPr>
              <a:t>Private</a:t>
            </a:r>
            <a:endParaRPr lang="en-GB" sz="2000" b="1" dirty="0">
              <a:solidFill>
                <a:srgbClr val="492F9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4490168" y="1381264"/>
            <a:ext cx="863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492F92"/>
                </a:solidFill>
              </a:rPr>
              <a:t>Public</a:t>
            </a:r>
            <a:endParaRPr lang="en-GB" sz="2000" b="1" dirty="0">
              <a:solidFill>
                <a:srgbClr val="492F9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75420" y="3995626"/>
            <a:ext cx="3338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Low ‘Private Confidence’</a:t>
            </a:r>
          </a:p>
          <a:p>
            <a:r>
              <a:rPr lang="en-GB" sz="2400" b="1" dirty="0" smtClean="0"/>
              <a:t>Low ‘Public Confidence’</a:t>
            </a:r>
            <a:endParaRPr lang="en-GB" sz="2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651242" y="2403006"/>
            <a:ext cx="33871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Low ‘Private Confidence’</a:t>
            </a:r>
          </a:p>
          <a:p>
            <a:r>
              <a:rPr lang="en-GB" sz="2400" b="1" dirty="0" smtClean="0"/>
              <a:t>High ‘Public Confidence’</a:t>
            </a:r>
            <a:endParaRPr lang="en-GB" sz="2400" b="1" dirty="0"/>
          </a:p>
        </p:txBody>
      </p:sp>
      <p:sp>
        <p:nvSpPr>
          <p:cNvPr id="27" name="Rectangle 26"/>
          <p:cNvSpPr/>
          <p:nvPr/>
        </p:nvSpPr>
        <p:spPr>
          <a:xfrm>
            <a:off x="1705614" y="1272820"/>
            <a:ext cx="27210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0000"/>
                </a:solidFill>
                <a:cs typeface="Arial" pitchFamily="34" charset="0"/>
              </a:rPr>
              <a:t>Activity </a:t>
            </a:r>
            <a:r>
              <a:rPr lang="en-GB" b="1" dirty="0" smtClean="0">
                <a:solidFill>
                  <a:srgbClr val="000000"/>
                </a:solidFill>
                <a:cs typeface="Arial" pitchFamily="34" charset="0"/>
              </a:rPr>
              <a:t>3:     New Learning</a:t>
            </a:r>
            <a:endParaRPr lang="en-GB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543489" y="272546"/>
            <a:ext cx="7321943" cy="923330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5400" dirty="0" smtClean="0">
                <a:solidFill>
                  <a:srgbClr val="492F92"/>
                </a:solidFill>
              </a:rPr>
              <a:t>Read with Confidence</a:t>
            </a:r>
          </a:p>
        </p:txBody>
      </p:sp>
    </p:spTree>
    <p:extLst>
      <p:ext uri="{BB962C8B-B14F-4D97-AF65-F5344CB8AC3E}">
        <p14:creationId xmlns:p14="http://schemas.microsoft.com/office/powerpoint/2010/main" val="23822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15" y="121073"/>
            <a:ext cx="959420" cy="5300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835696" y="3573016"/>
            <a:ext cx="702973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5086982" y="1412776"/>
            <a:ext cx="0" cy="48245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800914" y="3259424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492F92"/>
                </a:solidFill>
              </a:rPr>
              <a:t>Private</a:t>
            </a:r>
            <a:endParaRPr lang="en-GB" sz="2000" b="1" dirty="0">
              <a:solidFill>
                <a:srgbClr val="492F9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4490168" y="1381264"/>
            <a:ext cx="863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492F92"/>
                </a:solidFill>
              </a:rPr>
              <a:t>Public</a:t>
            </a:r>
            <a:endParaRPr lang="en-GB" sz="2000" b="1" dirty="0">
              <a:solidFill>
                <a:srgbClr val="492F9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75420" y="3995626"/>
            <a:ext cx="3338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Low ‘Private Confidence’</a:t>
            </a:r>
          </a:p>
          <a:p>
            <a:r>
              <a:rPr lang="en-GB" sz="2400" b="1" dirty="0" smtClean="0"/>
              <a:t>Low ‘Public Confidence’</a:t>
            </a:r>
            <a:endParaRPr lang="en-GB" sz="2400" b="1" dirty="0"/>
          </a:p>
        </p:txBody>
      </p:sp>
      <p:sp>
        <p:nvSpPr>
          <p:cNvPr id="27" name="Rectangle 26"/>
          <p:cNvSpPr/>
          <p:nvPr/>
        </p:nvSpPr>
        <p:spPr>
          <a:xfrm>
            <a:off x="1705614" y="1272820"/>
            <a:ext cx="27210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0000"/>
                </a:solidFill>
                <a:cs typeface="Arial" pitchFamily="34" charset="0"/>
              </a:rPr>
              <a:t>Activity </a:t>
            </a:r>
            <a:r>
              <a:rPr lang="en-GB" b="1" dirty="0" smtClean="0">
                <a:solidFill>
                  <a:srgbClr val="000000"/>
                </a:solidFill>
                <a:cs typeface="Arial" pitchFamily="34" charset="0"/>
              </a:rPr>
              <a:t>3:     New Learning</a:t>
            </a:r>
            <a:endParaRPr lang="en-GB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01799" y="4818189"/>
            <a:ext cx="28860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 smtClean="0">
                <a:solidFill>
                  <a:srgbClr val="FF0000"/>
                </a:solidFill>
              </a:rPr>
              <a:t>Sarah</a:t>
            </a:r>
            <a:endParaRPr lang="en-GB" sz="80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43489" y="272546"/>
            <a:ext cx="7321943" cy="923330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5400" dirty="0" smtClean="0">
                <a:solidFill>
                  <a:srgbClr val="492F92"/>
                </a:solidFill>
              </a:rPr>
              <a:t>Read with Confidence</a:t>
            </a:r>
          </a:p>
        </p:txBody>
      </p:sp>
    </p:spTree>
    <p:extLst>
      <p:ext uri="{BB962C8B-B14F-4D97-AF65-F5344CB8AC3E}">
        <p14:creationId xmlns:p14="http://schemas.microsoft.com/office/powerpoint/2010/main" val="63487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15" y="121073"/>
            <a:ext cx="959420" cy="5300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835696" y="3573016"/>
            <a:ext cx="702973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5086982" y="1412776"/>
            <a:ext cx="0" cy="48245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800914" y="3259424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492F92"/>
                </a:solidFill>
              </a:rPr>
              <a:t>Private</a:t>
            </a:r>
            <a:endParaRPr lang="en-GB" sz="2000" b="1" dirty="0">
              <a:solidFill>
                <a:srgbClr val="492F9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4490168" y="1381264"/>
            <a:ext cx="863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492F92"/>
                </a:solidFill>
              </a:rPr>
              <a:t>Public</a:t>
            </a:r>
            <a:endParaRPr lang="en-GB" sz="2000" b="1" dirty="0">
              <a:solidFill>
                <a:srgbClr val="492F92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705614" y="1272820"/>
            <a:ext cx="27210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0000"/>
                </a:solidFill>
                <a:cs typeface="Arial" pitchFamily="34" charset="0"/>
              </a:rPr>
              <a:t>Activity </a:t>
            </a:r>
            <a:r>
              <a:rPr lang="en-GB" b="1" dirty="0" smtClean="0">
                <a:solidFill>
                  <a:srgbClr val="000000"/>
                </a:solidFill>
                <a:cs typeface="Arial" pitchFamily="34" charset="0"/>
              </a:rPr>
              <a:t>3:     New Learning</a:t>
            </a:r>
            <a:endParaRPr lang="en-GB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36628" y="1453952"/>
            <a:ext cx="28860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 smtClean="0">
                <a:solidFill>
                  <a:srgbClr val="FF0000"/>
                </a:solidFill>
              </a:rPr>
              <a:t>Marc</a:t>
            </a:r>
            <a:endParaRPr lang="en-GB" sz="80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86071" y="2615799"/>
            <a:ext cx="33871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Low ‘Private Confidence’</a:t>
            </a:r>
          </a:p>
          <a:p>
            <a:r>
              <a:rPr lang="en-GB" sz="2400" b="1" dirty="0" smtClean="0"/>
              <a:t>High ‘Public Confidence’</a:t>
            </a:r>
            <a:endParaRPr lang="en-GB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543489" y="272546"/>
            <a:ext cx="7321943" cy="923330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5400" dirty="0" smtClean="0">
                <a:solidFill>
                  <a:srgbClr val="492F92"/>
                </a:solidFill>
              </a:rPr>
              <a:t>Read with Confidence</a:t>
            </a:r>
          </a:p>
        </p:txBody>
      </p:sp>
    </p:spTree>
    <p:extLst>
      <p:ext uri="{BB962C8B-B14F-4D97-AF65-F5344CB8AC3E}">
        <p14:creationId xmlns:p14="http://schemas.microsoft.com/office/powerpoint/2010/main" val="304954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15" y="121073"/>
            <a:ext cx="959420" cy="5300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835696" y="3573016"/>
            <a:ext cx="702973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5086982" y="1412776"/>
            <a:ext cx="0" cy="48245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800914" y="3259424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492F92"/>
                </a:solidFill>
              </a:rPr>
              <a:t>Private</a:t>
            </a:r>
            <a:endParaRPr lang="en-GB" sz="2000" b="1" dirty="0">
              <a:solidFill>
                <a:srgbClr val="492F9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4490168" y="1381264"/>
            <a:ext cx="863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492F92"/>
                </a:solidFill>
              </a:rPr>
              <a:t>Public</a:t>
            </a:r>
            <a:endParaRPr lang="en-GB" sz="2000" b="1" dirty="0">
              <a:solidFill>
                <a:srgbClr val="492F92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705614" y="1272820"/>
            <a:ext cx="27210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0000"/>
                </a:solidFill>
                <a:cs typeface="Arial" pitchFamily="34" charset="0"/>
              </a:rPr>
              <a:t>Activity </a:t>
            </a:r>
            <a:r>
              <a:rPr lang="en-GB" b="1" dirty="0" smtClean="0">
                <a:solidFill>
                  <a:srgbClr val="000000"/>
                </a:solidFill>
                <a:cs typeface="Arial" pitchFamily="34" charset="0"/>
              </a:rPr>
              <a:t>3:     New Learning</a:t>
            </a:r>
            <a:endParaRPr lang="en-GB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43489" y="272546"/>
            <a:ext cx="7321943" cy="923330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5400" dirty="0" smtClean="0">
                <a:solidFill>
                  <a:srgbClr val="492F92"/>
                </a:solidFill>
              </a:rPr>
              <a:t>Read with Confidence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96191" y="3962834"/>
            <a:ext cx="3420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High ‘Private Confidence’</a:t>
            </a:r>
          </a:p>
          <a:p>
            <a:r>
              <a:rPr lang="en-GB" sz="2400" b="1" dirty="0" smtClean="0"/>
              <a:t>Low ‘Public Confidence’</a:t>
            </a:r>
            <a:endParaRPr lang="en-GB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350564" y="4838904"/>
            <a:ext cx="32664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 smtClean="0">
                <a:solidFill>
                  <a:srgbClr val="FF0000"/>
                </a:solidFill>
              </a:rPr>
              <a:t>Aimee</a:t>
            </a:r>
            <a:endParaRPr lang="en-GB" sz="8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12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15" y="121073"/>
            <a:ext cx="959420" cy="5300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835696" y="3573016"/>
            <a:ext cx="702973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5086982" y="1412776"/>
            <a:ext cx="0" cy="48245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800914" y="3259424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492F92"/>
                </a:solidFill>
              </a:rPr>
              <a:t>Private</a:t>
            </a:r>
            <a:endParaRPr lang="en-GB" sz="2000" b="1" dirty="0">
              <a:solidFill>
                <a:srgbClr val="492F9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4490168" y="1381264"/>
            <a:ext cx="863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492F92"/>
                </a:solidFill>
              </a:rPr>
              <a:t>Public</a:t>
            </a:r>
            <a:endParaRPr lang="en-GB" sz="2000" b="1" dirty="0">
              <a:solidFill>
                <a:srgbClr val="492F92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705614" y="1272820"/>
            <a:ext cx="27210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0000"/>
                </a:solidFill>
                <a:cs typeface="Arial" pitchFamily="34" charset="0"/>
              </a:rPr>
              <a:t>Activity </a:t>
            </a:r>
            <a:r>
              <a:rPr lang="en-GB" b="1" dirty="0" smtClean="0">
                <a:solidFill>
                  <a:srgbClr val="000000"/>
                </a:solidFill>
                <a:cs typeface="Arial" pitchFamily="34" charset="0"/>
              </a:rPr>
              <a:t>3:     New Learning</a:t>
            </a:r>
            <a:endParaRPr lang="en-GB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33243" y="1167298"/>
            <a:ext cx="28860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 smtClean="0">
                <a:solidFill>
                  <a:srgbClr val="FF0000"/>
                </a:solidFill>
              </a:rPr>
              <a:t>Max</a:t>
            </a:r>
            <a:endParaRPr lang="en-GB" sz="80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43489" y="272546"/>
            <a:ext cx="7321943" cy="923330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5400" dirty="0" smtClean="0">
                <a:solidFill>
                  <a:srgbClr val="492F92"/>
                </a:solidFill>
              </a:rPr>
              <a:t>Read with Confidence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96191" y="2428427"/>
            <a:ext cx="3420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High ‘Private Confidence’</a:t>
            </a:r>
          </a:p>
          <a:p>
            <a:r>
              <a:rPr lang="en-GB" sz="2400" b="1" dirty="0" smtClean="0"/>
              <a:t>High ‘Public Confidence’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35946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15" y="121073"/>
            <a:ext cx="959420" cy="5300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96191" y="2428427"/>
            <a:ext cx="3420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High ‘Private Confidence’</a:t>
            </a:r>
          </a:p>
          <a:p>
            <a:r>
              <a:rPr lang="en-GB" sz="2400" b="1" dirty="0" smtClean="0"/>
              <a:t>High ‘Public Confidence’</a:t>
            </a:r>
            <a:endParaRPr lang="en-GB" sz="2400" b="1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835696" y="3573016"/>
            <a:ext cx="702973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5086982" y="1412776"/>
            <a:ext cx="0" cy="43204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196191" y="3962834"/>
            <a:ext cx="3420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High ‘Private Confidence’</a:t>
            </a:r>
          </a:p>
          <a:p>
            <a:r>
              <a:rPr lang="en-GB" sz="2400" b="1" dirty="0" smtClean="0"/>
              <a:t>Low ‘Public Confidence’</a:t>
            </a:r>
            <a:endParaRPr lang="en-GB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7800914" y="3259424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492F92"/>
                </a:solidFill>
              </a:rPr>
              <a:t>Private</a:t>
            </a:r>
            <a:endParaRPr lang="en-GB" sz="2000" b="1" dirty="0">
              <a:solidFill>
                <a:srgbClr val="492F9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4490168" y="1381264"/>
            <a:ext cx="863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492F92"/>
                </a:solidFill>
              </a:rPr>
              <a:t>Public</a:t>
            </a:r>
            <a:endParaRPr lang="en-GB" sz="2000" b="1" dirty="0">
              <a:solidFill>
                <a:srgbClr val="492F9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75420" y="3995626"/>
            <a:ext cx="3338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Low ‘Private Confidence’</a:t>
            </a:r>
          </a:p>
          <a:p>
            <a:r>
              <a:rPr lang="en-GB" sz="2400" b="1" dirty="0" smtClean="0"/>
              <a:t>Low ‘Public Confidence’</a:t>
            </a:r>
            <a:endParaRPr lang="en-GB" sz="2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651242" y="2403006"/>
            <a:ext cx="33871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Low ‘Private Confidence’</a:t>
            </a:r>
          </a:p>
          <a:p>
            <a:r>
              <a:rPr lang="en-GB" sz="2400" b="1" dirty="0" smtClean="0"/>
              <a:t>High ‘Public Confidence’</a:t>
            </a:r>
            <a:endParaRPr lang="en-GB" sz="2400" b="1" dirty="0"/>
          </a:p>
        </p:txBody>
      </p:sp>
      <p:sp>
        <p:nvSpPr>
          <p:cNvPr id="27" name="Rectangle 26"/>
          <p:cNvSpPr/>
          <p:nvPr/>
        </p:nvSpPr>
        <p:spPr>
          <a:xfrm>
            <a:off x="1705614" y="1272820"/>
            <a:ext cx="27210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0000"/>
                </a:solidFill>
                <a:cs typeface="Arial" pitchFamily="34" charset="0"/>
              </a:rPr>
              <a:t>Activity </a:t>
            </a:r>
            <a:r>
              <a:rPr lang="en-GB" b="1" dirty="0" smtClean="0">
                <a:solidFill>
                  <a:srgbClr val="000000"/>
                </a:solidFill>
                <a:cs typeface="Arial" pitchFamily="34" charset="0"/>
              </a:rPr>
              <a:t>3:     New Learning</a:t>
            </a:r>
            <a:endParaRPr lang="en-GB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543489" y="272546"/>
            <a:ext cx="7321943" cy="923330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5400" dirty="0" smtClean="0">
                <a:solidFill>
                  <a:srgbClr val="492F92"/>
                </a:solidFill>
              </a:rPr>
              <a:t>Read with Confidence</a:t>
            </a:r>
          </a:p>
        </p:txBody>
      </p:sp>
    </p:spTree>
    <p:extLst>
      <p:ext uri="{BB962C8B-B14F-4D97-AF65-F5344CB8AC3E}">
        <p14:creationId xmlns:p14="http://schemas.microsoft.com/office/powerpoint/2010/main" val="62138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87287"/>
            <a:ext cx="676926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00"/>
                </a:solidFill>
                <a:cs typeface="Arial" pitchFamily="34" charset="0"/>
              </a:rPr>
              <a:t>Activity 4:	Personal Action Planning</a:t>
            </a: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Select one of the quadrants that you’re wanting to focus on over the coming weeks.</a:t>
            </a:r>
          </a:p>
          <a:p>
            <a:endParaRPr lang="en-GB" dirty="0">
              <a:solidFill>
                <a:srgbClr val="000000"/>
              </a:solidFill>
              <a:cs typeface="Arial" pitchFamily="34" charset="0"/>
            </a:endParaRPr>
          </a:p>
          <a:p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Identify strategies that you’re going to use with these learners to support/challenge their reading confidence.</a:t>
            </a:r>
          </a:p>
          <a:p>
            <a:endParaRPr lang="en-GB" dirty="0">
              <a:solidFill>
                <a:srgbClr val="000000"/>
              </a:solidFill>
              <a:cs typeface="Arial" pitchFamily="34" charset="0"/>
            </a:endParaRPr>
          </a:p>
          <a:p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Share your action plan with a partner.</a:t>
            </a:r>
          </a:p>
          <a:p>
            <a:endParaRPr lang="en-GB" dirty="0">
              <a:solidFill>
                <a:srgbClr val="000000"/>
              </a:solidFill>
              <a:cs typeface="Arial" pitchFamily="34" charset="0"/>
            </a:endParaRPr>
          </a:p>
          <a:p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Bring back your findings to the next session</a:t>
            </a:r>
          </a:p>
          <a:p>
            <a:endParaRPr lang="en-GB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43489" y="272546"/>
            <a:ext cx="7321943" cy="923330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5400" dirty="0" smtClean="0">
                <a:solidFill>
                  <a:srgbClr val="492F92"/>
                </a:solidFill>
              </a:rPr>
              <a:t>Read with Confidence</a:t>
            </a:r>
          </a:p>
        </p:txBody>
      </p:sp>
    </p:spTree>
    <p:extLst>
      <p:ext uri="{BB962C8B-B14F-4D97-AF65-F5344CB8AC3E}">
        <p14:creationId xmlns:p14="http://schemas.microsoft.com/office/powerpoint/2010/main" val="218334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809377" y="1412776"/>
            <a:ext cx="70560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00"/>
                </a:solidFill>
                <a:cs typeface="Arial" pitchFamily="34" charset="0"/>
              </a:rPr>
              <a:t>FOLLOW UP LINKS:</a:t>
            </a:r>
          </a:p>
          <a:p>
            <a:endParaRPr lang="en-GB" b="1" dirty="0">
              <a:solidFill>
                <a:srgbClr val="000000"/>
              </a:solidFill>
              <a:cs typeface="Arial" pitchFamily="34" charset="0"/>
            </a:endParaRP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endParaRPr lang="en-GB" b="1" dirty="0">
              <a:solidFill>
                <a:srgbClr val="000000"/>
              </a:solidFill>
              <a:cs typeface="Arial" pitchFamily="34" charset="0"/>
            </a:endParaRP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43489" y="272546"/>
            <a:ext cx="7321943" cy="923330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5400" dirty="0" smtClean="0">
                <a:solidFill>
                  <a:srgbClr val="492F92"/>
                </a:solidFill>
              </a:rPr>
              <a:t>Read with Confidence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712978"/>
              </p:ext>
            </p:extLst>
          </p:nvPr>
        </p:nvGraphicFramePr>
        <p:xfrm>
          <a:off x="1656574" y="2151440"/>
          <a:ext cx="7208859" cy="453776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402953"/>
                <a:gridCol w="2402953"/>
                <a:gridCol w="2402953"/>
              </a:tblGrid>
              <a:tr h="2526086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pPr algn="ctr"/>
                      <a:r>
                        <a:rPr lang="en-GB" dirty="0" smtClean="0">
                          <a:hlinkClick r:id="rId6"/>
                        </a:rPr>
                        <a:t>Joseph </a:t>
                      </a:r>
                      <a:r>
                        <a:rPr lang="en-GB" dirty="0" err="1" smtClean="0">
                          <a:hlinkClick r:id="rId6"/>
                        </a:rPr>
                        <a:t>Rowntree</a:t>
                      </a:r>
                      <a:r>
                        <a:rPr lang="en-GB" dirty="0" smtClean="0">
                          <a:hlinkClick r:id="rId6"/>
                        </a:rPr>
                        <a:t> Foundation - Literacy Research</a:t>
                      </a:r>
                      <a:endParaRPr lang="en-GB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pPr algn="ctr"/>
                      <a:r>
                        <a:rPr lang="en-GB" dirty="0" smtClean="0">
                          <a:hlinkClick r:id="rId7"/>
                        </a:rPr>
                        <a:t>Save the Children - Read On Get On</a:t>
                      </a:r>
                      <a:endParaRPr lang="en-GB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>
                        <a:hlinkClick r:id="rId8"/>
                      </a:endParaRPr>
                    </a:p>
                    <a:p>
                      <a:pPr algn="ctr"/>
                      <a:r>
                        <a:rPr lang="en-GB" dirty="0" smtClean="0">
                          <a:hlinkClick r:id="rId8"/>
                        </a:rPr>
                        <a:t>SSLN (2014) Results</a:t>
                      </a:r>
                      <a:endParaRPr lang="en-GB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19826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pPr algn="ctr"/>
                      <a:r>
                        <a:rPr lang="en-GB" b="1" dirty="0" smtClean="0">
                          <a:hlinkClick r:id="rId9"/>
                        </a:rPr>
                        <a:t>Choosing a 'good fit' text</a:t>
                      </a:r>
                      <a:endParaRPr lang="en-GB" b="1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pPr algn="ctr"/>
                      <a:r>
                        <a:rPr lang="en-GB" b="1" dirty="0" smtClean="0">
                          <a:hlinkClick r:id="rId10"/>
                        </a:rPr>
                        <a:t>Speedy</a:t>
                      </a:r>
                      <a:r>
                        <a:rPr lang="en-GB" b="1" baseline="0" dirty="0" smtClean="0">
                          <a:hlinkClick r:id="rId10"/>
                        </a:rPr>
                        <a:t> Readers – The Literacy Toolbox</a:t>
                      </a:r>
                      <a:endParaRPr lang="en-GB" b="1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pPr algn="ctr"/>
                      <a:r>
                        <a:rPr lang="en-GB" b="1" dirty="0" smtClean="0">
                          <a:hlinkClick r:id="rId11"/>
                        </a:rPr>
                        <a:t>Independent Reading</a:t>
                      </a:r>
                      <a:endParaRPr lang="en-GB" b="1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>
            <a:hlinkClick r:id="rId6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288" y="2183820"/>
            <a:ext cx="1019584" cy="1426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>
            <a:hlinkClick r:id="rId7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331" y="2190755"/>
            <a:ext cx="1080145" cy="155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>
            <a:hlinkClick r:id="rId9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036" y="4758402"/>
            <a:ext cx="838088" cy="1284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>
            <a:hlinkClick r:id="rId10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695" y="4758401"/>
            <a:ext cx="1752916" cy="128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>
            <a:hlinkClick r:id="rId11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758401"/>
            <a:ext cx="1291059" cy="117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>
            <a:hlinkClick r:id="rId8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297" y="2321976"/>
            <a:ext cx="1177008" cy="1663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61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TA Toolki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LTA Toolkit</Template>
  <TotalTime>731</TotalTime>
  <Words>1844</Words>
  <Application>Microsoft Office PowerPoint</Application>
  <PresentationFormat>On-screen Show (4:3)</PresentationFormat>
  <Paragraphs>323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LTA Toolkit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Dave McCartney</dc:creator>
  <cp:lastModifiedBy>CookJ</cp:lastModifiedBy>
  <cp:revision>87</cp:revision>
  <dcterms:created xsi:type="dcterms:W3CDTF">2013-02-22T07:22:54Z</dcterms:created>
  <dcterms:modified xsi:type="dcterms:W3CDTF">2015-05-20T17:19:40Z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