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8" r:id="rId2"/>
    <p:sldId id="262" r:id="rId3"/>
    <p:sldId id="259" r:id="rId4"/>
    <p:sldId id="263" r:id="rId5"/>
    <p:sldId id="268" r:id="rId6"/>
    <p:sldId id="274" r:id="rId7"/>
    <p:sldId id="275" r:id="rId8"/>
    <p:sldId id="273" r:id="rId9"/>
    <p:sldId id="276"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2F92"/>
    <a:srgbClr val="D3CDE1"/>
    <a:srgbClr val="8585BE"/>
    <a:srgbClr val="007C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69627" autoAdjust="0"/>
  </p:normalViewPr>
  <p:slideViewPr>
    <p:cSldViewPr showGuides="1">
      <p:cViewPr>
        <p:scale>
          <a:sx n="50" d="100"/>
          <a:sy n="50" d="100"/>
        </p:scale>
        <p:origin x="-1740" y="-630"/>
      </p:cViewPr>
      <p:guideLst>
        <p:guide orient="horz" pos="1185"/>
        <p:guide pos="1338"/>
      </p:guideLst>
    </p:cSldViewPr>
  </p:slideViewPr>
  <p:outlineViewPr>
    <p:cViewPr>
      <p:scale>
        <a:sx n="33" d="100"/>
        <a:sy n="33" d="100"/>
      </p:scale>
      <p:origin x="0" y="0"/>
    </p:cViewPr>
  </p:outlin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D3C6A-CF16-4B8A-AE64-7559FD68468A}" type="datetimeFigureOut">
              <a:rPr lang="en-GB" smtClean="0"/>
              <a:t>20/05/2015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646FCB-3CEE-428D-B50F-B562299EB96F}" type="slidenum">
              <a:rPr lang="en-GB" smtClean="0"/>
              <a:t>‹#›</a:t>
            </a:fld>
            <a:endParaRPr lang="en-GB"/>
          </a:p>
        </p:txBody>
      </p:sp>
    </p:spTree>
    <p:extLst>
      <p:ext uri="{BB962C8B-B14F-4D97-AF65-F5344CB8AC3E}">
        <p14:creationId xmlns:p14="http://schemas.microsoft.com/office/powerpoint/2010/main" val="835773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050" dirty="0" smtClean="0"/>
              <a:t>The</a:t>
            </a:r>
            <a:r>
              <a:rPr lang="en-GB" sz="1050" baseline="0" dirty="0" smtClean="0"/>
              <a:t> notes section in each presentation is primarily for the facilitator, indicating additional requirements or information. Please go to the following link for further info.</a:t>
            </a:r>
          </a:p>
          <a:p>
            <a:r>
              <a:rPr lang="en-GB" dirty="0" smtClean="0"/>
              <a:t>www.journeytoexcellence.org.uk/about/keydocuments/part3.asp</a:t>
            </a:r>
          </a:p>
          <a:p>
            <a:endParaRPr lang="en-GB" b="1" dirty="0" smtClean="0"/>
          </a:p>
          <a:p>
            <a:r>
              <a:rPr lang="en-GB" b="1" dirty="0" smtClean="0"/>
              <a:t>Talk with Confidence</a:t>
            </a:r>
          </a:p>
          <a:p>
            <a:r>
              <a:rPr lang="en-GB" dirty="0" smtClean="0"/>
              <a:t>The objective of this PPT is to explore the research and views around developing </a:t>
            </a:r>
            <a:r>
              <a:rPr lang="en-GB" dirty="0" smtClean="0"/>
              <a:t>‘individual’ </a:t>
            </a:r>
            <a:r>
              <a:rPr lang="en-GB" smtClean="0"/>
              <a:t>and </a:t>
            </a:r>
            <a:r>
              <a:rPr lang="en-GB" smtClean="0"/>
              <a:t>‘group’ </a:t>
            </a:r>
            <a:r>
              <a:rPr lang="en-GB" dirty="0" smtClean="0"/>
              <a:t>confidence when</a:t>
            </a:r>
            <a:r>
              <a:rPr lang="en-GB" baseline="0" dirty="0" smtClean="0"/>
              <a:t> talking, </a:t>
            </a:r>
            <a:r>
              <a:rPr lang="en-GB" dirty="0" smtClean="0"/>
              <a:t>and to generate professional dialogue and action relating to this with a view to improving experiences for the young people in school.  </a:t>
            </a:r>
          </a:p>
          <a:p>
            <a:endParaRPr lang="en-GB" dirty="0" smtClean="0"/>
          </a:p>
          <a:p>
            <a:r>
              <a:rPr lang="en-GB" dirty="0" smtClean="0"/>
              <a:t>This PPT will address the following Quality Indicators from HGIOS 3</a:t>
            </a:r>
          </a:p>
          <a:p>
            <a:endParaRPr lang="en-GB" dirty="0" smtClean="0"/>
          </a:p>
          <a:p>
            <a:r>
              <a:rPr lang="en-GB" dirty="0" smtClean="0"/>
              <a:t>QI</a:t>
            </a:r>
            <a:r>
              <a:rPr lang="en-GB" baseline="0" dirty="0" smtClean="0"/>
              <a:t> 2.1 Learners’ Experiences</a:t>
            </a:r>
          </a:p>
          <a:p>
            <a:pPr marL="171450" indent="-171450">
              <a:buFont typeface="Arial" pitchFamily="34" charset="0"/>
              <a:buChar char="•"/>
            </a:pPr>
            <a:r>
              <a:rPr lang="en-GB" sz="1200" b="0" i="0" u="none" strike="noStrike" kern="1200" baseline="0" dirty="0" smtClean="0">
                <a:solidFill>
                  <a:schemeClr val="tx1"/>
                </a:solidFill>
                <a:latin typeface="+mn-lt"/>
                <a:ea typeface="+mn-ea"/>
                <a:cs typeface="+mn-cs"/>
              </a:rPr>
              <a:t>The extent to which learners are motivated and actively involved in their own learning and development</a:t>
            </a:r>
            <a:endParaRPr lang="en-GB" dirty="0" smtClean="0"/>
          </a:p>
          <a:p>
            <a:endParaRPr lang="en-GB" dirty="0" smtClean="0"/>
          </a:p>
          <a:p>
            <a:r>
              <a:rPr lang="en-GB" dirty="0" smtClean="0"/>
              <a:t>QI 5.2  Teaching for effective  learning </a:t>
            </a:r>
          </a:p>
          <a:p>
            <a:pPr marL="171450" indent="-171450">
              <a:buFont typeface="Arial" pitchFamily="34" charset="0"/>
              <a:buChar char="•"/>
            </a:pPr>
            <a:r>
              <a:rPr lang="en-GB" dirty="0" smtClean="0"/>
              <a:t>The learning climate and teaching approaches</a:t>
            </a:r>
          </a:p>
          <a:p>
            <a:pPr marL="171450" indent="-171450">
              <a:buFont typeface="Arial" pitchFamily="34" charset="0"/>
              <a:buChar char="•"/>
            </a:pPr>
            <a:r>
              <a:rPr lang="en-GB" dirty="0" smtClean="0"/>
              <a:t>Teacher-pupil interaction including learners’ engagement</a:t>
            </a:r>
          </a:p>
          <a:p>
            <a:pPr marL="171450" indent="-171450">
              <a:buFont typeface="Arial" pitchFamily="34" charset="0"/>
              <a:buChar char="•"/>
            </a:pPr>
            <a:r>
              <a:rPr lang="en-GB" dirty="0" smtClean="0"/>
              <a:t>Clarity and purposefulness of dialogue</a:t>
            </a:r>
          </a:p>
          <a:p>
            <a:pPr marL="171450" indent="-171450">
              <a:buFont typeface="Arial" pitchFamily="34" charset="0"/>
              <a:buChar char="•"/>
            </a:pPr>
            <a:r>
              <a:rPr lang="en-GB" dirty="0" smtClean="0"/>
              <a:t>Judgements made in the course of teaching</a:t>
            </a:r>
          </a:p>
          <a:p>
            <a:endParaRPr lang="en-GB" dirty="0" smtClean="0"/>
          </a:p>
        </p:txBody>
      </p:sp>
      <p:sp>
        <p:nvSpPr>
          <p:cNvPr id="4" name="Slide Number Placeholder 3"/>
          <p:cNvSpPr>
            <a:spLocks noGrp="1"/>
          </p:cNvSpPr>
          <p:nvPr>
            <p:ph type="sldNum" sz="quarter" idx="10"/>
          </p:nvPr>
        </p:nvSpPr>
        <p:spPr/>
        <p:txBody>
          <a:bodyPr/>
          <a:lstStyle/>
          <a:p>
            <a:fld id="{F3FA3FA8-9BC7-475E-BA7E-2C14599A0B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 agenda</a:t>
            </a:r>
            <a:r>
              <a:rPr lang="en-GB" baseline="0" dirty="0" smtClean="0"/>
              <a:t> is fixed  and is the same for every presentation</a:t>
            </a:r>
            <a:r>
              <a:rPr lang="en-GB" dirty="0" smtClean="0"/>
              <a:t> in the toolkit.</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Participants</a:t>
            </a:r>
            <a:r>
              <a:rPr lang="en-GB" baseline="0" dirty="0" smtClean="0"/>
              <a:t> to discuss:</a:t>
            </a:r>
          </a:p>
          <a:p>
            <a:r>
              <a:rPr lang="en-GB" i="1" dirty="0" smtClean="0">
                <a:solidFill>
                  <a:srgbClr val="000000"/>
                </a:solidFill>
                <a:cs typeface="Arial" pitchFamily="34" charset="0"/>
              </a:rPr>
              <a:t>In a maximum of 30 seconds, share your thoughts on the image below</a:t>
            </a:r>
            <a:endParaRPr lang="en-GB" i="1" baseline="0" dirty="0" smtClean="0"/>
          </a:p>
          <a:p>
            <a:endParaRPr lang="en-GB" i="0" baseline="0" dirty="0" smtClean="0"/>
          </a:p>
          <a:p>
            <a:r>
              <a:rPr lang="en-GB" i="0" baseline="0" dirty="0" smtClean="0"/>
              <a:t>The role of the teachers when it is not their turn is active listening</a:t>
            </a:r>
          </a:p>
          <a:p>
            <a:endParaRPr lang="en-GB" i="1" baseline="0" dirty="0" smtClean="0"/>
          </a:p>
          <a:p>
            <a:r>
              <a:rPr lang="en-GB" i="0" baseline="0" dirty="0" smtClean="0"/>
              <a:t>You may use a stopwatch </a:t>
            </a:r>
          </a:p>
          <a:p>
            <a:endParaRPr lang="en-GB" i="1" baseline="0" dirty="0" smtClean="0"/>
          </a:p>
          <a:p>
            <a:r>
              <a:rPr lang="en-GB" i="0" baseline="0" dirty="0" smtClean="0"/>
              <a:t>Choose respondents to share their opinion -everyone must be involved in this activity</a:t>
            </a:r>
          </a:p>
          <a:p>
            <a:endParaRPr lang="en-GB" dirty="0" smtClean="0"/>
          </a:p>
          <a:p>
            <a:r>
              <a:rPr lang="en-GB" i="1" dirty="0" smtClean="0"/>
              <a:t>Max 5 Minutes for this activity</a:t>
            </a:r>
            <a:endParaRPr lang="en-GB" i="1"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0" i="0" baseline="0" dirty="0" smtClean="0"/>
              <a:t>The Scottish Summary of Literacy and Numeracy (SSLN) 2012 found, with regards to listening and talking, that </a:t>
            </a:r>
            <a:r>
              <a:rPr lang="en-GB" sz="1200" dirty="0" smtClean="0"/>
              <a:t>56% at P4, 66% at P7 and 52% at S2 were performing well, very well or beyond the level for their stage. </a:t>
            </a:r>
          </a:p>
          <a:p>
            <a:endParaRPr lang="en-GB" sz="1200" b="0" i="1" baseline="0" dirty="0" smtClean="0"/>
          </a:p>
          <a:p>
            <a:r>
              <a:rPr lang="en-GB" sz="1200" b="0" i="0" baseline="0" dirty="0" smtClean="0"/>
              <a:t>Participants to discuss:</a:t>
            </a:r>
          </a:p>
          <a:p>
            <a:r>
              <a:rPr lang="en-GB" sz="1200" b="1" dirty="0" smtClean="0"/>
              <a:t>What about the 41% (P4), 34% (P7) and 48%  (S2) who are not?</a:t>
            </a:r>
          </a:p>
          <a:p>
            <a:pPr marL="0" indent="0">
              <a:buFont typeface="Arial" charset="0"/>
              <a:buNone/>
            </a:pPr>
            <a:endParaRPr lang="en-GB" b="0" i="0" baseline="0" dirty="0" smtClean="0"/>
          </a:p>
          <a:p>
            <a:r>
              <a:rPr lang="en-GB" i="0" dirty="0" smtClean="0"/>
              <a:t>Participants</a:t>
            </a:r>
            <a:r>
              <a:rPr lang="en-GB" i="0" baseline="0" dirty="0" smtClean="0"/>
              <a:t> to be given 2 minutes to discuss – facilitator to collect responses.</a:t>
            </a:r>
          </a:p>
          <a:p>
            <a:endParaRPr lang="en-GB" i="0" baseline="0" dirty="0" smtClean="0"/>
          </a:p>
          <a:p>
            <a:r>
              <a:rPr lang="en-GB" b="0" baseline="0" dirty="0" smtClean="0"/>
              <a:t>Some suggestions may include:</a:t>
            </a:r>
          </a:p>
          <a:p>
            <a:pPr marL="171450" indent="-171450">
              <a:buFont typeface="Arial" charset="0"/>
              <a:buChar char="•"/>
            </a:pPr>
            <a:r>
              <a:rPr lang="en-GB" sz="1200" kern="1200" dirty="0" smtClean="0">
                <a:solidFill>
                  <a:schemeClr val="tx1"/>
                </a:solidFill>
                <a:effectLst/>
                <a:latin typeface="+mn-lt"/>
                <a:ea typeface="+mn-ea"/>
                <a:cs typeface="+mn-cs"/>
              </a:rPr>
              <a:t>“Development: By age 5 – 6 years children know between 5 – 8,000 words before starting to read. </a:t>
            </a:r>
            <a:br>
              <a:rPr lang="en-GB" sz="1200"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After age 5, children acquire an additional 1,000 word families each year (e.g. dress, dressed, dressing) (Nation, 2001; </a:t>
            </a:r>
            <a:r>
              <a:rPr lang="en-GB" sz="1200" kern="1200" dirty="0" err="1" smtClean="0">
                <a:solidFill>
                  <a:schemeClr val="tx1"/>
                </a:solidFill>
                <a:effectLst/>
                <a:latin typeface="+mn-lt"/>
                <a:ea typeface="+mn-ea"/>
                <a:cs typeface="+mn-cs"/>
              </a:rPr>
              <a:t>Grabe</a:t>
            </a:r>
            <a:r>
              <a:rPr lang="en-GB" sz="1200" kern="1200" dirty="0" smtClean="0">
                <a:solidFill>
                  <a:schemeClr val="tx1"/>
                </a:solidFill>
                <a:effectLst/>
                <a:latin typeface="+mn-lt"/>
                <a:ea typeface="+mn-ea"/>
                <a:cs typeface="+mn-cs"/>
              </a:rPr>
              <a:t>, 2009)</a:t>
            </a:r>
          </a:p>
          <a:p>
            <a:pPr marL="171450" indent="-171450">
              <a:buFont typeface="Arial" charset="0"/>
              <a:buChar char="•"/>
            </a:pPr>
            <a:r>
              <a:rPr lang="en-GB" sz="1200" i="0" kern="1200" dirty="0" smtClean="0">
                <a:solidFill>
                  <a:schemeClr val="tx1"/>
                </a:solidFill>
                <a:effectLst/>
                <a:latin typeface="+mn-lt"/>
                <a:ea typeface="+mn-ea"/>
                <a:cs typeface="+mn-cs"/>
              </a:rPr>
              <a:t>Higher</a:t>
            </a:r>
            <a:r>
              <a:rPr lang="en-GB" sz="1200" i="0" kern="1200" baseline="0" dirty="0" smtClean="0">
                <a:solidFill>
                  <a:schemeClr val="tx1"/>
                </a:solidFill>
                <a:effectLst/>
                <a:latin typeface="+mn-lt"/>
                <a:ea typeface="+mn-ea"/>
                <a:cs typeface="+mn-cs"/>
              </a:rPr>
              <a:t> Order Thinking Skills need purposeful planning </a:t>
            </a:r>
          </a:p>
          <a:p>
            <a:pPr marL="171450" indent="-171450">
              <a:buFont typeface="Arial" charset="0"/>
              <a:buChar char="•"/>
            </a:pPr>
            <a:r>
              <a:rPr lang="en-GB" sz="1200" i="0" kern="1200" baseline="0" dirty="0" smtClean="0">
                <a:solidFill>
                  <a:schemeClr val="tx1"/>
                </a:solidFill>
                <a:effectLst/>
                <a:latin typeface="+mn-lt"/>
                <a:ea typeface="+mn-ea"/>
                <a:cs typeface="+mn-cs"/>
              </a:rPr>
              <a:t>Social Skills teaching needs to be purposefully planned</a:t>
            </a:r>
          </a:p>
          <a:p>
            <a:pPr marL="171450" indent="-171450">
              <a:buFont typeface="Arial" charset="0"/>
              <a:buChar char="•"/>
            </a:pPr>
            <a:r>
              <a:rPr lang="en-GB" sz="1200" i="0" kern="1200" baseline="0" dirty="0" smtClean="0">
                <a:solidFill>
                  <a:schemeClr val="tx1"/>
                </a:solidFill>
                <a:effectLst/>
                <a:latin typeface="+mn-lt"/>
                <a:ea typeface="+mn-ea"/>
                <a:cs typeface="+mn-cs"/>
              </a:rPr>
              <a:t>Independence in listening and talking activities needs to be fostered</a:t>
            </a:r>
          </a:p>
          <a:p>
            <a:pPr marL="171450" indent="-171450">
              <a:buFont typeface="Arial" charset="0"/>
              <a:buChar char="•"/>
            </a:pPr>
            <a:r>
              <a:rPr lang="en-GB" sz="1200" i="0" kern="1200" baseline="0" dirty="0" smtClean="0">
                <a:solidFill>
                  <a:schemeClr val="tx1"/>
                </a:solidFill>
                <a:effectLst/>
                <a:latin typeface="+mn-lt"/>
                <a:ea typeface="+mn-ea"/>
                <a:cs typeface="+mn-cs"/>
              </a:rPr>
              <a:t>Listening and talking skills need to be developed across the curriculum.</a:t>
            </a:r>
            <a:r>
              <a:rPr lang="en-GB" sz="1200" i="1" kern="1200" dirty="0" smtClean="0">
                <a:solidFill>
                  <a:schemeClr val="tx1"/>
                </a:solidFill>
                <a:effectLst/>
                <a:latin typeface="+mn-lt"/>
                <a:ea typeface="+mn-ea"/>
                <a:cs typeface="+mn-cs"/>
              </a:rPr>
              <a:t/>
            </a:r>
            <a:br>
              <a:rPr lang="en-GB" sz="1200" i="1" kern="1200" dirty="0" smtClean="0">
                <a:solidFill>
                  <a:schemeClr val="tx1"/>
                </a:solidFill>
                <a:effectLst/>
                <a:latin typeface="+mn-lt"/>
                <a:ea typeface="+mn-ea"/>
                <a:cs typeface="+mn-cs"/>
              </a:rPr>
            </a:br>
            <a:endParaRPr lang="en-GB" i="1" dirty="0" smtClean="0"/>
          </a:p>
          <a:p>
            <a:r>
              <a:rPr lang="en-GB" i="1" baseline="0" dirty="0" smtClean="0"/>
              <a:t>5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Facilitators to share:</a:t>
            </a:r>
          </a:p>
          <a:p>
            <a:endParaRPr lang="en-GB" baseline="0" dirty="0" smtClean="0"/>
          </a:p>
          <a:p>
            <a:r>
              <a:rPr lang="en-GB" b="1" baseline="0" dirty="0" smtClean="0"/>
              <a:t>Learners may have different levels of confidence when talking independently and in a group.</a:t>
            </a:r>
          </a:p>
          <a:p>
            <a:endParaRPr lang="en-GB" b="1" baseline="0" dirty="0" smtClean="0"/>
          </a:p>
          <a:p>
            <a:r>
              <a:rPr lang="en-GB" baseline="0" dirty="0" smtClean="0"/>
              <a:t>Each practitioner to be given the blank Talk Confidence grid with the headings at the top. Practitioners to place each of their learners into the relevant quadrants with regards to talk confidence and share their findings with a partner.</a:t>
            </a:r>
            <a:endParaRPr lang="en-GB" b="1" baseline="0" dirty="0" smtClean="0"/>
          </a:p>
          <a:p>
            <a:endParaRPr lang="en-GB" baseline="0" dirty="0" smtClean="0"/>
          </a:p>
          <a:p>
            <a:r>
              <a:rPr lang="en-GB" i="1" baseline="0" dirty="0" smtClean="0"/>
              <a:t>10 minutes</a:t>
            </a:r>
            <a:endParaRPr lang="en-GB" i="1" dirty="0" smtClean="0"/>
          </a:p>
          <a:p>
            <a:endParaRPr lang="en-GB" b="1" baseline="0" dirty="0" smtClean="0"/>
          </a:p>
        </p:txBody>
      </p:sp>
      <p:sp>
        <p:nvSpPr>
          <p:cNvPr id="4" name="Slide Number Placeholder 3"/>
          <p:cNvSpPr>
            <a:spLocks noGrp="1"/>
          </p:cNvSpPr>
          <p:nvPr>
            <p:ph type="sldNum" sz="quarter" idx="10"/>
          </p:nvPr>
        </p:nvSpPr>
        <p:spPr/>
        <p:txBody>
          <a:bodyPr/>
          <a:lstStyle/>
          <a:p>
            <a:fld id="{71646FCB-3CEE-428D-B50F-B562299EB96F}" type="slidenum">
              <a:rPr lang="en-GB" smtClean="0"/>
              <a:t>5</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smtClean="0"/>
              <a:t>Our </a:t>
            </a:r>
            <a:r>
              <a:rPr lang="en-GB" b="1" baseline="0" dirty="0" err="1" smtClean="0"/>
              <a:t>Bullseye</a:t>
            </a:r>
            <a:r>
              <a:rPr lang="en-GB" b="1" baseline="0" dirty="0" smtClean="0"/>
              <a:t>: We want all learners to talk independently and in a group with confidence.</a:t>
            </a:r>
          </a:p>
          <a:p>
            <a:endParaRPr lang="en-GB" b="1" baseline="0" dirty="0" smtClean="0"/>
          </a:p>
          <a:p>
            <a:r>
              <a:rPr lang="en-GB" b="1" baseline="0" dirty="0" smtClean="0"/>
              <a:t>To support Group Talk, engage with the following </a:t>
            </a:r>
            <a:r>
              <a:rPr lang="en-GB" b="1" baseline="0" dirty="0" err="1" smtClean="0"/>
              <a:t>PowerPoints</a:t>
            </a:r>
            <a:r>
              <a:rPr lang="en-GB" b="1" baseline="0" dirty="0" smtClean="0"/>
              <a:t> from The Literacy Toolkit:</a:t>
            </a:r>
          </a:p>
          <a:p>
            <a:endParaRPr lang="en-GB" b="1" baseline="0" dirty="0" smtClean="0"/>
          </a:p>
          <a:p>
            <a:r>
              <a:rPr lang="en-GB" b="0" baseline="0" dirty="0" smtClean="0"/>
              <a:t>Group Talk Feedback – A Focus on the Individual</a:t>
            </a:r>
            <a:br>
              <a:rPr lang="en-GB" b="0" baseline="0" dirty="0" smtClean="0"/>
            </a:br>
            <a:r>
              <a:rPr lang="en-GB" b="0" baseline="0" dirty="0" smtClean="0"/>
              <a:t>http://highlandliteracy.com/literacy-toolkit/group-talk-feedback-a-focus-on-the-individual/</a:t>
            </a:r>
          </a:p>
          <a:p>
            <a:endParaRPr lang="en-GB" b="0" baseline="0" dirty="0" smtClean="0"/>
          </a:p>
          <a:p>
            <a:r>
              <a:rPr lang="en-GB" b="0" baseline="0" dirty="0" smtClean="0"/>
              <a:t>Developing Thinking</a:t>
            </a:r>
            <a:br>
              <a:rPr lang="en-GB" b="0" baseline="0" dirty="0" smtClean="0"/>
            </a:br>
            <a:r>
              <a:rPr lang="en-GB" b="0" baseline="0" dirty="0" smtClean="0"/>
              <a:t>http://highlandliteracy.com/developing-thinking/</a:t>
            </a:r>
          </a:p>
          <a:p>
            <a:endParaRPr lang="en-GB" b="0" baseline="0" dirty="0" smtClean="0"/>
          </a:p>
          <a:p>
            <a:r>
              <a:rPr lang="en-GB" b="0" baseline="0" dirty="0" smtClean="0"/>
              <a:t>2 minutes – each PowerPoint will require 1 hour (subsequent group or individual CPD)</a:t>
            </a:r>
          </a:p>
        </p:txBody>
      </p:sp>
      <p:sp>
        <p:nvSpPr>
          <p:cNvPr id="4" name="Slide Number Placeholder 3"/>
          <p:cNvSpPr>
            <a:spLocks noGrp="1"/>
          </p:cNvSpPr>
          <p:nvPr>
            <p:ph type="sldNum" sz="quarter" idx="10"/>
          </p:nvPr>
        </p:nvSpPr>
        <p:spPr/>
        <p:txBody>
          <a:bodyPr/>
          <a:lstStyle/>
          <a:p>
            <a:fld id="{71646FCB-3CEE-428D-B50F-B562299EB96F}" type="slidenum">
              <a:rPr lang="en-GB" smtClean="0"/>
              <a:t>6</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Our </a:t>
            </a:r>
            <a:r>
              <a:rPr lang="en-GB" b="1" baseline="0" dirty="0" err="1" smtClean="0"/>
              <a:t>Bullseye</a:t>
            </a:r>
            <a:r>
              <a:rPr lang="en-GB" b="1" baseline="0" dirty="0" smtClean="0"/>
              <a:t>: We want all learners to talk independently and in a group with confidence.</a:t>
            </a:r>
          </a:p>
          <a:p>
            <a:endParaRPr lang="en-GB" b="1" baseline="0" dirty="0" smtClean="0"/>
          </a:p>
          <a:p>
            <a:r>
              <a:rPr lang="en-GB" b="0" baseline="0" dirty="0" smtClean="0"/>
              <a:t>Provide practitioners with the </a:t>
            </a:r>
            <a:r>
              <a:rPr lang="en-GB" b="1" baseline="0" dirty="0" smtClean="0"/>
              <a:t>Generating Spoken Language Game</a:t>
            </a:r>
            <a:r>
              <a:rPr lang="en-GB" b="0" baseline="0" dirty="0" smtClean="0"/>
              <a:t> hand out.</a:t>
            </a:r>
          </a:p>
          <a:p>
            <a:endParaRPr lang="en-GB" b="0" baseline="0" dirty="0" smtClean="0"/>
          </a:p>
          <a:p>
            <a:r>
              <a:rPr lang="en-GB" b="0" baseline="0" dirty="0" smtClean="0"/>
              <a:t>Practitioners to be given 3 minutes to read independently and 3 minutes to share their understanding of the game with a partner.</a:t>
            </a:r>
          </a:p>
          <a:p>
            <a:endParaRPr lang="en-GB" b="0" baseline="0" dirty="0" smtClean="0"/>
          </a:p>
          <a:p>
            <a:r>
              <a:rPr lang="en-GB" b="0" baseline="0" dirty="0" smtClean="0"/>
              <a:t>Facilitator – 2 minutes to collect responses.</a:t>
            </a:r>
          </a:p>
          <a:p>
            <a:endParaRPr lang="en-GB" b="0" baseline="0" dirty="0" smtClean="0"/>
          </a:p>
          <a:p>
            <a:r>
              <a:rPr lang="en-GB" b="0" baseline="0" dirty="0" smtClean="0"/>
              <a:t>8 minutes</a:t>
            </a:r>
          </a:p>
        </p:txBody>
      </p:sp>
      <p:sp>
        <p:nvSpPr>
          <p:cNvPr id="4" name="Slide Number Placeholder 3"/>
          <p:cNvSpPr>
            <a:spLocks noGrp="1"/>
          </p:cNvSpPr>
          <p:nvPr>
            <p:ph type="sldNum" sz="quarter" idx="10"/>
          </p:nvPr>
        </p:nvSpPr>
        <p:spPr/>
        <p:txBody>
          <a:bodyPr/>
          <a:lstStyle/>
          <a:p>
            <a:fld id="{71646FCB-3CEE-428D-B50F-B562299EB96F}" type="slidenum">
              <a:rPr lang="en-GB" smtClean="0"/>
              <a:t>7</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Facilitator to organise the participants into groups, sharing this slide.</a:t>
            </a:r>
          </a:p>
          <a:p>
            <a:endParaRPr lang="en-GB" baseline="0" dirty="0" smtClean="0"/>
          </a:p>
          <a:p>
            <a:r>
              <a:rPr lang="en-GB" b="1" baseline="0" dirty="0" smtClean="0"/>
              <a:t>Facilitator then to give time to practise and then share with the wider group.</a:t>
            </a:r>
          </a:p>
          <a:p>
            <a:endParaRPr lang="en-GB" baseline="0" dirty="0" smtClean="0"/>
          </a:p>
          <a:p>
            <a:r>
              <a:rPr lang="en-GB" i="1" baseline="0" dirty="0" smtClean="0"/>
              <a:t>10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8</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smtClean="0"/>
              <a:t>Reflecting on the previous task: </a:t>
            </a:r>
          </a:p>
          <a:p>
            <a:pPr marL="457200" indent="-457200">
              <a:buFont typeface="Wingdings" pitchFamily="2" charset="2"/>
              <a:buChar char="Ø"/>
            </a:pPr>
            <a:r>
              <a:rPr lang="en-GB" sz="1200" dirty="0" smtClean="0"/>
              <a:t>How could you use/adapt this activity for your learners? </a:t>
            </a:r>
          </a:p>
          <a:p>
            <a:pPr marL="457200" indent="-457200">
              <a:buFont typeface="Wingdings" pitchFamily="2" charset="2"/>
              <a:buChar char="Ø"/>
            </a:pPr>
            <a:r>
              <a:rPr lang="en-GB" sz="1200" dirty="0" smtClean="0"/>
              <a:t>How would you organise your groups?</a:t>
            </a:r>
          </a:p>
          <a:p>
            <a:pPr marL="457200" indent="-457200">
              <a:buFont typeface="Wingdings" pitchFamily="2" charset="2"/>
              <a:buChar char="Ø"/>
            </a:pPr>
            <a:r>
              <a:rPr lang="en-GB" sz="1200" dirty="0" smtClean="0"/>
              <a:t>How would you introduce each of the six key areas?</a:t>
            </a:r>
          </a:p>
          <a:p>
            <a:pPr marL="457200" indent="-457200">
              <a:buFont typeface="Wingdings" pitchFamily="2" charset="2"/>
              <a:buChar char="Ø"/>
            </a:pPr>
            <a:r>
              <a:rPr lang="en-GB" sz="1200" dirty="0" smtClean="0"/>
              <a:t>How do you see this developing across the curriculum?</a:t>
            </a:r>
          </a:p>
          <a:p>
            <a:endParaRPr lang="en-GB" baseline="0" dirty="0" smtClean="0"/>
          </a:p>
          <a:p>
            <a:r>
              <a:rPr lang="en-GB" baseline="0" dirty="0" smtClean="0"/>
              <a:t>Participants to be given time to discuss this and facilitator to collect responses.</a:t>
            </a:r>
          </a:p>
          <a:p>
            <a:endParaRPr lang="en-GB" baseline="0" dirty="0" smtClean="0"/>
          </a:p>
          <a:p>
            <a:r>
              <a:rPr lang="en-GB" i="1" baseline="0" dirty="0" smtClean="0"/>
              <a:t>5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9</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Using the Personal</a:t>
            </a:r>
            <a:r>
              <a:rPr lang="en-GB" baseline="0" dirty="0" smtClean="0"/>
              <a:t> Action plan sheet each practitioner chooses an aspect that they’re going to focus on over the coming weeks. Practitioners should identify strategies that they’re going to use to support/challenge these learners.</a:t>
            </a:r>
          </a:p>
          <a:p>
            <a:endParaRPr lang="en-GB" baseline="0" dirty="0" smtClean="0"/>
          </a:p>
          <a:p>
            <a:r>
              <a:rPr lang="en-GB" baseline="0" dirty="0" smtClean="0"/>
              <a:t>Activity 4: Personal Action Planning</a:t>
            </a:r>
          </a:p>
          <a:p>
            <a:endParaRPr lang="en-GB" baseline="0" dirty="0" smtClean="0"/>
          </a:p>
          <a:p>
            <a:r>
              <a:rPr lang="en-GB" baseline="0" dirty="0" smtClean="0"/>
              <a:t>Have copies of My Personal Action Plan ready to distribute</a:t>
            </a:r>
          </a:p>
          <a:p>
            <a:endParaRPr lang="en-GB" baseline="0" dirty="0" smtClean="0"/>
          </a:p>
          <a:p>
            <a:r>
              <a:rPr lang="en-GB" baseline="0" dirty="0" smtClean="0"/>
              <a:t>Pair-share: two minutes sharing your plan with your partner then swap.</a:t>
            </a:r>
          </a:p>
          <a:p>
            <a:r>
              <a:rPr lang="en-GB" baseline="0" dirty="0" smtClean="0"/>
              <a:t>Randomly choose two or three teachers to share with the group what their partner is planning.</a:t>
            </a:r>
          </a:p>
          <a:p>
            <a:endParaRPr lang="en-GB" baseline="0" dirty="0" smtClean="0"/>
          </a:p>
          <a:p>
            <a:r>
              <a:rPr lang="en-GB" i="1" baseline="0" dirty="0" smtClean="0"/>
              <a:t>5 minutes</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FOLLOW UP LINKS</a:t>
            </a:r>
          </a:p>
          <a:p>
            <a:r>
              <a:rPr lang="en-GB" dirty="0" smtClean="0"/>
              <a:t>The facilitator</a:t>
            </a:r>
            <a:r>
              <a:rPr lang="en-GB" baseline="0" dirty="0" smtClean="0"/>
              <a:t> should refer participants to the follow up links which can be accessed independently for further information.</a:t>
            </a:r>
            <a:endParaRPr lang="en-GB" dirty="0" smtClean="0"/>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20/05/2015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895333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20/05/2015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6585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253F2-EFF9-47F0-8D5C-B77E6AEEA28D}" type="datetimeFigureOut">
              <a:rPr lang="en-GB" smtClean="0"/>
              <a:t>20/05/2015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198761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A4253F2-EFF9-47F0-8D5C-B77E6AEEA28D}" type="datetimeFigureOut">
              <a:rPr lang="en-GB" smtClean="0"/>
              <a:t>20/05/2015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3785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A4253F2-EFF9-47F0-8D5C-B77E6AEEA28D}" type="datetimeFigureOut">
              <a:rPr lang="en-GB" smtClean="0"/>
              <a:t>20/05/2015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66710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A4253F2-EFF9-47F0-8D5C-B77E6AEEA28D}" type="datetimeFigureOut">
              <a:rPr lang="en-GB" smtClean="0"/>
              <a:t>20/05/2015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698880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253F2-EFF9-47F0-8D5C-B77E6AEEA28D}" type="datetimeFigureOut">
              <a:rPr lang="en-GB" smtClean="0"/>
              <a:t>20/05/2015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86620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20/05/2015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6894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20/05/2015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7398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20/05/2015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1008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20/05/2015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27225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253F2-EFF9-47F0-8D5C-B77E6AEEA28D}" type="datetimeFigureOut">
              <a:rPr lang="en-GB" smtClean="0"/>
              <a:t>20/05/2015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51D57B-2CD8-44F6-8B4D-9F8355EAE222}" type="slidenum">
              <a:rPr lang="en-GB" smtClean="0"/>
              <a:t>‹#›</a:t>
            </a:fld>
            <a:endParaRPr lang="en-GB"/>
          </a:p>
        </p:txBody>
      </p:sp>
    </p:spTree>
    <p:extLst>
      <p:ext uri="{BB962C8B-B14F-4D97-AF65-F5344CB8AC3E}">
        <p14:creationId xmlns:p14="http://schemas.microsoft.com/office/powerpoint/2010/main" val="1285632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jpeg"/><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jpeg"/><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jpeg"/><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8" Type="http://schemas.openxmlformats.org/officeDocument/2006/relationships/hyperlink" Target="http://www.savethechildren.org.uk/sites/default/files/images/Read_On_Get_On.pdf" TargetMode="External"/><Relationship Id="rId13" Type="http://schemas.openxmlformats.org/officeDocument/2006/relationships/hyperlink" Target="http://www.educationscotland.gov.uk/learningteachingandassessment/assessment/ssln/resources/literacydiscussionnew/index.asp" TargetMode="External"/><Relationship Id="rId18" Type="http://schemas.openxmlformats.org/officeDocument/2006/relationships/image" Target="../media/image9.png"/><Relationship Id="rId3" Type="http://schemas.openxmlformats.org/officeDocument/2006/relationships/image" Target="../media/image1.jpg"/><Relationship Id="rId21" Type="http://schemas.openxmlformats.org/officeDocument/2006/relationships/image" Target="../media/image12.png"/><Relationship Id="rId7" Type="http://schemas.openxmlformats.org/officeDocument/2006/relationships/hyperlink" Target="http://highlandliteracy.com/developing-thinking/" TargetMode="External"/><Relationship Id="rId12" Type="http://schemas.openxmlformats.org/officeDocument/2006/relationships/hyperlink" Target="http://www.educationscotland.gov.uk/learningteachingandassessment/assessment/ssln/resources/literacywritingnew/index.asp" TargetMode="External"/><Relationship Id="rId17" Type="http://schemas.openxmlformats.org/officeDocument/2006/relationships/image" Target="../media/image8.jpg"/><Relationship Id="rId2" Type="http://schemas.openxmlformats.org/officeDocument/2006/relationships/notesSlide" Target="../notesSlides/notesSlide11.xml"/><Relationship Id="rId16" Type="http://schemas.openxmlformats.org/officeDocument/2006/relationships/image" Target="../media/image7.png"/><Relationship Id="rId20"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http://www.jrf.org.uk/system/files/2094-literacy-poverty-children.pdf" TargetMode="External"/><Relationship Id="rId11" Type="http://schemas.openxmlformats.org/officeDocument/2006/relationships/hyperlink" Target="http://www.gov.scot/Resource/0047/00475898.pdf" TargetMode="External"/><Relationship Id="rId5" Type="http://schemas.openxmlformats.org/officeDocument/2006/relationships/image" Target="../media/image3.jpeg"/><Relationship Id="rId15" Type="http://schemas.openxmlformats.org/officeDocument/2006/relationships/hyperlink" Target="http://www.talkingpoint.org.uk/directory/free-resources-professionals" TargetMode="External"/><Relationship Id="rId10" Type="http://schemas.openxmlformats.org/officeDocument/2006/relationships/hyperlink" Target="http://www.scotland.gov.uk/Resource/0042/00420483.pdf" TargetMode="External"/><Relationship Id="rId19" Type="http://schemas.openxmlformats.org/officeDocument/2006/relationships/image" Target="../media/image10.png"/><Relationship Id="rId4" Type="http://schemas.openxmlformats.org/officeDocument/2006/relationships/image" Target="../media/image2.gif"/><Relationship Id="rId9" Type="http://schemas.openxmlformats.org/officeDocument/2006/relationships/hyperlink" Target="http://highlandliteracy.com/spoken-language-game/" TargetMode="External"/><Relationship Id="rId14" Type="http://schemas.openxmlformats.org/officeDocument/2006/relationships/hyperlink" Target="http://highlandliteracy.com/literacy-toolkit/group-talk-feedback-a-focus-on-the-individu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6858000"/>
            <a:chOff x="0" y="0"/>
            <a:chExt cx="9144000" cy="685800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sp>
          <p:nvSpPr>
            <p:cNvPr id="40" name="TextBox 39"/>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
          <p:nvSpPr>
            <p:cNvPr id="43" name="TextBox 42"/>
            <p:cNvSpPr txBox="1"/>
            <p:nvPr/>
          </p:nvSpPr>
          <p:spPr>
            <a:xfrm>
              <a:off x="1819828" y="2420888"/>
              <a:ext cx="6769263" cy="2092881"/>
            </a:xfrm>
            <a:prstGeom prst="rect">
              <a:avLst/>
            </a:prstGeom>
            <a:noFill/>
          </p:spPr>
          <p:txBody>
            <a:bodyPr wrap="square" rtlCol="0">
              <a:spAutoFit/>
            </a:bodyPr>
            <a:lstStyle/>
            <a:p>
              <a:r>
                <a:rPr lang="en-GB" sz="2800" b="1" dirty="0" smtClean="0">
                  <a:solidFill>
                    <a:srgbClr val="000000"/>
                  </a:solidFill>
                  <a:latin typeface="Arial" pitchFamily="34" charset="0"/>
                  <a:cs typeface="Arial" pitchFamily="34" charset="0"/>
                </a:rPr>
                <a:t>HGIOS</a:t>
              </a:r>
              <a:r>
                <a:rPr lang="en-GB" sz="2800" dirty="0" smtClean="0">
                  <a:solidFill>
                    <a:srgbClr val="000000"/>
                  </a:solidFill>
                  <a:latin typeface="Arial" pitchFamily="34" charset="0"/>
                  <a:cs typeface="Arial" pitchFamily="34" charset="0"/>
                </a:rPr>
                <a:t> </a:t>
              </a:r>
            </a:p>
            <a:p>
              <a:endParaRPr lang="en-GB" sz="2800" dirty="0" smtClean="0"/>
            </a:p>
            <a:p>
              <a:pPr marL="285750" indent="-285750">
                <a:buFont typeface="Arial" pitchFamily="34" charset="0"/>
                <a:buChar char="•"/>
              </a:pPr>
              <a:r>
                <a:rPr lang="en-GB" sz="2800" dirty="0" smtClean="0"/>
                <a:t>2.1 – Learners’ Experiences</a:t>
              </a:r>
            </a:p>
            <a:p>
              <a:pPr marL="285750" indent="-285750">
                <a:buFont typeface="Arial" pitchFamily="34" charset="0"/>
                <a:buChar char="•"/>
              </a:pPr>
              <a:r>
                <a:rPr lang="en-GB" sz="2800" dirty="0" smtClean="0"/>
                <a:t>5.2 – Teaching for Effective learning</a:t>
              </a:r>
            </a:p>
            <a:p>
              <a:pPr marL="285750" indent="-285750">
                <a:buFont typeface="Arial" pitchFamily="34" charset="0"/>
                <a:buChar char="•"/>
              </a:pPr>
              <a:endParaRPr lang="en-GB" dirty="0"/>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grpSp>
    </p:spTree>
    <p:extLst>
      <p:ext uri="{BB962C8B-B14F-4D97-AF65-F5344CB8AC3E}">
        <p14:creationId xmlns:p14="http://schemas.microsoft.com/office/powerpoint/2010/main" val="15578423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1835696" y="1887192"/>
            <a:ext cx="7056055" cy="3970318"/>
          </a:xfrm>
          <a:prstGeom prst="rect">
            <a:avLst/>
          </a:prstGeom>
          <a:noFill/>
        </p:spPr>
        <p:txBody>
          <a:bodyPr wrap="square" rtlCol="0">
            <a:spAutoFit/>
          </a:bodyPr>
          <a:lstStyle/>
          <a:p>
            <a:r>
              <a:rPr lang="en-GB" sz="2400" b="1" dirty="0" smtClean="0">
                <a:solidFill>
                  <a:srgbClr val="000000"/>
                </a:solidFill>
                <a:latin typeface="+mj-lt"/>
                <a:cs typeface="Arial" pitchFamily="34" charset="0"/>
              </a:rPr>
              <a:t>Agenda</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1 – Introduction / Starter Activity (5 mins)</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2 – How’s it going / feedback (10 mins)</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3 – New Learning (40 mins)</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4 – Personal Action Planning (</a:t>
            </a:r>
            <a:r>
              <a:rPr lang="en-GB" sz="2400" dirty="0">
                <a:solidFill>
                  <a:srgbClr val="000000"/>
                </a:solidFill>
                <a:latin typeface="+mj-lt"/>
                <a:cs typeface="Arial" pitchFamily="34" charset="0"/>
              </a:rPr>
              <a:t>5</a:t>
            </a:r>
            <a:r>
              <a:rPr lang="en-GB" sz="2400" dirty="0" smtClean="0">
                <a:solidFill>
                  <a:srgbClr val="000000"/>
                </a:solidFill>
                <a:latin typeface="+mj-lt"/>
                <a:cs typeface="Arial" pitchFamily="34" charset="0"/>
              </a:rPr>
              <a:t> mins)</a:t>
            </a:r>
          </a:p>
          <a:p>
            <a:endParaRPr lang="en-GB" i="1" dirty="0" smtClean="0">
              <a:solidFill>
                <a:srgbClr val="000000"/>
              </a:solidFill>
              <a:latin typeface="Arial" pitchFamily="34" charset="0"/>
              <a:cs typeface="Arial" pitchFamily="34" charset="0"/>
            </a:endParaRPr>
          </a:p>
          <a:p>
            <a:endParaRPr lang="en-GB"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2280275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1685298" y="1484784"/>
            <a:ext cx="6769263" cy="1477328"/>
          </a:xfrm>
          <a:prstGeom prst="rect">
            <a:avLst/>
          </a:prstGeom>
          <a:noFill/>
        </p:spPr>
        <p:txBody>
          <a:bodyPr wrap="square" rtlCol="0">
            <a:spAutoFit/>
          </a:bodyPr>
          <a:lstStyle/>
          <a:p>
            <a:pPr>
              <a:tabLst>
                <a:tab pos="1439863" algn="l"/>
              </a:tabLst>
            </a:pPr>
            <a:r>
              <a:rPr lang="en-GB" b="1" dirty="0" smtClean="0">
                <a:solidFill>
                  <a:srgbClr val="000000"/>
                </a:solidFill>
                <a:cs typeface="Arial" pitchFamily="34" charset="0"/>
              </a:rPr>
              <a:t>Activity 1:	Voice on the table</a:t>
            </a:r>
          </a:p>
          <a:p>
            <a:pPr>
              <a:tabLst>
                <a:tab pos="1439863" algn="l"/>
              </a:tabLst>
            </a:pPr>
            <a:endParaRPr lang="en-GB" b="1" dirty="0" smtClean="0">
              <a:solidFill>
                <a:srgbClr val="000000"/>
              </a:solidFill>
              <a:cs typeface="Arial" pitchFamily="34" charset="0"/>
            </a:endParaRPr>
          </a:p>
          <a:p>
            <a:r>
              <a:rPr lang="en-GB" dirty="0">
                <a:solidFill>
                  <a:srgbClr val="000000"/>
                </a:solidFill>
                <a:cs typeface="Arial" pitchFamily="34" charset="0"/>
              </a:rPr>
              <a:t>In a maximum of 30 seconds, share your thoughts on the image below.</a:t>
            </a:r>
          </a:p>
          <a:p>
            <a:endParaRPr lang="en-GB" i="1" dirty="0" smtClean="0">
              <a:solidFill>
                <a:srgbClr val="000000"/>
              </a:solidFill>
              <a:latin typeface="Arial" pitchFamily="34" charset="0"/>
              <a:cs typeface="Arial" pitchFamily="34" charset="0"/>
            </a:endParaRPr>
          </a:p>
          <a:p>
            <a:endParaRPr lang="en-GB"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80224" y="2409056"/>
            <a:ext cx="4248472" cy="4248472"/>
          </a:xfrm>
          <a:prstGeom prst="rect">
            <a:avLst/>
          </a:prstGeom>
        </p:spPr>
      </p:pic>
      <p:sp>
        <p:nvSpPr>
          <p:cNvPr id="10" name="TextBox 9"/>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2543567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2" name="TextBox 1"/>
          <p:cNvSpPr txBox="1"/>
          <p:nvPr/>
        </p:nvSpPr>
        <p:spPr>
          <a:xfrm>
            <a:off x="1681850" y="5229200"/>
            <a:ext cx="7183582" cy="1354217"/>
          </a:xfrm>
          <a:prstGeom prst="rect">
            <a:avLst/>
          </a:prstGeom>
          <a:noFill/>
        </p:spPr>
        <p:txBody>
          <a:bodyPr wrap="square" rtlCol="0">
            <a:spAutoFit/>
          </a:bodyPr>
          <a:lstStyle/>
          <a:p>
            <a:r>
              <a:rPr lang="en-GB" b="1" dirty="0" smtClean="0"/>
              <a:t>SSLN Results: Listening and Talking Attainment 2014</a:t>
            </a:r>
          </a:p>
          <a:p>
            <a:endParaRPr lang="en-GB" sz="400" b="1" dirty="0"/>
          </a:p>
          <a:p>
            <a:r>
              <a:rPr lang="en-GB" sz="2000" dirty="0" smtClean="0"/>
              <a:t>56% at P4, 66% at P7 and 52% at S2 were performing well, very well or beyond the level for their stage in Listening and Talking. </a:t>
            </a:r>
          </a:p>
          <a:p>
            <a:r>
              <a:rPr lang="en-GB" sz="2000" b="1" dirty="0" smtClean="0"/>
              <a:t>What about the 41% (P4), </a:t>
            </a:r>
            <a:r>
              <a:rPr lang="en-GB" sz="2000" b="1" dirty="0"/>
              <a:t>3</a:t>
            </a:r>
            <a:r>
              <a:rPr lang="en-GB" sz="2000" b="1" dirty="0" smtClean="0"/>
              <a:t>4% (P7) and 48%  (S2) who are not?</a:t>
            </a:r>
            <a:endParaRPr lang="en-GB" sz="2000" b="1" dirty="0"/>
          </a:p>
        </p:txBody>
      </p:sp>
      <p:sp>
        <p:nvSpPr>
          <p:cNvPr id="11" name="Rectangle 10"/>
          <p:cNvSpPr/>
          <p:nvPr/>
        </p:nvSpPr>
        <p:spPr>
          <a:xfrm>
            <a:off x="1876078" y="1140345"/>
            <a:ext cx="3484352" cy="369332"/>
          </a:xfrm>
          <a:prstGeom prst="rect">
            <a:avLst/>
          </a:prstGeom>
        </p:spPr>
        <p:txBody>
          <a:bodyPr wrap="none">
            <a:spAutoFit/>
          </a:bodyPr>
          <a:lstStyle/>
          <a:p>
            <a:r>
              <a:rPr lang="en-GB" b="1" dirty="0">
                <a:solidFill>
                  <a:srgbClr val="000000"/>
                </a:solidFill>
                <a:cs typeface="Arial" pitchFamily="34" charset="0"/>
              </a:rPr>
              <a:t>Activity 2: 	How’s it going?</a:t>
            </a:r>
          </a:p>
        </p:txBody>
      </p:sp>
      <p:sp>
        <p:nvSpPr>
          <p:cNvPr id="10" name="TextBox 9"/>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7010" y="1642152"/>
            <a:ext cx="4914900" cy="323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23576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8245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369231" y="3598998"/>
            <a:ext cx="1485485" cy="400110"/>
          </a:xfrm>
          <a:prstGeom prst="rect">
            <a:avLst/>
          </a:prstGeom>
          <a:noFill/>
        </p:spPr>
        <p:txBody>
          <a:bodyPr wrap="square" rtlCol="0">
            <a:spAutoFit/>
          </a:bodyPr>
          <a:lstStyle/>
          <a:p>
            <a:r>
              <a:rPr lang="en-GB" sz="2000" b="1" dirty="0" smtClean="0">
                <a:solidFill>
                  <a:srgbClr val="492F92"/>
                </a:solidFill>
              </a:rPr>
              <a:t>Group Talk</a:t>
            </a:r>
            <a:endParaRPr lang="en-GB" sz="2000" b="1" dirty="0">
              <a:solidFill>
                <a:srgbClr val="492F92"/>
              </a:solidFill>
            </a:endParaRPr>
          </a:p>
        </p:txBody>
      </p:sp>
      <p:sp>
        <p:nvSpPr>
          <p:cNvPr id="23" name="TextBox 22"/>
          <p:cNvSpPr txBox="1"/>
          <p:nvPr/>
        </p:nvSpPr>
        <p:spPr>
          <a:xfrm rot="16200000">
            <a:off x="3949879" y="1710093"/>
            <a:ext cx="1741402" cy="400112"/>
          </a:xfrm>
          <a:prstGeom prst="rect">
            <a:avLst/>
          </a:prstGeom>
          <a:noFill/>
        </p:spPr>
        <p:txBody>
          <a:bodyPr wrap="square" rtlCol="0">
            <a:spAutoFit/>
          </a:bodyPr>
          <a:lstStyle/>
          <a:p>
            <a:r>
              <a:rPr lang="en-GB" sz="2000" b="1" dirty="0" smtClean="0">
                <a:solidFill>
                  <a:srgbClr val="492F92"/>
                </a:solidFill>
              </a:rPr>
              <a:t>Individual Talk</a:t>
            </a:r>
            <a:endParaRPr lang="en-GB" sz="2000" b="1" dirty="0">
              <a:solidFill>
                <a:srgbClr val="492F92"/>
              </a:solidFill>
            </a:endParaRPr>
          </a:p>
        </p:txBody>
      </p:sp>
      <p:sp>
        <p:nvSpPr>
          <p:cNvPr id="24" name="TextBox 23"/>
          <p:cNvSpPr txBox="1"/>
          <p:nvPr/>
        </p:nvSpPr>
        <p:spPr>
          <a:xfrm>
            <a:off x="1675004" y="4007211"/>
            <a:ext cx="3338786" cy="646331"/>
          </a:xfrm>
          <a:prstGeom prst="rect">
            <a:avLst/>
          </a:prstGeom>
          <a:noFill/>
        </p:spPr>
        <p:txBody>
          <a:bodyPr wrap="square" rtlCol="0">
            <a:spAutoFit/>
          </a:bodyPr>
          <a:lstStyle/>
          <a:p>
            <a:r>
              <a:rPr lang="en-GB" b="1" dirty="0" smtClean="0"/>
              <a:t>Low ‘Individual Talk Confidence’</a:t>
            </a:r>
          </a:p>
          <a:p>
            <a:r>
              <a:rPr lang="en-GB" b="1" dirty="0" smtClean="0"/>
              <a:t>Low ‘Group Talk Confidence’</a:t>
            </a:r>
            <a:endParaRPr lang="en-GB" b="1" dirty="0"/>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17" name="TextBox 16"/>
          <p:cNvSpPr txBox="1"/>
          <p:nvPr/>
        </p:nvSpPr>
        <p:spPr>
          <a:xfrm>
            <a:off x="1681850" y="2755091"/>
            <a:ext cx="3338786" cy="646331"/>
          </a:xfrm>
          <a:prstGeom prst="rect">
            <a:avLst/>
          </a:prstGeom>
          <a:noFill/>
        </p:spPr>
        <p:txBody>
          <a:bodyPr wrap="square" rtlCol="0">
            <a:spAutoFit/>
          </a:bodyPr>
          <a:lstStyle/>
          <a:p>
            <a:r>
              <a:rPr lang="en-GB" b="1" dirty="0" smtClean="0"/>
              <a:t>High ‘Individual Talk Confidence’</a:t>
            </a:r>
          </a:p>
          <a:p>
            <a:r>
              <a:rPr lang="en-GB" b="1" dirty="0" smtClean="0"/>
              <a:t>Low ‘Group Talk Confidence’</a:t>
            </a:r>
            <a:endParaRPr lang="en-GB" b="1" dirty="0"/>
          </a:p>
        </p:txBody>
      </p:sp>
      <p:sp>
        <p:nvSpPr>
          <p:cNvPr id="18" name="TextBox 17"/>
          <p:cNvSpPr txBox="1"/>
          <p:nvPr/>
        </p:nvSpPr>
        <p:spPr>
          <a:xfrm>
            <a:off x="5240228" y="2782669"/>
            <a:ext cx="3338786" cy="646331"/>
          </a:xfrm>
          <a:prstGeom prst="rect">
            <a:avLst/>
          </a:prstGeom>
          <a:noFill/>
        </p:spPr>
        <p:txBody>
          <a:bodyPr wrap="square" rtlCol="0">
            <a:spAutoFit/>
          </a:bodyPr>
          <a:lstStyle/>
          <a:p>
            <a:r>
              <a:rPr lang="en-GB" b="1" dirty="0" smtClean="0"/>
              <a:t>High ‘Individual Talk Confidence’</a:t>
            </a:r>
          </a:p>
          <a:p>
            <a:r>
              <a:rPr lang="en-GB" b="1" dirty="0" smtClean="0"/>
              <a:t>High ‘Group Talk Confidence’</a:t>
            </a:r>
            <a:endParaRPr lang="en-GB" b="1" dirty="0"/>
          </a:p>
        </p:txBody>
      </p:sp>
      <p:sp>
        <p:nvSpPr>
          <p:cNvPr id="22" name="TextBox 21"/>
          <p:cNvSpPr txBox="1"/>
          <p:nvPr/>
        </p:nvSpPr>
        <p:spPr>
          <a:xfrm>
            <a:off x="5173036" y="4007211"/>
            <a:ext cx="3338786" cy="646331"/>
          </a:xfrm>
          <a:prstGeom prst="rect">
            <a:avLst/>
          </a:prstGeom>
          <a:noFill/>
        </p:spPr>
        <p:txBody>
          <a:bodyPr wrap="square" rtlCol="0">
            <a:spAutoFit/>
          </a:bodyPr>
          <a:lstStyle/>
          <a:p>
            <a:r>
              <a:rPr lang="en-GB" b="1" dirty="0" smtClean="0"/>
              <a:t>Low </a:t>
            </a:r>
            <a:r>
              <a:rPr lang="en-GB" b="1" dirty="0"/>
              <a:t>‘Individual Talk Confidence’</a:t>
            </a:r>
          </a:p>
          <a:p>
            <a:r>
              <a:rPr lang="en-GB" b="1" dirty="0" smtClean="0"/>
              <a:t>High </a:t>
            </a:r>
            <a:r>
              <a:rPr lang="en-GB" b="1" dirty="0"/>
              <a:t>‘Group Talk Confidence’</a:t>
            </a:r>
          </a:p>
        </p:txBody>
      </p:sp>
      <p:sp>
        <p:nvSpPr>
          <p:cNvPr id="21" name="TextBox 20"/>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2382253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8245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369231" y="3598998"/>
            <a:ext cx="1485485" cy="400110"/>
          </a:xfrm>
          <a:prstGeom prst="rect">
            <a:avLst/>
          </a:prstGeom>
          <a:noFill/>
        </p:spPr>
        <p:txBody>
          <a:bodyPr wrap="square" rtlCol="0">
            <a:spAutoFit/>
          </a:bodyPr>
          <a:lstStyle/>
          <a:p>
            <a:r>
              <a:rPr lang="en-GB" sz="2000" b="1" dirty="0" smtClean="0">
                <a:solidFill>
                  <a:srgbClr val="492F92"/>
                </a:solidFill>
              </a:rPr>
              <a:t>Group Talk</a:t>
            </a:r>
            <a:endParaRPr lang="en-GB" sz="2000" b="1" dirty="0">
              <a:solidFill>
                <a:srgbClr val="492F92"/>
              </a:solidFill>
            </a:endParaRPr>
          </a:p>
        </p:txBody>
      </p:sp>
      <p:sp>
        <p:nvSpPr>
          <p:cNvPr id="23" name="TextBox 22"/>
          <p:cNvSpPr txBox="1"/>
          <p:nvPr/>
        </p:nvSpPr>
        <p:spPr>
          <a:xfrm rot="16200000">
            <a:off x="3949879" y="1710093"/>
            <a:ext cx="1741402" cy="400112"/>
          </a:xfrm>
          <a:prstGeom prst="rect">
            <a:avLst/>
          </a:prstGeom>
          <a:noFill/>
        </p:spPr>
        <p:txBody>
          <a:bodyPr wrap="square" rtlCol="0">
            <a:spAutoFit/>
          </a:bodyPr>
          <a:lstStyle/>
          <a:p>
            <a:r>
              <a:rPr lang="en-GB" sz="2000" b="1" dirty="0" smtClean="0">
                <a:solidFill>
                  <a:srgbClr val="492F92"/>
                </a:solidFill>
              </a:rPr>
              <a:t>Individual Talk</a:t>
            </a:r>
            <a:endParaRPr lang="en-GB" sz="2000" b="1" dirty="0">
              <a:solidFill>
                <a:srgbClr val="492F92"/>
              </a:solidFill>
            </a:endParaRPr>
          </a:p>
        </p:txBody>
      </p:sp>
      <p:sp>
        <p:nvSpPr>
          <p:cNvPr id="24" name="TextBox 23"/>
          <p:cNvSpPr txBox="1"/>
          <p:nvPr/>
        </p:nvSpPr>
        <p:spPr>
          <a:xfrm>
            <a:off x="1675004" y="4007211"/>
            <a:ext cx="3338786" cy="646331"/>
          </a:xfrm>
          <a:prstGeom prst="rect">
            <a:avLst/>
          </a:prstGeom>
          <a:noFill/>
        </p:spPr>
        <p:txBody>
          <a:bodyPr wrap="square" rtlCol="0">
            <a:spAutoFit/>
          </a:bodyPr>
          <a:lstStyle/>
          <a:p>
            <a:r>
              <a:rPr lang="en-GB" b="1" dirty="0" smtClean="0"/>
              <a:t>Low ‘Individual Talk Confidence’</a:t>
            </a:r>
          </a:p>
          <a:p>
            <a:r>
              <a:rPr lang="en-GB" b="1" dirty="0" smtClean="0"/>
              <a:t>Low ‘Group Talk Confidence’</a:t>
            </a:r>
            <a:endParaRPr lang="en-GB" b="1" dirty="0"/>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28" name="TextBox 27"/>
          <p:cNvSpPr txBox="1"/>
          <p:nvPr/>
        </p:nvSpPr>
        <p:spPr>
          <a:xfrm>
            <a:off x="1681850" y="2755091"/>
            <a:ext cx="3338786" cy="646331"/>
          </a:xfrm>
          <a:prstGeom prst="rect">
            <a:avLst/>
          </a:prstGeom>
          <a:noFill/>
        </p:spPr>
        <p:txBody>
          <a:bodyPr wrap="square" rtlCol="0">
            <a:spAutoFit/>
          </a:bodyPr>
          <a:lstStyle/>
          <a:p>
            <a:r>
              <a:rPr lang="en-GB" b="1" dirty="0" smtClean="0"/>
              <a:t>High ‘Individual Talk Confidence’</a:t>
            </a:r>
          </a:p>
          <a:p>
            <a:r>
              <a:rPr lang="en-GB" b="1" dirty="0" smtClean="0"/>
              <a:t>Low ‘Group Talk Confidence’</a:t>
            </a:r>
            <a:endParaRPr lang="en-GB" b="1" dirty="0"/>
          </a:p>
        </p:txBody>
      </p:sp>
      <p:sp>
        <p:nvSpPr>
          <p:cNvPr id="2" name="Right Arrow 1"/>
          <p:cNvSpPr/>
          <p:nvPr/>
        </p:nvSpPr>
        <p:spPr>
          <a:xfrm rot="18686267">
            <a:off x="2109396" y="4959774"/>
            <a:ext cx="1306749" cy="66499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29" name="Right Arrow 28"/>
          <p:cNvSpPr/>
          <p:nvPr/>
        </p:nvSpPr>
        <p:spPr>
          <a:xfrm rot="2394505">
            <a:off x="2076566" y="1899965"/>
            <a:ext cx="1306749" cy="66499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6136" y="1621069"/>
            <a:ext cx="2636844" cy="1759270"/>
          </a:xfrm>
          <a:prstGeom prst="rect">
            <a:avLst/>
          </a:prstGeom>
        </p:spPr>
      </p:pic>
      <p:sp>
        <p:nvSpPr>
          <p:cNvPr id="17" name="TextBox 16"/>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2166984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8245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369231" y="3598998"/>
            <a:ext cx="1485485" cy="400110"/>
          </a:xfrm>
          <a:prstGeom prst="rect">
            <a:avLst/>
          </a:prstGeom>
          <a:noFill/>
        </p:spPr>
        <p:txBody>
          <a:bodyPr wrap="square" rtlCol="0">
            <a:spAutoFit/>
          </a:bodyPr>
          <a:lstStyle/>
          <a:p>
            <a:r>
              <a:rPr lang="en-GB" sz="2000" b="1" dirty="0" smtClean="0">
                <a:solidFill>
                  <a:srgbClr val="492F92"/>
                </a:solidFill>
              </a:rPr>
              <a:t>Group Talk</a:t>
            </a:r>
            <a:endParaRPr lang="en-GB" sz="2000" b="1" dirty="0">
              <a:solidFill>
                <a:srgbClr val="492F92"/>
              </a:solidFill>
            </a:endParaRPr>
          </a:p>
        </p:txBody>
      </p:sp>
      <p:sp>
        <p:nvSpPr>
          <p:cNvPr id="23" name="TextBox 22"/>
          <p:cNvSpPr txBox="1"/>
          <p:nvPr/>
        </p:nvSpPr>
        <p:spPr>
          <a:xfrm rot="16200000">
            <a:off x="3949879" y="1710093"/>
            <a:ext cx="1741402" cy="400112"/>
          </a:xfrm>
          <a:prstGeom prst="rect">
            <a:avLst/>
          </a:prstGeom>
          <a:noFill/>
        </p:spPr>
        <p:txBody>
          <a:bodyPr wrap="square" rtlCol="0">
            <a:spAutoFit/>
          </a:bodyPr>
          <a:lstStyle/>
          <a:p>
            <a:r>
              <a:rPr lang="en-GB" sz="2000" b="1" dirty="0" smtClean="0">
                <a:solidFill>
                  <a:srgbClr val="492F92"/>
                </a:solidFill>
              </a:rPr>
              <a:t>Individual Talk</a:t>
            </a:r>
            <a:endParaRPr lang="en-GB" sz="2000" b="1" dirty="0">
              <a:solidFill>
                <a:srgbClr val="492F92"/>
              </a:solidFill>
            </a:endParaRPr>
          </a:p>
        </p:txBody>
      </p:sp>
      <p:sp>
        <p:nvSpPr>
          <p:cNvPr id="24" name="TextBox 23"/>
          <p:cNvSpPr txBox="1"/>
          <p:nvPr/>
        </p:nvSpPr>
        <p:spPr>
          <a:xfrm>
            <a:off x="1675004" y="4007211"/>
            <a:ext cx="3338786" cy="646331"/>
          </a:xfrm>
          <a:prstGeom prst="rect">
            <a:avLst/>
          </a:prstGeom>
          <a:noFill/>
        </p:spPr>
        <p:txBody>
          <a:bodyPr wrap="square" rtlCol="0">
            <a:spAutoFit/>
          </a:bodyPr>
          <a:lstStyle/>
          <a:p>
            <a:r>
              <a:rPr lang="en-GB" b="1" dirty="0" smtClean="0"/>
              <a:t>Low ‘Individual Talk Confidence’</a:t>
            </a:r>
          </a:p>
          <a:p>
            <a:r>
              <a:rPr lang="en-GB" b="1" dirty="0" smtClean="0"/>
              <a:t>Low ‘Group Talk Confidence’</a:t>
            </a:r>
            <a:endParaRPr lang="en-GB" b="1" dirty="0"/>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22" name="TextBox 21"/>
          <p:cNvSpPr txBox="1"/>
          <p:nvPr/>
        </p:nvSpPr>
        <p:spPr>
          <a:xfrm>
            <a:off x="5173036" y="4007211"/>
            <a:ext cx="3338786" cy="646331"/>
          </a:xfrm>
          <a:prstGeom prst="rect">
            <a:avLst/>
          </a:prstGeom>
          <a:noFill/>
        </p:spPr>
        <p:txBody>
          <a:bodyPr wrap="square" rtlCol="0">
            <a:spAutoFit/>
          </a:bodyPr>
          <a:lstStyle/>
          <a:p>
            <a:r>
              <a:rPr lang="en-GB" b="1" dirty="0" smtClean="0"/>
              <a:t>Low </a:t>
            </a:r>
            <a:r>
              <a:rPr lang="en-GB" b="1" dirty="0"/>
              <a:t>‘Individual Talk Confidence’</a:t>
            </a:r>
          </a:p>
          <a:p>
            <a:r>
              <a:rPr lang="en-GB" b="1" dirty="0" smtClean="0"/>
              <a:t>High </a:t>
            </a:r>
            <a:r>
              <a:rPr lang="en-GB" b="1" dirty="0"/>
              <a:t>‘Group Talk Confidence’</a:t>
            </a:r>
          </a:p>
        </p:txBody>
      </p:sp>
      <p:sp>
        <p:nvSpPr>
          <p:cNvPr id="21" name="Right Arrow 20"/>
          <p:cNvSpPr/>
          <p:nvPr/>
        </p:nvSpPr>
        <p:spPr>
          <a:xfrm rot="18657860">
            <a:off x="2412771" y="5193461"/>
            <a:ext cx="1306749" cy="66499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25" name="Right Arrow 24"/>
          <p:cNvSpPr/>
          <p:nvPr/>
        </p:nvSpPr>
        <p:spPr>
          <a:xfrm rot="13717321">
            <a:off x="6400213" y="5235773"/>
            <a:ext cx="1306749" cy="66499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6136" y="1621069"/>
            <a:ext cx="2636844" cy="1759270"/>
          </a:xfrm>
          <a:prstGeom prst="rect">
            <a:avLst/>
          </a:prstGeom>
        </p:spPr>
      </p:pic>
      <p:sp>
        <p:nvSpPr>
          <p:cNvPr id="17" name="TextBox 16"/>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1522599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27" name="Rectangle 26"/>
          <p:cNvSpPr/>
          <p:nvPr/>
        </p:nvSpPr>
        <p:spPr>
          <a:xfrm>
            <a:off x="1705614" y="1272820"/>
            <a:ext cx="7159818" cy="5355312"/>
          </a:xfrm>
          <a:prstGeom prst="rect">
            <a:avLst/>
          </a:prstGeom>
        </p:spPr>
        <p:txBody>
          <a:bodyPr wrap="squar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p>
          <a:p>
            <a:endParaRPr lang="en-GB" b="1" dirty="0">
              <a:solidFill>
                <a:srgbClr val="000000"/>
              </a:solidFill>
              <a:cs typeface="Arial" pitchFamily="34" charset="0"/>
            </a:endParaRPr>
          </a:p>
          <a:p>
            <a:r>
              <a:rPr lang="en-GB" b="1" dirty="0" smtClean="0"/>
              <a:t>Generating </a:t>
            </a:r>
            <a:r>
              <a:rPr lang="en-GB" b="1" dirty="0"/>
              <a:t>Spoken Stories Game </a:t>
            </a:r>
            <a:endParaRPr lang="en-GB" dirty="0"/>
          </a:p>
          <a:p>
            <a:r>
              <a:rPr lang="en-GB" b="1" dirty="0"/>
              <a:t>This is an oral language task – NB: no pen and paper required </a:t>
            </a:r>
            <a:endParaRPr lang="en-GB" b="1" dirty="0" smtClean="0"/>
          </a:p>
          <a:p>
            <a:endParaRPr lang="en-GB" dirty="0"/>
          </a:p>
          <a:p>
            <a:r>
              <a:rPr lang="en-GB" dirty="0"/>
              <a:t>Learners to be arranged into groups of six. Each learner generates one idea each to create a group story. </a:t>
            </a:r>
            <a:endParaRPr lang="en-GB" dirty="0" smtClean="0"/>
          </a:p>
          <a:p>
            <a:endParaRPr lang="en-GB" dirty="0"/>
          </a:p>
          <a:p>
            <a:r>
              <a:rPr lang="en-GB" dirty="0"/>
              <a:t>Each idea focuses on one narrative concept: </a:t>
            </a:r>
          </a:p>
          <a:p>
            <a:r>
              <a:rPr lang="en-GB" dirty="0"/>
              <a:t>1. </a:t>
            </a:r>
            <a:r>
              <a:rPr lang="en-GB" b="1" dirty="0"/>
              <a:t>When </a:t>
            </a:r>
            <a:r>
              <a:rPr lang="en-GB" dirty="0"/>
              <a:t>– e.g. ‘It was a cold and frosty day.’ </a:t>
            </a:r>
          </a:p>
          <a:p>
            <a:r>
              <a:rPr lang="en-GB" dirty="0"/>
              <a:t>2. </a:t>
            </a:r>
            <a:r>
              <a:rPr lang="en-GB" b="1" dirty="0"/>
              <a:t>Who </a:t>
            </a:r>
            <a:r>
              <a:rPr lang="en-GB" dirty="0"/>
              <a:t>- e.g. ‘A little, friendly girl with curly blonde hair.’ </a:t>
            </a:r>
          </a:p>
          <a:p>
            <a:r>
              <a:rPr lang="en-GB" dirty="0"/>
              <a:t>3. </a:t>
            </a:r>
            <a:r>
              <a:rPr lang="en-GB" b="1" dirty="0"/>
              <a:t>Where </a:t>
            </a:r>
            <a:r>
              <a:rPr lang="en-GB" dirty="0"/>
              <a:t>– e.g. ‘(She) was standing in a big park, looking up at a tree.’ </a:t>
            </a:r>
          </a:p>
          <a:p>
            <a:r>
              <a:rPr lang="en-GB" dirty="0"/>
              <a:t>4. </a:t>
            </a:r>
            <a:r>
              <a:rPr lang="en-GB" b="1" dirty="0"/>
              <a:t>What happened (the problem) </a:t>
            </a:r>
            <a:r>
              <a:rPr lang="en-GB" dirty="0"/>
              <a:t>– e.g. ‘An enormous, fluffy cat had </a:t>
            </a:r>
            <a:r>
              <a:rPr lang="en-GB" dirty="0" smtClean="0"/>
              <a:t>climbed </a:t>
            </a:r>
            <a:r>
              <a:rPr lang="en-GB" dirty="0"/>
              <a:t>all the way to the top of the tree and couldn’t get down.’ </a:t>
            </a:r>
          </a:p>
          <a:p>
            <a:r>
              <a:rPr lang="en-GB" dirty="0"/>
              <a:t>5. </a:t>
            </a:r>
            <a:r>
              <a:rPr lang="en-GB" b="1" dirty="0"/>
              <a:t>What happened (the solution) </a:t>
            </a:r>
            <a:r>
              <a:rPr lang="en-GB" dirty="0"/>
              <a:t>– e.g. ‘The little girl called her Father on her mobile phone to ask if he could bring a ladder.’ </a:t>
            </a:r>
          </a:p>
          <a:p>
            <a:r>
              <a:rPr lang="en-GB" dirty="0"/>
              <a:t>6. </a:t>
            </a:r>
            <a:r>
              <a:rPr lang="en-GB" b="1" dirty="0"/>
              <a:t>The end </a:t>
            </a:r>
            <a:r>
              <a:rPr lang="en-GB" dirty="0"/>
              <a:t>– e.g. ‘The Dad came with a big, rusty, old ladder and rescued the cat which promptly ran away.’ </a:t>
            </a:r>
          </a:p>
          <a:p>
            <a:endParaRPr lang="en-GB" dirty="0"/>
          </a:p>
        </p:txBody>
      </p:sp>
      <p:sp>
        <p:nvSpPr>
          <p:cNvPr id="8" name="TextBox 7"/>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6213842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27" name="Rectangle 26"/>
          <p:cNvSpPr/>
          <p:nvPr/>
        </p:nvSpPr>
        <p:spPr>
          <a:xfrm>
            <a:off x="1705615" y="1272820"/>
            <a:ext cx="7159818" cy="4370427"/>
          </a:xfrm>
          <a:prstGeom prst="rect">
            <a:avLst/>
          </a:prstGeom>
        </p:spPr>
        <p:txBody>
          <a:bodyPr wrap="squar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p>
          <a:p>
            <a:endParaRPr lang="en-GB" b="1" dirty="0">
              <a:solidFill>
                <a:srgbClr val="000000"/>
              </a:solidFill>
              <a:cs typeface="Arial" pitchFamily="34" charset="0"/>
            </a:endParaRPr>
          </a:p>
          <a:p>
            <a:r>
              <a:rPr lang="en-GB" sz="2800" b="1" dirty="0"/>
              <a:t>Reflecting on the previous task: </a:t>
            </a:r>
          </a:p>
          <a:p>
            <a:pPr marL="457200" indent="-457200">
              <a:buFont typeface="Wingdings" pitchFamily="2" charset="2"/>
              <a:buChar char="Ø"/>
            </a:pPr>
            <a:r>
              <a:rPr lang="en-GB" sz="2800" dirty="0"/>
              <a:t>How could </a:t>
            </a:r>
            <a:r>
              <a:rPr lang="en-GB" sz="2800" dirty="0" smtClean="0"/>
              <a:t>you use/adapt </a:t>
            </a:r>
            <a:r>
              <a:rPr lang="en-GB" sz="2800" dirty="0"/>
              <a:t>this activity for your learners? </a:t>
            </a:r>
          </a:p>
          <a:p>
            <a:pPr marL="457200" indent="-457200">
              <a:buFont typeface="Wingdings" pitchFamily="2" charset="2"/>
              <a:buChar char="Ø"/>
            </a:pPr>
            <a:r>
              <a:rPr lang="en-GB" sz="2800" dirty="0"/>
              <a:t>How would you </a:t>
            </a:r>
            <a:r>
              <a:rPr lang="en-GB" sz="2800" dirty="0" smtClean="0"/>
              <a:t>organise your groups?</a:t>
            </a:r>
            <a:endParaRPr lang="en-GB" sz="2800" dirty="0"/>
          </a:p>
          <a:p>
            <a:pPr marL="457200" indent="-457200">
              <a:buFont typeface="Wingdings" pitchFamily="2" charset="2"/>
              <a:buChar char="Ø"/>
            </a:pPr>
            <a:r>
              <a:rPr lang="en-GB" sz="2800" dirty="0"/>
              <a:t>How would you introduce each of the </a:t>
            </a:r>
            <a:r>
              <a:rPr lang="en-GB" sz="2800" dirty="0" smtClean="0"/>
              <a:t>six key areas?</a:t>
            </a:r>
            <a:endParaRPr lang="en-GB" sz="2800" dirty="0"/>
          </a:p>
          <a:p>
            <a:pPr marL="457200" indent="-457200">
              <a:buFont typeface="Wingdings" pitchFamily="2" charset="2"/>
              <a:buChar char="Ø"/>
            </a:pPr>
            <a:r>
              <a:rPr lang="en-GB" sz="2800" dirty="0"/>
              <a:t>How do you see this developing across the curriculum?</a:t>
            </a:r>
          </a:p>
          <a:p>
            <a:endParaRPr lang="en-GB" b="1" dirty="0">
              <a:solidFill>
                <a:srgbClr val="000000"/>
              </a:solidFill>
              <a:cs typeface="Arial" pitchFamily="34" charset="0"/>
            </a:endParaRPr>
          </a:p>
        </p:txBody>
      </p:sp>
      <p:sp>
        <p:nvSpPr>
          <p:cNvPr id="8" name="TextBox 7"/>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40212163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2122488" y="1887287"/>
            <a:ext cx="6769263" cy="2585323"/>
          </a:xfrm>
          <a:prstGeom prst="rect">
            <a:avLst/>
          </a:prstGeom>
          <a:noFill/>
        </p:spPr>
        <p:txBody>
          <a:bodyPr wrap="square" rtlCol="0">
            <a:spAutoFit/>
          </a:bodyPr>
          <a:lstStyle/>
          <a:p>
            <a:r>
              <a:rPr lang="en-GB" b="1" dirty="0" smtClean="0">
                <a:solidFill>
                  <a:srgbClr val="000000"/>
                </a:solidFill>
                <a:cs typeface="Arial" pitchFamily="34" charset="0"/>
              </a:rPr>
              <a:t>Activity 4:	Personal Action Planning</a:t>
            </a:r>
          </a:p>
          <a:p>
            <a:endParaRPr lang="en-GB" b="1" dirty="0" smtClean="0">
              <a:solidFill>
                <a:srgbClr val="000000"/>
              </a:solidFill>
              <a:cs typeface="Arial" pitchFamily="34" charset="0"/>
            </a:endParaRPr>
          </a:p>
          <a:p>
            <a:r>
              <a:rPr lang="en-GB" dirty="0">
                <a:solidFill>
                  <a:srgbClr val="000000"/>
                </a:solidFill>
                <a:cs typeface="Arial" pitchFamily="34" charset="0"/>
              </a:rPr>
              <a:t>O</a:t>
            </a:r>
            <a:r>
              <a:rPr lang="en-GB" dirty="0" smtClean="0">
                <a:solidFill>
                  <a:srgbClr val="000000"/>
                </a:solidFill>
                <a:cs typeface="Arial" pitchFamily="34" charset="0"/>
              </a:rPr>
              <a:t>ver the coming weeks, look for opportunities to prioritise individual talk within literacy.</a:t>
            </a:r>
          </a:p>
          <a:p>
            <a:endParaRPr lang="en-GB" dirty="0">
              <a:solidFill>
                <a:srgbClr val="000000"/>
              </a:solidFill>
              <a:cs typeface="Arial" pitchFamily="34" charset="0"/>
            </a:endParaRPr>
          </a:p>
          <a:p>
            <a:r>
              <a:rPr lang="en-GB" dirty="0" smtClean="0">
                <a:solidFill>
                  <a:srgbClr val="000000"/>
                </a:solidFill>
                <a:cs typeface="Arial" pitchFamily="34" charset="0"/>
              </a:rPr>
              <a:t>Choose an element that you are going to explore and evaluate.</a:t>
            </a:r>
          </a:p>
          <a:p>
            <a:endParaRPr lang="en-GB" dirty="0">
              <a:solidFill>
                <a:srgbClr val="000000"/>
              </a:solidFill>
              <a:cs typeface="Arial" pitchFamily="34" charset="0"/>
            </a:endParaRPr>
          </a:p>
          <a:p>
            <a:r>
              <a:rPr lang="en-GB" dirty="0" smtClean="0">
                <a:solidFill>
                  <a:srgbClr val="000000"/>
                </a:solidFill>
                <a:cs typeface="Arial" pitchFamily="34" charset="0"/>
              </a:rPr>
              <a:t>Bring back your findings to the next session</a:t>
            </a:r>
          </a:p>
          <a:p>
            <a:endParaRPr lang="en-GB" dirty="0">
              <a:solidFill>
                <a:srgbClr val="000000"/>
              </a:solidFill>
              <a:latin typeface="Arial" pitchFamily="34" charset="0"/>
              <a:cs typeface="Arial" pitchFamily="34" charset="0"/>
            </a:endParaRPr>
          </a:p>
        </p:txBody>
      </p:sp>
      <p:sp>
        <p:nvSpPr>
          <p:cNvPr id="10" name="TextBox 9"/>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2183345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43" name="TextBox 42"/>
          <p:cNvSpPr txBox="1"/>
          <p:nvPr/>
        </p:nvSpPr>
        <p:spPr>
          <a:xfrm>
            <a:off x="1809377" y="1230968"/>
            <a:ext cx="7056055" cy="1477328"/>
          </a:xfrm>
          <a:prstGeom prst="rect">
            <a:avLst/>
          </a:prstGeom>
          <a:noFill/>
        </p:spPr>
        <p:txBody>
          <a:bodyPr wrap="square" rtlCol="0">
            <a:spAutoFit/>
          </a:bodyPr>
          <a:lstStyle/>
          <a:p>
            <a:r>
              <a:rPr lang="en-GB" b="1" dirty="0" smtClean="0">
                <a:solidFill>
                  <a:srgbClr val="000000"/>
                </a:solidFill>
                <a:cs typeface="Arial" pitchFamily="34" charset="0"/>
              </a:rPr>
              <a:t>FOLLOW UP LINKS:</a:t>
            </a:r>
          </a:p>
          <a:p>
            <a:endParaRPr lang="en-GB" b="1" dirty="0">
              <a:solidFill>
                <a:srgbClr val="000000"/>
              </a:solidFill>
              <a:cs typeface="Arial" pitchFamily="34" charset="0"/>
            </a:endParaRPr>
          </a:p>
          <a:p>
            <a:endParaRPr lang="en-GB" b="1" dirty="0" smtClean="0">
              <a:solidFill>
                <a:srgbClr val="000000"/>
              </a:solidFill>
              <a:cs typeface="Arial" pitchFamily="34" charset="0"/>
            </a:endParaRPr>
          </a:p>
          <a:p>
            <a:endParaRPr lang="en-GB" b="1" dirty="0">
              <a:solidFill>
                <a:srgbClr val="000000"/>
              </a:solidFill>
              <a:cs typeface="Arial" pitchFamily="34" charset="0"/>
            </a:endParaRPr>
          </a:p>
          <a:p>
            <a:endParaRPr lang="en-GB" b="1" dirty="0" smtClean="0">
              <a:solidFill>
                <a:srgbClr val="000000"/>
              </a:solidFill>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graphicFrame>
        <p:nvGraphicFramePr>
          <p:cNvPr id="6" name="Table 5"/>
          <p:cNvGraphicFramePr>
            <a:graphicFrameLocks noGrp="1"/>
          </p:cNvGraphicFramePr>
          <p:nvPr>
            <p:extLst>
              <p:ext uri="{D42A27DB-BD31-4B8C-83A1-F6EECF244321}">
                <p14:modId xmlns:p14="http://schemas.microsoft.com/office/powerpoint/2010/main" val="3541006982"/>
              </p:ext>
            </p:extLst>
          </p:nvPr>
        </p:nvGraphicFramePr>
        <p:xfrm>
          <a:off x="1600030" y="1642152"/>
          <a:ext cx="7208859" cy="4924952"/>
        </p:xfrm>
        <a:graphic>
          <a:graphicData uri="http://schemas.openxmlformats.org/drawingml/2006/table">
            <a:tbl>
              <a:tblPr firstRow="1" bandRow="1">
                <a:tableStyleId>{00A15C55-8517-42AA-B614-E9B94910E393}</a:tableStyleId>
              </a:tblPr>
              <a:tblGrid>
                <a:gridCol w="2402953"/>
                <a:gridCol w="2402953"/>
                <a:gridCol w="2402953"/>
              </a:tblGrid>
              <a:tr h="2638952">
                <a:tc>
                  <a:txBody>
                    <a:bodyPr/>
                    <a:lstStyle/>
                    <a:p>
                      <a:endParaRPr lang="en-GB" dirty="0" smtClean="0"/>
                    </a:p>
                    <a:p>
                      <a:endParaRPr lang="en-GB" dirty="0" smtClean="0"/>
                    </a:p>
                    <a:p>
                      <a:endParaRPr lang="en-GB" dirty="0" smtClean="0"/>
                    </a:p>
                    <a:p>
                      <a:endParaRPr lang="en-GB" dirty="0" smtClean="0"/>
                    </a:p>
                    <a:p>
                      <a:endParaRPr lang="en-GB" dirty="0" smtClean="0"/>
                    </a:p>
                    <a:p>
                      <a:pPr algn="ctr"/>
                      <a:endParaRPr lang="en-GB" dirty="0" smtClean="0">
                        <a:hlinkClick r:id="rId6"/>
                      </a:endParaRPr>
                    </a:p>
                    <a:p>
                      <a:pPr algn="ctr"/>
                      <a:endParaRPr lang="en-GB" dirty="0" smtClean="0">
                        <a:hlinkClick r:id="rId6"/>
                      </a:endParaRPr>
                    </a:p>
                    <a:p>
                      <a:pPr algn="ctr"/>
                      <a:r>
                        <a:rPr lang="en-GB" dirty="0" smtClean="0">
                          <a:hlinkClick r:id="rId7"/>
                        </a:rPr>
                        <a:t>Developing Thinking – The Literacy Toolkit</a:t>
                      </a:r>
                      <a:endParaRPr lang="en-GB" dirty="0" smtClean="0">
                        <a:hlinkClick r:id="rId6"/>
                      </a:endParaRPr>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endParaRPr lang="en-GB" dirty="0" smtClean="0"/>
                    </a:p>
                    <a:p>
                      <a:endParaRPr lang="en-GB" dirty="0" smtClean="0"/>
                    </a:p>
                    <a:p>
                      <a:pPr algn="ctr"/>
                      <a:endParaRPr lang="en-GB" dirty="0" smtClean="0">
                        <a:hlinkClick r:id="rId8"/>
                      </a:endParaRPr>
                    </a:p>
                    <a:p>
                      <a:pPr algn="ctr"/>
                      <a:r>
                        <a:rPr lang="en-GB" dirty="0" smtClean="0">
                          <a:hlinkClick r:id="rId9"/>
                        </a:rPr>
                        <a:t>Spoken Language Game</a:t>
                      </a:r>
                      <a:endParaRPr lang="en-GB" dirty="0" smtClean="0">
                        <a:hlinkClick r:id="rId8"/>
                      </a:endParaRPr>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hlinkClick r:id="rId1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GB" dirty="0" smtClean="0">
                        <a:hlinkClick r:id="rId11"/>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dirty="0" smtClean="0">
                          <a:hlinkClick r:id="rId11"/>
                        </a:rPr>
                        <a:t>SSLN (2014) Results</a:t>
                      </a:r>
                      <a:endParaRPr lang="en-GB" dirty="0" smtClean="0"/>
                    </a:p>
                  </a:txBody>
                  <a:tcPr>
                    <a:solidFill>
                      <a:schemeClr val="accent4">
                        <a:lumMod val="20000"/>
                        <a:lumOff val="80000"/>
                      </a:schemeClr>
                    </a:solidFill>
                  </a:tcPr>
                </a:tc>
              </a:tr>
              <a:tr h="2185584">
                <a:tc>
                  <a:txBody>
                    <a:bodyPr/>
                    <a:lstStyle/>
                    <a:p>
                      <a:endParaRPr lang="en-GB" dirty="0" smtClean="0"/>
                    </a:p>
                    <a:p>
                      <a:endParaRPr lang="en-GB" dirty="0" smtClean="0"/>
                    </a:p>
                    <a:p>
                      <a:endParaRPr lang="en-GB" dirty="0" smtClean="0"/>
                    </a:p>
                    <a:p>
                      <a:endParaRPr lang="en-GB" dirty="0" smtClean="0"/>
                    </a:p>
                    <a:p>
                      <a:endParaRPr lang="en-GB" dirty="0" smtClean="0"/>
                    </a:p>
                    <a:p>
                      <a:pPr algn="ctr"/>
                      <a:r>
                        <a:rPr lang="en-GB" b="1" dirty="0" smtClean="0">
                          <a:hlinkClick r:id="rId12"/>
                        </a:rPr>
                        <a:t/>
                      </a:r>
                      <a:br>
                        <a:rPr lang="en-GB" b="1" dirty="0" smtClean="0">
                          <a:hlinkClick r:id="rId12"/>
                        </a:rPr>
                      </a:br>
                      <a:r>
                        <a:rPr lang="en-GB" b="1" dirty="0" smtClean="0">
                          <a:hlinkClick r:id="rId13"/>
                        </a:rPr>
                        <a:t>SSLN – Professional Learning Resource</a:t>
                      </a:r>
                      <a:endParaRPr lang="en-GB" b="1" dirty="0" smtClean="0"/>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pPr algn="ctr"/>
                      <a:r>
                        <a:rPr lang="en-GB" dirty="0" smtClean="0"/>
                        <a:t/>
                      </a:r>
                      <a:br>
                        <a:rPr lang="en-GB" dirty="0" smtClean="0"/>
                      </a:br>
                      <a:r>
                        <a:rPr lang="en-GB" dirty="0" smtClean="0"/>
                        <a:t/>
                      </a:r>
                      <a:br>
                        <a:rPr lang="en-GB" dirty="0" smtClean="0"/>
                      </a:br>
                      <a:r>
                        <a:rPr lang="en-GB" b="1" dirty="0" smtClean="0">
                          <a:hlinkClick r:id="rId14"/>
                        </a:rPr>
                        <a:t>Group Talk – A focus on the individual</a:t>
                      </a:r>
                      <a:endParaRPr lang="en-GB" b="1" dirty="0" smtClean="0"/>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pPr algn="ctr"/>
                      <a:endParaRPr lang="en-GB" dirty="0" smtClean="0"/>
                    </a:p>
                    <a:p>
                      <a:pPr algn="ctr"/>
                      <a:r>
                        <a:rPr lang="en-GB" b="1" dirty="0" smtClean="0">
                          <a:hlinkClick r:id="rId15"/>
                        </a:rPr>
                        <a:t>ICAN – Free Resources</a:t>
                      </a:r>
                      <a:r>
                        <a:rPr lang="en-GB" b="1" baseline="0" dirty="0" smtClean="0">
                          <a:hlinkClick r:id="rId15"/>
                        </a:rPr>
                        <a:t> for practitioners</a:t>
                      </a:r>
                      <a:endParaRPr lang="en-GB" b="1" dirty="0" smtClean="0"/>
                    </a:p>
                    <a:p>
                      <a:pPr algn="ctr"/>
                      <a:endParaRPr lang="en-GB" b="1" dirty="0" smtClean="0"/>
                    </a:p>
                  </a:txBody>
                  <a:tcPr>
                    <a:solidFill>
                      <a:schemeClr val="accent4">
                        <a:lumMod val="20000"/>
                        <a:lumOff val="80000"/>
                      </a:schemeClr>
                    </a:solidFill>
                  </a:tcPr>
                </a:tc>
              </a:tr>
            </a:tbl>
          </a:graphicData>
        </a:graphic>
      </p:graphicFrame>
      <p:sp>
        <p:nvSpPr>
          <p:cNvPr id="16" name="TextBox 15"/>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pic>
        <p:nvPicPr>
          <p:cNvPr id="2" name="Picture 1">
            <a:hlinkClick r:id="rId9"/>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93879" y="1797715"/>
            <a:ext cx="1821161" cy="1821161"/>
          </a:xfrm>
          <a:prstGeom prst="rect">
            <a:avLst/>
          </a:prstGeom>
        </p:spPr>
      </p:pic>
      <p:pic>
        <p:nvPicPr>
          <p:cNvPr id="3" name="Picture 2">
            <a:hlinkClick r:id="rId13"/>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979712" y="4429124"/>
            <a:ext cx="1742306" cy="1407247"/>
          </a:xfrm>
          <a:prstGeom prst="rect">
            <a:avLst/>
          </a:prstGeom>
        </p:spPr>
      </p:pic>
      <p:pic>
        <p:nvPicPr>
          <p:cNvPr id="1026" name="Picture 2">
            <a:hlinkClick r:id="rId14"/>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217188" y="4400121"/>
            <a:ext cx="1974541" cy="1465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hlinkClick r:id="rId15"/>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532535" y="4551720"/>
            <a:ext cx="2071913" cy="806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a:hlinkClick r:id="rId7"/>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96542" y="1797715"/>
            <a:ext cx="2108646" cy="156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a:hlinkClick r:id="rId11"/>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082270" y="1972828"/>
            <a:ext cx="1177008" cy="1663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612130"/>
      </p:ext>
    </p:extLst>
  </p:cSld>
  <p:clrMapOvr>
    <a:masterClrMapping/>
  </p:clrMapOvr>
  <p:timing>
    <p:tnLst>
      <p:par>
        <p:cTn id="1" dur="indefinite" restart="never" nodeType="tmRoot"/>
      </p:par>
    </p:tnLst>
  </p:timing>
</p:sld>
</file>

<file path=ppt/theme/theme1.xml><?xml version="1.0" encoding="utf-8"?>
<a:theme xmlns:a="http://schemas.openxmlformats.org/drawingml/2006/main" name="LTA Toolk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LTA Toolkit</Template>
  <TotalTime>963</TotalTime>
  <Words>1287</Words>
  <Application>Microsoft Office PowerPoint</Application>
  <PresentationFormat>On-screen Show (4:3)</PresentationFormat>
  <Paragraphs>262</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LTA Toolkit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McCartney</dc:creator>
  <cp:lastModifiedBy>CookJ</cp:lastModifiedBy>
  <cp:revision>109</cp:revision>
  <dcterms:created xsi:type="dcterms:W3CDTF">2013-02-22T07:22:54Z</dcterms:created>
  <dcterms:modified xsi:type="dcterms:W3CDTF">2015-05-20T18:07:19Z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