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8" r:id="rId2"/>
    <p:sldId id="262" r:id="rId3"/>
    <p:sldId id="259" r:id="rId4"/>
    <p:sldId id="263" r:id="rId5"/>
    <p:sldId id="257" r:id="rId6"/>
    <p:sldId id="268" r:id="rId7"/>
    <p:sldId id="269" r:id="rId8"/>
    <p:sldId id="270" r:id="rId9"/>
    <p:sldId id="271" r:id="rId10"/>
    <p:sldId id="272" r:id="rId11"/>
    <p:sldId id="273" r:id="rId12"/>
    <p:sldId id="265" r:id="rId13"/>
    <p:sldId id="266"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92F92"/>
    <a:srgbClr val="D3CDE1"/>
    <a:srgbClr val="8585BE"/>
    <a:srgbClr val="007C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21" autoAdjust="0"/>
    <p:restoredTop sz="48718" autoAdjust="0"/>
  </p:normalViewPr>
  <p:slideViewPr>
    <p:cSldViewPr showGuides="1">
      <p:cViewPr>
        <p:scale>
          <a:sx n="50" d="100"/>
          <a:sy n="50" d="100"/>
        </p:scale>
        <p:origin x="-2754" y="-156"/>
      </p:cViewPr>
      <p:guideLst>
        <p:guide orient="horz" pos="1185"/>
        <p:guide pos="1338"/>
      </p:guideLst>
    </p:cSldViewPr>
  </p:slideViewPr>
  <p:outlineViewPr>
    <p:cViewPr>
      <p:scale>
        <a:sx n="33" d="100"/>
        <a:sy n="33" d="100"/>
      </p:scale>
      <p:origin x="0" y="0"/>
    </p:cViewPr>
  </p:outlin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62D3C6A-CF16-4B8A-AE64-7559FD68468A}" type="datetimeFigureOut">
              <a:rPr lang="en-GB" smtClean="0"/>
              <a:t>28/09/2016</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1646FCB-3CEE-428D-B50F-B562299EB96F}" type="slidenum">
              <a:rPr lang="en-GB" smtClean="0"/>
              <a:t>‹#›</a:t>
            </a:fld>
            <a:endParaRPr lang="en-GB"/>
          </a:p>
        </p:txBody>
      </p:sp>
    </p:spTree>
    <p:extLst>
      <p:ext uri="{BB962C8B-B14F-4D97-AF65-F5344CB8AC3E}">
        <p14:creationId xmlns:p14="http://schemas.microsoft.com/office/powerpoint/2010/main" val="8357735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050" dirty="0" smtClean="0"/>
              <a:t>The</a:t>
            </a:r>
            <a:r>
              <a:rPr lang="en-GB" sz="1050" baseline="0" dirty="0" smtClean="0"/>
              <a:t> notes section in each presentation is primarily for the facilitator, indicating additional requirements or information. </a:t>
            </a:r>
            <a:endParaRPr lang="en-GB" sz="1050" baseline="0" dirty="0" smtClean="0"/>
          </a:p>
          <a:p>
            <a:endParaRPr lang="en-GB" b="1" dirty="0" smtClean="0"/>
          </a:p>
          <a:p>
            <a:r>
              <a:rPr lang="en-GB" b="1" dirty="0" smtClean="0"/>
              <a:t>Write with Confidence</a:t>
            </a:r>
          </a:p>
          <a:p>
            <a:r>
              <a:rPr lang="en-GB" dirty="0" smtClean="0"/>
              <a:t>The objective of this PPT is to explore the research and views around developing ‘private’ and ‘public’ confidence in writing</a:t>
            </a:r>
            <a:r>
              <a:rPr lang="en-GB" baseline="0" dirty="0" smtClean="0"/>
              <a:t>, </a:t>
            </a:r>
            <a:r>
              <a:rPr lang="en-GB" dirty="0" smtClean="0"/>
              <a:t>and to generate professional dialogue and action relating to this with a view to improving experiences for the young people in school.  </a:t>
            </a:r>
          </a:p>
          <a:p>
            <a:endParaRPr lang="en-GB"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This PPT will address the following Quality Indicators from HGIOS 4:</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QI: 2.2 – Curriculum – Themes: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Rationale and design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Development of the curriculum</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Skills for learning, life and work</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kumimoji="0" lang="en-GB"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QI: 2.3 – Learning, teaching and assessment – Themes: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Learning and engagement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Quality of teaching</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Planning, tracking and monitoring</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kumimoji="0" lang="en-GB"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QI: 2.4 – Personalised support – Themes: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Universal support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Removal of potential barriers to learning</a:t>
            </a:r>
          </a:p>
          <a:p>
            <a:endParaRPr lang="en-GB" dirty="0" smtClean="0"/>
          </a:p>
        </p:txBody>
      </p:sp>
      <p:sp>
        <p:nvSpPr>
          <p:cNvPr id="4" name="Slide Number Placeholder 3"/>
          <p:cNvSpPr>
            <a:spLocks noGrp="1"/>
          </p:cNvSpPr>
          <p:nvPr>
            <p:ph type="sldNum" sz="quarter" idx="10"/>
          </p:nvPr>
        </p:nvSpPr>
        <p:spPr/>
        <p:txBody>
          <a:bodyPr/>
          <a:lstStyle/>
          <a:p>
            <a:fld id="{F3FA3FA8-9BC7-475E-BA7E-2C14599A0BB9}" type="slidenum">
              <a:rPr lang="en-GB" smtClean="0"/>
              <a:pPr/>
              <a:t>1</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This agenda</a:t>
            </a:r>
            <a:r>
              <a:rPr lang="en-GB" baseline="0" dirty="0" smtClean="0"/>
              <a:t> is fixed  and is the same for every presentation</a:t>
            </a:r>
            <a:r>
              <a:rPr lang="en-GB" dirty="0" smtClean="0"/>
              <a:t> in the toolkit.</a:t>
            </a:r>
          </a:p>
          <a:p>
            <a:endParaRPr lang="en-GB" dirty="0"/>
          </a:p>
        </p:txBody>
      </p:sp>
      <p:sp>
        <p:nvSpPr>
          <p:cNvPr id="4" name="Slide Number Placeholder 3"/>
          <p:cNvSpPr>
            <a:spLocks noGrp="1"/>
          </p:cNvSpPr>
          <p:nvPr>
            <p:ph type="sldNum" sz="quarter" idx="10"/>
          </p:nvPr>
        </p:nvSpPr>
        <p:spPr/>
        <p:txBody>
          <a:bodyPr/>
          <a:lstStyle/>
          <a:p>
            <a:fld id="{F3FA3FA8-9BC7-475E-BA7E-2C14599A0BB9}" type="slidenum">
              <a:rPr lang="en-GB" smtClean="0"/>
              <a:pPr/>
              <a:t>2</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Participants</a:t>
            </a:r>
            <a:r>
              <a:rPr lang="en-GB" baseline="0" dirty="0" smtClean="0"/>
              <a:t> to discuss:</a:t>
            </a:r>
          </a:p>
          <a:p>
            <a:r>
              <a:rPr lang="en-GB" i="1" dirty="0" smtClean="0">
                <a:solidFill>
                  <a:srgbClr val="000000"/>
                </a:solidFill>
                <a:cs typeface="Arial" pitchFamily="34" charset="0"/>
              </a:rPr>
              <a:t>In a maximum of 30 seconds, share your thoughts on the image below</a:t>
            </a:r>
            <a:endParaRPr lang="en-GB" i="1" baseline="0" dirty="0" smtClean="0"/>
          </a:p>
          <a:p>
            <a:endParaRPr lang="en-GB" i="1" baseline="0" dirty="0" smtClean="0"/>
          </a:p>
          <a:p>
            <a:r>
              <a:rPr lang="en-GB" i="0" baseline="0" dirty="0" smtClean="0"/>
              <a:t>The role of the teachers when it is not their turn is active listening</a:t>
            </a:r>
          </a:p>
          <a:p>
            <a:endParaRPr lang="en-GB" i="1" baseline="0" dirty="0" smtClean="0"/>
          </a:p>
          <a:p>
            <a:r>
              <a:rPr lang="en-GB" i="0" baseline="0" dirty="0" smtClean="0"/>
              <a:t>You may use a stopwatch </a:t>
            </a:r>
          </a:p>
          <a:p>
            <a:endParaRPr lang="en-GB" i="1" baseline="0" dirty="0" smtClean="0"/>
          </a:p>
          <a:p>
            <a:r>
              <a:rPr lang="en-GB" i="0" baseline="0" dirty="0" smtClean="0"/>
              <a:t>Choose respondents to share their opinion -everyone must be involved in this activity</a:t>
            </a:r>
          </a:p>
          <a:p>
            <a:endParaRPr lang="en-GB" dirty="0" smtClean="0"/>
          </a:p>
          <a:p>
            <a:r>
              <a:rPr lang="en-GB" i="1" dirty="0" smtClean="0"/>
              <a:t>Max 5 Minutes for this activity</a:t>
            </a:r>
            <a:endParaRPr lang="en-GB" i="1" dirty="0"/>
          </a:p>
        </p:txBody>
      </p:sp>
      <p:sp>
        <p:nvSpPr>
          <p:cNvPr id="4" name="Slide Number Placeholder 3"/>
          <p:cNvSpPr>
            <a:spLocks noGrp="1"/>
          </p:cNvSpPr>
          <p:nvPr>
            <p:ph type="sldNum" sz="quarter" idx="10"/>
          </p:nvPr>
        </p:nvSpPr>
        <p:spPr/>
        <p:txBody>
          <a:bodyPr/>
          <a:lstStyle/>
          <a:p>
            <a:fld id="{F3FA3FA8-9BC7-475E-BA7E-2C14599A0BB9}" type="slidenum">
              <a:rPr lang="en-GB" smtClean="0"/>
              <a:pPr/>
              <a:t>3</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b="0" i="0" baseline="0" dirty="0" smtClean="0"/>
              <a:t>The Scottish Summary of Literacy and Numeracy (SSLN) 2012 found, with regards to writing, that </a:t>
            </a:r>
            <a:r>
              <a:rPr lang="en-GB" i="0" dirty="0" smtClean="0"/>
              <a:t>64% of pupils at P4, 68% of pupils at P7 and 55% of the pupils at S2 performed well, very well or beyond the level for their stage. </a:t>
            </a:r>
            <a:endParaRPr lang="en-GB" sz="1200" b="1" i="0" baseline="0" dirty="0" smtClean="0"/>
          </a:p>
          <a:p>
            <a:endParaRPr lang="en-GB" sz="1200" b="0" i="1" baseline="0" dirty="0" smtClean="0"/>
          </a:p>
          <a:p>
            <a:r>
              <a:rPr lang="en-GB" sz="1200" b="0" i="0" baseline="0" dirty="0" smtClean="0"/>
              <a:t>Participants to discuss:</a:t>
            </a:r>
          </a:p>
          <a:p>
            <a:r>
              <a:rPr lang="en-GB" sz="1200" b="1" dirty="0" smtClean="0"/>
              <a:t>This means more than 1/3 didn’t . . . </a:t>
            </a:r>
          </a:p>
          <a:p>
            <a:r>
              <a:rPr lang="en-GB" sz="1200" b="1" dirty="0" smtClean="0"/>
              <a:t>What are the possible factors that may contribute to this?</a:t>
            </a:r>
          </a:p>
          <a:p>
            <a:pPr marL="0" indent="0">
              <a:buFont typeface="Arial" charset="0"/>
              <a:buNone/>
            </a:pPr>
            <a:endParaRPr lang="en-GB" b="0" i="0" baseline="0" dirty="0" smtClean="0"/>
          </a:p>
          <a:p>
            <a:r>
              <a:rPr lang="en-GB" i="0" dirty="0" smtClean="0"/>
              <a:t>Participants</a:t>
            </a:r>
            <a:r>
              <a:rPr lang="en-GB" i="0" baseline="0" dirty="0" smtClean="0"/>
              <a:t> to be given 2 minutes to discuss – facilitator to collect responses.</a:t>
            </a:r>
          </a:p>
          <a:p>
            <a:endParaRPr lang="en-GB" i="0" baseline="0" dirty="0" smtClean="0"/>
          </a:p>
          <a:p>
            <a:r>
              <a:rPr lang="en-GB" b="0" baseline="0" dirty="0" smtClean="0"/>
              <a:t>Some suggestions may include:</a:t>
            </a:r>
          </a:p>
          <a:p>
            <a:pPr marL="171450" indent="-171450">
              <a:buFont typeface="Arial" charset="0"/>
              <a:buChar char="•"/>
            </a:pPr>
            <a:r>
              <a:rPr lang="en-GB" sz="1200" kern="1200" dirty="0" smtClean="0">
                <a:solidFill>
                  <a:schemeClr val="tx1"/>
                </a:solidFill>
                <a:effectLst/>
                <a:latin typeface="+mn-lt"/>
                <a:ea typeface="+mn-ea"/>
                <a:cs typeface="+mn-cs"/>
              </a:rPr>
              <a:t>“Development: By age 5 – 6 years children know between 5 – 8,000 words before starting to read. </a:t>
            </a:r>
            <a:br>
              <a:rPr lang="en-GB" sz="1200" kern="1200" dirty="0" smtClean="0">
                <a:solidFill>
                  <a:schemeClr val="tx1"/>
                </a:solidFill>
                <a:effectLst/>
                <a:latin typeface="+mn-lt"/>
                <a:ea typeface="+mn-ea"/>
                <a:cs typeface="+mn-cs"/>
              </a:rPr>
            </a:br>
            <a:r>
              <a:rPr lang="en-GB" sz="1200" kern="1200" dirty="0" smtClean="0">
                <a:solidFill>
                  <a:schemeClr val="tx1"/>
                </a:solidFill>
                <a:effectLst/>
                <a:latin typeface="+mn-lt"/>
                <a:ea typeface="+mn-ea"/>
                <a:cs typeface="+mn-cs"/>
              </a:rPr>
              <a:t>After age 5, children acquire an additional 1,000 word families each year (e.g. dress, dressed, dressing) (Nation, 2001; </a:t>
            </a:r>
            <a:r>
              <a:rPr lang="en-GB" sz="1200" kern="1200" dirty="0" err="1" smtClean="0">
                <a:solidFill>
                  <a:schemeClr val="tx1"/>
                </a:solidFill>
                <a:effectLst/>
                <a:latin typeface="+mn-lt"/>
                <a:ea typeface="+mn-ea"/>
                <a:cs typeface="+mn-cs"/>
              </a:rPr>
              <a:t>Grabe</a:t>
            </a:r>
            <a:r>
              <a:rPr lang="en-GB" sz="1200" kern="1200" dirty="0" smtClean="0">
                <a:solidFill>
                  <a:schemeClr val="tx1"/>
                </a:solidFill>
                <a:effectLst/>
                <a:latin typeface="+mn-lt"/>
                <a:ea typeface="+mn-ea"/>
                <a:cs typeface="+mn-cs"/>
              </a:rPr>
              <a:t>, 2009)</a:t>
            </a:r>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GB" sz="1200" i="0" kern="1200" baseline="0" dirty="0" smtClean="0">
                <a:solidFill>
                  <a:schemeClr val="tx1"/>
                </a:solidFill>
                <a:effectLst/>
                <a:latin typeface="+mn-lt"/>
                <a:ea typeface="+mn-ea"/>
                <a:cs typeface="+mn-cs"/>
              </a:rPr>
              <a:t>The ability to sequence verbally, e.g. narrative structure, grammatical structure and phrase development</a:t>
            </a:r>
          </a:p>
          <a:p>
            <a:pPr marL="171450" indent="-171450">
              <a:buFont typeface="Arial" charset="0"/>
              <a:buChar char="•"/>
            </a:pPr>
            <a:r>
              <a:rPr lang="en-GB" sz="1200" i="0" kern="1200" dirty="0" smtClean="0">
                <a:solidFill>
                  <a:schemeClr val="tx1"/>
                </a:solidFill>
                <a:effectLst/>
                <a:latin typeface="+mn-lt"/>
                <a:ea typeface="+mn-ea"/>
                <a:cs typeface="+mn-cs"/>
              </a:rPr>
              <a:t>A reliance</a:t>
            </a:r>
            <a:r>
              <a:rPr lang="en-GB" sz="1200" i="0" kern="1200" baseline="0" dirty="0" smtClean="0">
                <a:solidFill>
                  <a:schemeClr val="tx1"/>
                </a:solidFill>
                <a:effectLst/>
                <a:latin typeface="+mn-lt"/>
                <a:ea typeface="+mn-ea"/>
                <a:cs typeface="+mn-cs"/>
              </a:rPr>
              <a:t> on schematic teaching for writing, lacking a holistic approach – explore the ‘Learning and Teaching – A Focus on Writing’ PP in The Literacy Toolkit - http://highlandliteracy.com/literacy-toolkit/learning-and-teaching-a-focus-on-writing/ </a:t>
            </a:r>
          </a:p>
          <a:p>
            <a:pPr marL="171450" indent="-171450">
              <a:buFont typeface="Arial" charset="0"/>
              <a:buChar char="•"/>
            </a:pPr>
            <a:r>
              <a:rPr lang="en-GB" sz="1200" i="0" kern="1200" baseline="0" dirty="0" smtClean="0">
                <a:solidFill>
                  <a:schemeClr val="tx1"/>
                </a:solidFill>
                <a:effectLst/>
                <a:latin typeface="+mn-lt"/>
                <a:ea typeface="+mn-ea"/>
                <a:cs typeface="+mn-cs"/>
              </a:rPr>
              <a:t>Absence of progression both within and through Levels – see Education Scotland and Highland progression materials</a:t>
            </a:r>
            <a:br>
              <a:rPr lang="en-GB" sz="1200" i="0" kern="1200" baseline="0" dirty="0" smtClean="0">
                <a:solidFill>
                  <a:schemeClr val="tx1"/>
                </a:solidFill>
                <a:effectLst/>
                <a:latin typeface="+mn-lt"/>
                <a:ea typeface="+mn-ea"/>
                <a:cs typeface="+mn-cs"/>
              </a:rPr>
            </a:br>
            <a:r>
              <a:rPr lang="en-GB" sz="1200" i="0" kern="1200" baseline="0" dirty="0" smtClean="0">
                <a:solidFill>
                  <a:schemeClr val="tx1"/>
                </a:solidFill>
                <a:effectLst/>
                <a:latin typeface="+mn-lt"/>
                <a:ea typeface="+mn-ea"/>
                <a:cs typeface="+mn-cs"/>
              </a:rPr>
              <a:t>http://www.educationscotland.gov.uk/Images/LiteracyandEnglishGrid_tcm4-830976.pdf</a:t>
            </a:r>
            <a:br>
              <a:rPr lang="en-GB" sz="1200" i="0" kern="1200" baseline="0" dirty="0" smtClean="0">
                <a:solidFill>
                  <a:schemeClr val="tx1"/>
                </a:solidFill>
                <a:effectLst/>
                <a:latin typeface="+mn-lt"/>
                <a:ea typeface="+mn-ea"/>
                <a:cs typeface="+mn-cs"/>
              </a:rPr>
            </a:br>
            <a:r>
              <a:rPr lang="en-GB" sz="1200" i="0" kern="1200" baseline="0" dirty="0" smtClean="0">
                <a:solidFill>
                  <a:schemeClr val="tx1"/>
                </a:solidFill>
                <a:effectLst/>
                <a:latin typeface="+mn-lt"/>
                <a:ea typeface="+mn-ea"/>
                <a:cs typeface="+mn-cs"/>
              </a:rPr>
              <a:t>https://highlandliteracy.files.wordpress.com/2015/03/march2015_steps-to-success-highland-literacy-progression-final.docx</a:t>
            </a:r>
          </a:p>
          <a:p>
            <a:pPr marL="171450" indent="-171450">
              <a:buFont typeface="Arial" charset="0"/>
              <a:buChar char="•"/>
            </a:pPr>
            <a:r>
              <a:rPr lang="en-GB" sz="1200" i="0" kern="1200" baseline="0" dirty="0" smtClean="0">
                <a:solidFill>
                  <a:schemeClr val="tx1"/>
                </a:solidFill>
                <a:effectLst/>
                <a:latin typeface="+mn-lt"/>
                <a:ea typeface="+mn-ea"/>
                <a:cs typeface="+mn-cs"/>
              </a:rPr>
              <a:t>Complexity of skills required when producing a wealth of genres.</a:t>
            </a:r>
          </a:p>
          <a:p>
            <a:endParaRPr lang="en-GB" i="1" dirty="0" smtClean="0"/>
          </a:p>
          <a:p>
            <a:r>
              <a:rPr lang="en-GB" i="1" baseline="0" dirty="0" smtClean="0"/>
              <a:t>5 minutes</a:t>
            </a:r>
            <a:endParaRPr lang="en-GB" dirty="0"/>
          </a:p>
        </p:txBody>
      </p:sp>
      <p:sp>
        <p:nvSpPr>
          <p:cNvPr id="4" name="Slide Number Placeholder 3"/>
          <p:cNvSpPr>
            <a:spLocks noGrp="1"/>
          </p:cNvSpPr>
          <p:nvPr>
            <p:ph type="sldNum" sz="quarter" idx="10"/>
          </p:nvPr>
        </p:nvSpPr>
        <p:spPr/>
        <p:txBody>
          <a:bodyPr/>
          <a:lstStyle/>
          <a:p>
            <a:fld id="{F3FA3FA8-9BC7-475E-BA7E-2C14599A0BB9}" type="slidenum">
              <a:rPr lang="en-GB" smtClean="0"/>
              <a:pPr/>
              <a:t>4</a:t>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following quote comes</a:t>
            </a:r>
            <a:r>
              <a:rPr lang="en-GB" baseline="0" dirty="0" smtClean="0"/>
              <a:t> from an article published by the Joseph </a:t>
            </a:r>
            <a:r>
              <a:rPr lang="en-GB" baseline="0" dirty="0" err="1" smtClean="0"/>
              <a:t>Rowntree</a:t>
            </a:r>
            <a:r>
              <a:rPr lang="en-GB" baseline="0" dirty="0" smtClean="0"/>
              <a:t> Foundation in which young people conducted a number research studies to look at learners’ perceptions of literacy.</a:t>
            </a:r>
            <a:endParaRPr lang="en-GB" dirty="0" smtClean="0"/>
          </a:p>
          <a:p>
            <a:endParaRPr lang="en-GB" dirty="0" smtClean="0"/>
          </a:p>
          <a:p>
            <a:r>
              <a:rPr lang="en-GB" dirty="0" smtClean="0"/>
              <a:t>Facilitator to share the quote</a:t>
            </a:r>
            <a:r>
              <a:rPr lang="en-GB" baseline="0" dirty="0" smtClean="0"/>
              <a:t> with participants and participants to discuss:</a:t>
            </a:r>
          </a:p>
          <a:p>
            <a:endParaRPr lang="en-GB" b="0" baseline="0" dirty="0" smtClean="0"/>
          </a:p>
          <a:p>
            <a:pPr marL="171450" indent="-171450">
              <a:buFont typeface="Arial" pitchFamily="34" charset="0"/>
              <a:buChar char="•"/>
            </a:pPr>
            <a:r>
              <a:rPr lang="en-GB" b="1" baseline="0" dirty="0" smtClean="0"/>
              <a:t>What opportunities are you currently providing to develop ‘private’ practice to enhance public confidence in writing?</a:t>
            </a:r>
          </a:p>
          <a:p>
            <a:pPr marL="171450" indent="-171450">
              <a:buFont typeface="Arial" pitchFamily="34" charset="0"/>
              <a:buChar char="•"/>
            </a:pPr>
            <a:endParaRPr lang="en-GB" b="1" baseline="0" dirty="0" smtClean="0"/>
          </a:p>
          <a:p>
            <a:pPr marL="0" indent="0">
              <a:buFont typeface="Arial" pitchFamily="34" charset="0"/>
              <a:buNone/>
            </a:pPr>
            <a:r>
              <a:rPr lang="en-GB" b="0" baseline="0" dirty="0" smtClean="0"/>
              <a:t>Facilitator to provide 2 minutes for partner discussion and collect responses.</a:t>
            </a:r>
          </a:p>
          <a:p>
            <a:endParaRPr lang="en-GB" baseline="0" dirty="0" smtClean="0"/>
          </a:p>
          <a:p>
            <a:r>
              <a:rPr lang="en-GB" i="1" baseline="0" dirty="0" smtClean="0"/>
              <a:t>5 minutes</a:t>
            </a:r>
            <a:endParaRPr lang="en-GB" i="1" dirty="0"/>
          </a:p>
        </p:txBody>
      </p:sp>
      <p:sp>
        <p:nvSpPr>
          <p:cNvPr id="4" name="Slide Number Placeholder 3"/>
          <p:cNvSpPr>
            <a:spLocks noGrp="1"/>
          </p:cNvSpPr>
          <p:nvPr>
            <p:ph type="sldNum" sz="quarter" idx="10"/>
          </p:nvPr>
        </p:nvSpPr>
        <p:spPr/>
        <p:txBody>
          <a:bodyPr/>
          <a:lstStyle/>
          <a:p>
            <a:fld id="{71646FCB-3CEE-428D-B50F-B562299EB96F}" type="slidenum">
              <a:rPr lang="en-GB" smtClean="0"/>
              <a:t>5</a:t>
            </a:fld>
            <a:endParaRPr lang="en-GB"/>
          </a:p>
        </p:txBody>
      </p:sp>
    </p:spTree>
    <p:extLst>
      <p:ext uri="{BB962C8B-B14F-4D97-AF65-F5344CB8AC3E}">
        <p14:creationId xmlns:p14="http://schemas.microsoft.com/office/powerpoint/2010/main" val="38479103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Facilitators to share:</a:t>
            </a:r>
          </a:p>
          <a:p>
            <a:endParaRPr lang="en-GB" baseline="0" dirty="0" smtClean="0"/>
          </a:p>
          <a:p>
            <a:r>
              <a:rPr lang="en-GB" b="1" baseline="0" dirty="0" smtClean="0"/>
              <a:t>Learners may have different levels of ‘private’ and ‘public’ confidence when writing independently for enjoyment, writing for the audience of other learners or the teacher, or writing for an audience external to the classroom.</a:t>
            </a:r>
          </a:p>
          <a:p>
            <a:endParaRPr lang="en-GB" b="1" baseline="0" dirty="0" smtClean="0"/>
          </a:p>
          <a:p>
            <a:r>
              <a:rPr lang="en-GB" b="1" baseline="0" dirty="0" smtClean="0"/>
              <a:t>We will now look at each of these in more depth.</a:t>
            </a:r>
          </a:p>
          <a:p>
            <a:endParaRPr lang="en-GB" baseline="0" dirty="0" smtClean="0"/>
          </a:p>
          <a:p>
            <a:endParaRPr lang="en-GB" baseline="0" dirty="0" smtClean="0"/>
          </a:p>
          <a:p>
            <a:r>
              <a:rPr lang="en-GB" i="1" baseline="0" dirty="0" smtClean="0"/>
              <a:t>2 minutes</a:t>
            </a:r>
            <a:endParaRPr lang="en-GB" i="1" dirty="0"/>
          </a:p>
        </p:txBody>
      </p:sp>
      <p:sp>
        <p:nvSpPr>
          <p:cNvPr id="4" name="Slide Number Placeholder 3"/>
          <p:cNvSpPr>
            <a:spLocks noGrp="1"/>
          </p:cNvSpPr>
          <p:nvPr>
            <p:ph type="sldNum" sz="quarter" idx="10"/>
          </p:nvPr>
        </p:nvSpPr>
        <p:spPr/>
        <p:txBody>
          <a:bodyPr/>
          <a:lstStyle/>
          <a:p>
            <a:fld id="{71646FCB-3CEE-428D-B50F-B562299EB96F}" type="slidenum">
              <a:rPr lang="en-GB" smtClean="0"/>
              <a:t>6</a:t>
            </a:fld>
            <a:endParaRPr lang="en-GB"/>
          </a:p>
        </p:txBody>
      </p:sp>
    </p:spTree>
    <p:extLst>
      <p:ext uri="{BB962C8B-B14F-4D97-AF65-F5344CB8AC3E}">
        <p14:creationId xmlns:p14="http://schemas.microsoft.com/office/powerpoint/2010/main" val="38479103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Facilitators to share:</a:t>
            </a:r>
          </a:p>
          <a:p>
            <a:endParaRPr lang="en-GB" baseline="0" dirty="0" smtClean="0"/>
          </a:p>
          <a:p>
            <a:r>
              <a:rPr lang="en-GB" b="1" baseline="0" dirty="0" smtClean="0"/>
              <a:t>Sarah is in your class. During writing tasks she requires support through dialogue and images to stimulate ideas. Across various genres direct support is required to organise and structure her writing. Her technical accuracy is improving in reading and short writing tasks; however, in extended writing pieces these skills are not transferred. She is reluctant to share her writing with others unless it is handwriting tasks which she is happy to share due to having particularly neat handwriting.</a:t>
            </a:r>
          </a:p>
          <a:p>
            <a:endParaRPr lang="en-GB" b="1" baseline="0" dirty="0" smtClean="0"/>
          </a:p>
          <a:p>
            <a:r>
              <a:rPr lang="en-GB" b="1" baseline="0" dirty="0" smtClean="0"/>
              <a:t>How could you support Sarah?</a:t>
            </a:r>
          </a:p>
          <a:p>
            <a:endParaRPr lang="en-GB" b="1" baseline="0" dirty="0" smtClean="0"/>
          </a:p>
          <a:p>
            <a:r>
              <a:rPr lang="en-GB" b="0" baseline="0" dirty="0" smtClean="0"/>
              <a:t>Participants to be given 3 minutes to discuss – feedback collected by facilitator.</a:t>
            </a:r>
          </a:p>
          <a:p>
            <a:endParaRPr lang="en-GB" b="0" baseline="0" dirty="0" smtClean="0"/>
          </a:p>
          <a:p>
            <a:r>
              <a:rPr lang="en-GB" b="0" baseline="0" dirty="0" smtClean="0"/>
              <a:t>Some suggestions may include:</a:t>
            </a:r>
          </a:p>
          <a:p>
            <a:pPr marL="171450" indent="-171450">
              <a:buFont typeface="Arial" charset="0"/>
              <a:buChar char="•"/>
            </a:pPr>
            <a:r>
              <a:rPr lang="en-GB" b="0" baseline="0" dirty="0" smtClean="0"/>
              <a:t>Encourage Reading for Enjoyment using texts that are suitable for Sarah’s ability to stimulate ideas during writing tasks – e.g. Independent IPICK Reading strategy: http://highlandliteracy.com/reading-2/guided-reading/ </a:t>
            </a:r>
          </a:p>
          <a:p>
            <a:pPr marL="171450" indent="-171450">
              <a:buFont typeface="Arial" charset="0"/>
              <a:buChar char="•"/>
            </a:pPr>
            <a:r>
              <a:rPr lang="en-GB" b="0" baseline="0" dirty="0" smtClean="0"/>
              <a:t>Create an ethos/environment where ‘free’ writing is promoted – provide learners with time each day to write in any mode/genre for pleasure; this does not need to crystalize into ‘finished pieces’</a:t>
            </a:r>
          </a:p>
          <a:p>
            <a:pPr marL="171450" indent="-171450">
              <a:buFont typeface="Arial" charset="0"/>
              <a:buChar char="•"/>
            </a:pPr>
            <a:r>
              <a:rPr lang="en-GB" b="0" baseline="0" dirty="0" smtClean="0"/>
              <a:t>Provide Sarah with purpose and audience for writing e.g. A fairy tale for children in the Early Years to share with them at story time</a:t>
            </a:r>
          </a:p>
          <a:p>
            <a:pPr marL="171450" indent="-171450">
              <a:buFont typeface="Arial" charset="0"/>
              <a:buChar char="•"/>
            </a:pPr>
            <a:r>
              <a:rPr lang="en-GB" b="0" baseline="0" dirty="0" smtClean="0"/>
              <a:t>Allow Sarah time to plan with her peers to support the ideas process</a:t>
            </a:r>
          </a:p>
          <a:p>
            <a:pPr marL="171450" indent="-171450">
              <a:buFont typeface="Arial" charset="0"/>
              <a:buChar char="•"/>
            </a:pPr>
            <a:r>
              <a:rPr lang="en-GB" b="0" baseline="0" dirty="0" smtClean="0"/>
              <a:t>Develop opportunities for structural writing activities e.g. Slow Writing http://highlandliteracy.com/writing-2/slow-writing/</a:t>
            </a:r>
          </a:p>
          <a:p>
            <a:pPr marL="171450" indent="-171450">
              <a:buFont typeface="Arial" charset="0"/>
              <a:buChar char="•"/>
            </a:pPr>
            <a:r>
              <a:rPr lang="en-GB" b="0" baseline="0" dirty="0" smtClean="0"/>
              <a:t>Use a talk based approach, such as </a:t>
            </a:r>
            <a:r>
              <a:rPr lang="en-GB" b="0" baseline="0" dirty="0" err="1" smtClean="0"/>
              <a:t>Storymapping</a:t>
            </a:r>
            <a:r>
              <a:rPr lang="en-GB" b="0" baseline="0" dirty="0" smtClean="0"/>
              <a:t>.</a:t>
            </a:r>
          </a:p>
          <a:p>
            <a:endParaRPr lang="en-GB" baseline="0" dirty="0" smtClean="0"/>
          </a:p>
          <a:p>
            <a:r>
              <a:rPr lang="en-GB" i="1" baseline="0" dirty="0" smtClean="0"/>
              <a:t>7 minutes</a:t>
            </a:r>
            <a:endParaRPr lang="en-GB" i="1" dirty="0"/>
          </a:p>
        </p:txBody>
      </p:sp>
      <p:sp>
        <p:nvSpPr>
          <p:cNvPr id="4" name="Slide Number Placeholder 3"/>
          <p:cNvSpPr>
            <a:spLocks noGrp="1"/>
          </p:cNvSpPr>
          <p:nvPr>
            <p:ph type="sldNum" sz="quarter" idx="10"/>
          </p:nvPr>
        </p:nvSpPr>
        <p:spPr/>
        <p:txBody>
          <a:bodyPr/>
          <a:lstStyle/>
          <a:p>
            <a:fld id="{71646FCB-3CEE-428D-B50F-B562299EB96F}" type="slidenum">
              <a:rPr lang="en-GB" smtClean="0"/>
              <a:t>7</a:t>
            </a:fld>
            <a:endParaRPr lang="en-GB"/>
          </a:p>
        </p:txBody>
      </p:sp>
    </p:spTree>
    <p:extLst>
      <p:ext uri="{BB962C8B-B14F-4D97-AF65-F5344CB8AC3E}">
        <p14:creationId xmlns:p14="http://schemas.microsoft.com/office/powerpoint/2010/main" val="38479103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Facilitators to share:</a:t>
            </a:r>
          </a:p>
          <a:p>
            <a:endParaRPr lang="en-GB" baseline="0" dirty="0" smtClean="0"/>
          </a:p>
          <a:p>
            <a:r>
              <a:rPr lang="en-GB" b="1" baseline="0" dirty="0" smtClean="0"/>
              <a:t>Marc is in your class. He is confident with the process of critically analysing a text through discussion as a preparatory task for writing. He’s happy to share his ideas with others across the curriculum; however, struggles to get his ideas onto paper. Marc’s writing lacks organisation and technical accuracy. He’s reluctant to let others analyse his writing, but will happily share the texts he has created verbally.</a:t>
            </a:r>
          </a:p>
          <a:p>
            <a:endParaRPr lang="en-GB" b="1" baseline="0" dirty="0" smtClean="0"/>
          </a:p>
          <a:p>
            <a:r>
              <a:rPr lang="en-GB" b="1" baseline="0" dirty="0" smtClean="0"/>
              <a:t>How could you support Marc?</a:t>
            </a:r>
          </a:p>
          <a:p>
            <a:endParaRPr lang="en-GB" b="1" baseline="0" dirty="0" smtClean="0"/>
          </a:p>
          <a:p>
            <a:r>
              <a:rPr lang="en-GB" b="0" baseline="0" dirty="0" smtClean="0"/>
              <a:t>Participants to be given 3 minutes to discuss – feedback collected by facilitator.</a:t>
            </a:r>
          </a:p>
          <a:p>
            <a:endParaRPr lang="en-GB" b="0" baseline="0" dirty="0" smtClean="0"/>
          </a:p>
          <a:p>
            <a:r>
              <a:rPr lang="en-GB" b="0" baseline="0" dirty="0" smtClean="0"/>
              <a:t>Some suggestions may include:</a:t>
            </a:r>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GB" b="0" baseline="0" dirty="0" smtClean="0"/>
              <a:t>Develop opportunities for structural writing activities e.g. Slow Writing http://highlandliteracy.com/writing-2/slow-writing/</a:t>
            </a:r>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GB" b="0" baseline="0" dirty="0" smtClean="0"/>
              <a:t>Provide Marc with direct support when structuring texts, i.e. through structural templates, to allow his ‘public’ creativity to develop on paper</a:t>
            </a:r>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GB" b="0" baseline="0" dirty="0" smtClean="0"/>
              <a:t>Create a supportive ethos and provide Marc with a ‘writing friend’ to help support the editing process</a:t>
            </a:r>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GB" b="0" baseline="0" dirty="0" smtClean="0"/>
              <a:t>Create an ethos/environment where ‘free’ writing is promoted – provide learners with time (5 minutes) to write in any mode/genre for pleasure; this does not need to crystalize into ‘finished pieces’ – this time can be used to work directly with Marc on the flow/technical accuracy of a piece</a:t>
            </a:r>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GB" b="0" baseline="0" dirty="0" smtClean="0"/>
              <a:t>Provide Marc with purpose and audience for writing e.g. a letter to his local councillor</a:t>
            </a:r>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GB" b="0" baseline="0" dirty="0" smtClean="0"/>
              <a:t>Use a talk based approach, such as </a:t>
            </a:r>
            <a:r>
              <a:rPr lang="en-GB" b="0" baseline="0" dirty="0" err="1" smtClean="0"/>
              <a:t>Storymapping</a:t>
            </a:r>
            <a:r>
              <a:rPr lang="en-GB" b="0" baseline="0" dirty="0" smtClean="0"/>
              <a:t>.</a:t>
            </a:r>
          </a:p>
          <a:p>
            <a:endParaRPr lang="en-GB" baseline="0" dirty="0" smtClean="0"/>
          </a:p>
          <a:p>
            <a:r>
              <a:rPr lang="en-GB" i="1" baseline="0" dirty="0" smtClean="0"/>
              <a:t>7 minutes</a:t>
            </a:r>
            <a:endParaRPr lang="en-GB" i="1" dirty="0"/>
          </a:p>
        </p:txBody>
      </p:sp>
      <p:sp>
        <p:nvSpPr>
          <p:cNvPr id="4" name="Slide Number Placeholder 3"/>
          <p:cNvSpPr>
            <a:spLocks noGrp="1"/>
          </p:cNvSpPr>
          <p:nvPr>
            <p:ph type="sldNum" sz="quarter" idx="10"/>
          </p:nvPr>
        </p:nvSpPr>
        <p:spPr/>
        <p:txBody>
          <a:bodyPr/>
          <a:lstStyle/>
          <a:p>
            <a:fld id="{71646FCB-3CEE-428D-B50F-B562299EB96F}" type="slidenum">
              <a:rPr lang="en-GB" smtClean="0"/>
              <a:t>8</a:t>
            </a:fld>
            <a:endParaRPr lang="en-GB"/>
          </a:p>
        </p:txBody>
      </p:sp>
    </p:spTree>
    <p:extLst>
      <p:ext uri="{BB962C8B-B14F-4D97-AF65-F5344CB8AC3E}">
        <p14:creationId xmlns:p14="http://schemas.microsoft.com/office/powerpoint/2010/main" val="38479103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Facilitators to share:</a:t>
            </a:r>
          </a:p>
          <a:p>
            <a:endParaRPr lang="en-GB" baseline="0" dirty="0" smtClean="0"/>
          </a:p>
          <a:p>
            <a:r>
              <a:rPr lang="en-GB" b="1" baseline="0" dirty="0" smtClean="0"/>
              <a:t>Aimee is in your class and an able writer; however, she is reluctant to share her writing with others. She discusses her writing with her teacher and is able to identify her strengths and development needs. When creating texts, in their widest definition, she is eager to keep her work private and does not promote her work to be shared in classroom displays as she is anxious she has made technical inaccuracies. At home she regularly creates stories that she shares with her teacher.</a:t>
            </a:r>
          </a:p>
          <a:p>
            <a:endParaRPr lang="en-GB" b="1" baseline="0" dirty="0" smtClean="0"/>
          </a:p>
          <a:p>
            <a:r>
              <a:rPr lang="en-GB" b="1" baseline="0" dirty="0" smtClean="0"/>
              <a:t>How could you support Aimee?</a:t>
            </a:r>
          </a:p>
          <a:p>
            <a:endParaRPr lang="en-GB" b="1" baseline="0" dirty="0" smtClean="0"/>
          </a:p>
          <a:p>
            <a:r>
              <a:rPr lang="en-GB" b="0" baseline="0" dirty="0" smtClean="0"/>
              <a:t>Participants to be given 3 minutes to discuss – feedback collected by facilitator.</a:t>
            </a:r>
          </a:p>
          <a:p>
            <a:endParaRPr lang="en-GB" b="0" baseline="0" dirty="0" smtClean="0"/>
          </a:p>
          <a:p>
            <a:r>
              <a:rPr lang="en-GB" b="0" baseline="0" dirty="0" smtClean="0"/>
              <a:t>Some suggestions may include:</a:t>
            </a:r>
          </a:p>
          <a:p>
            <a:pPr marL="171450" indent="-171450">
              <a:buFont typeface="Arial" charset="0"/>
              <a:buChar char="•"/>
            </a:pPr>
            <a:r>
              <a:rPr lang="en-GB" b="0" baseline="0" dirty="0" smtClean="0"/>
              <a:t>Create an ethos/environment where ‘free’ writing is promoted – this would allow for Aimee to develop the texts that she creates at home for enjoyment</a:t>
            </a:r>
          </a:p>
          <a:p>
            <a:pPr marL="171450" indent="-171450">
              <a:buFont typeface="Arial" charset="0"/>
              <a:buChar char="•"/>
            </a:pPr>
            <a:r>
              <a:rPr lang="en-GB" b="0" baseline="0" dirty="0" smtClean="0"/>
              <a:t>Provide Aimee with real purpose and audience for writing e.g. A fairy tale for children in the Early Years to share with them at story time</a:t>
            </a:r>
          </a:p>
          <a:p>
            <a:pPr marL="171450" indent="-171450">
              <a:buFont typeface="Arial" charset="0"/>
              <a:buChar char="•"/>
            </a:pPr>
            <a:r>
              <a:rPr lang="en-GB" b="0" baseline="0" dirty="0" smtClean="0"/>
              <a:t>Provide opportunities for Aimee to contribute to Shared Writing opportunities – in a small group or with the whole class</a:t>
            </a:r>
          </a:p>
          <a:p>
            <a:pPr marL="171450" indent="-171450">
              <a:buFont typeface="Arial" charset="0"/>
              <a:buChar char="•"/>
            </a:pPr>
            <a:r>
              <a:rPr lang="en-GB" b="0" baseline="0" dirty="0" smtClean="0"/>
              <a:t>Allow Aimee to work with a ‘writing partner’ to support one another in the editing/reviewing process</a:t>
            </a:r>
          </a:p>
          <a:p>
            <a:pPr marL="171450" indent="-171450">
              <a:buFont typeface="Arial" charset="0"/>
              <a:buChar char="•"/>
            </a:pPr>
            <a:r>
              <a:rPr lang="en-GB" b="0" baseline="0" dirty="0" smtClean="0"/>
              <a:t>Ensure that Aimee is being provided with the opportunity to create a wealth of genres – e.g. presentations, posters, diagrams, blogs</a:t>
            </a:r>
          </a:p>
          <a:p>
            <a:pPr marL="171450" indent="-171450">
              <a:buFont typeface="Arial" charset="0"/>
              <a:buChar char="•"/>
            </a:pPr>
            <a:r>
              <a:rPr lang="en-GB" b="0" baseline="0" dirty="0" smtClean="0"/>
              <a:t>Use a recording device to support Aimee’s writing</a:t>
            </a:r>
          </a:p>
          <a:p>
            <a:pPr marL="171450" indent="-171450">
              <a:buFont typeface="Arial" charset="0"/>
              <a:buChar char="•"/>
            </a:pPr>
            <a:r>
              <a:rPr lang="en-GB" b="0" baseline="0" dirty="0" smtClean="0"/>
              <a:t>Write across the learning environment – not just at a table, e.g. collective writing on a strip of wallpaper that the whole class contribute to.</a:t>
            </a:r>
            <a:br>
              <a:rPr lang="en-GB" b="0" baseline="0" dirty="0" smtClean="0"/>
            </a:br>
            <a:endParaRPr lang="en-GB" b="0" baseline="0" dirty="0" smtClean="0"/>
          </a:p>
          <a:p>
            <a:pPr marL="0" indent="0">
              <a:buFont typeface="Arial" charset="0"/>
              <a:buNone/>
            </a:pPr>
            <a:r>
              <a:rPr lang="en-GB" b="0" baseline="0" dirty="0" smtClean="0"/>
              <a:t>Definition of text: http://www.educationscotland.gov.uk/images/literacy_english_principles_practice_tcm4-540165.pdf – page 4</a:t>
            </a:r>
          </a:p>
          <a:p>
            <a:pPr marL="0" marR="0" indent="0" algn="l" defTabSz="914400" rtl="0" eaLnBrk="1" fontAlgn="auto" latinLnBrk="0" hangingPunct="1">
              <a:lnSpc>
                <a:spcPct val="100000"/>
              </a:lnSpc>
              <a:spcBef>
                <a:spcPts val="0"/>
              </a:spcBef>
              <a:spcAft>
                <a:spcPts val="0"/>
              </a:spcAft>
              <a:buClrTx/>
              <a:buSzTx/>
              <a:buFont typeface="Arial" charset="0"/>
              <a:buNone/>
              <a:tabLst/>
              <a:defRPr/>
            </a:pPr>
            <a:endParaRPr lang="en-GB" baseline="0" dirty="0" smtClean="0"/>
          </a:p>
          <a:p>
            <a:r>
              <a:rPr lang="en-GB" i="1" baseline="0" dirty="0" smtClean="0"/>
              <a:t>7 minutes</a:t>
            </a:r>
            <a:endParaRPr lang="en-GB" i="1" dirty="0"/>
          </a:p>
        </p:txBody>
      </p:sp>
      <p:sp>
        <p:nvSpPr>
          <p:cNvPr id="4" name="Slide Number Placeholder 3"/>
          <p:cNvSpPr>
            <a:spLocks noGrp="1"/>
          </p:cNvSpPr>
          <p:nvPr>
            <p:ph type="sldNum" sz="quarter" idx="10"/>
          </p:nvPr>
        </p:nvSpPr>
        <p:spPr/>
        <p:txBody>
          <a:bodyPr/>
          <a:lstStyle/>
          <a:p>
            <a:fld id="{71646FCB-3CEE-428D-B50F-B562299EB96F}" type="slidenum">
              <a:rPr lang="en-GB" smtClean="0"/>
              <a:t>9</a:t>
            </a:fld>
            <a:endParaRPr lang="en-GB"/>
          </a:p>
        </p:txBody>
      </p:sp>
    </p:spTree>
    <p:extLst>
      <p:ext uri="{BB962C8B-B14F-4D97-AF65-F5344CB8AC3E}">
        <p14:creationId xmlns:p14="http://schemas.microsoft.com/office/powerpoint/2010/main" val="38479103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Facilitators to share:</a:t>
            </a:r>
          </a:p>
          <a:p>
            <a:endParaRPr lang="en-GB" baseline="0" dirty="0" smtClean="0"/>
          </a:p>
          <a:p>
            <a:r>
              <a:rPr lang="en-GB" b="1" baseline="0" dirty="0" smtClean="0"/>
              <a:t>Max is in your class. He thoroughly enjoys writing fictional texts and has experienced success in genres such as newspaper articles, posters, instructions and blog posts. Max enjoys sharing the books he has read and the films he has watched with others. He’s aware of his strengths and development needs and regularly works with his writing partner to review and edit his writing.</a:t>
            </a:r>
          </a:p>
          <a:p>
            <a:endParaRPr lang="en-GB" b="1" baseline="0" dirty="0" smtClean="0"/>
          </a:p>
          <a:p>
            <a:r>
              <a:rPr lang="en-GB" b="1" baseline="0" dirty="0" smtClean="0"/>
              <a:t>How can you ensure that Max is challenged and remains in this quadrant?</a:t>
            </a:r>
          </a:p>
          <a:p>
            <a:endParaRPr lang="en-GB" b="1" baseline="0" dirty="0" smtClean="0"/>
          </a:p>
          <a:p>
            <a:r>
              <a:rPr lang="en-GB" b="0" baseline="0" dirty="0" smtClean="0"/>
              <a:t>Participants to be given 3 minutes to discuss – feedback collected by facilitator.</a:t>
            </a:r>
          </a:p>
          <a:p>
            <a:endParaRPr lang="en-GB" b="0" baseline="0" dirty="0" smtClean="0"/>
          </a:p>
          <a:p>
            <a:r>
              <a:rPr lang="en-GB" b="0" baseline="0" dirty="0" smtClean="0"/>
              <a:t>Some suggestions may include:</a:t>
            </a:r>
          </a:p>
          <a:p>
            <a:pPr marL="171450" indent="-171450">
              <a:buFont typeface="Arial" charset="0"/>
              <a:buChar char="•"/>
            </a:pPr>
            <a:r>
              <a:rPr lang="en-GB" b="0" baseline="0" dirty="0" smtClean="0"/>
              <a:t>Encourage Max to evaluate the books and films he is watching for enjoyment by creating blog posts about them to share with others – purpose and audience</a:t>
            </a:r>
          </a:p>
          <a:p>
            <a:pPr marL="171450" indent="-171450">
              <a:buFont typeface="Arial" charset="0"/>
              <a:buChar char="•"/>
            </a:pPr>
            <a:r>
              <a:rPr lang="en-GB" b="0" baseline="0" dirty="0" smtClean="0"/>
              <a:t>Ensure that Max is aware of his progress and has clearly identified next steps for improvement</a:t>
            </a:r>
          </a:p>
          <a:p>
            <a:pPr marL="171450" indent="-171450">
              <a:buFont typeface="Arial" charset="0"/>
              <a:buChar char="•"/>
            </a:pPr>
            <a:r>
              <a:rPr lang="en-GB" b="0" baseline="0" dirty="0" smtClean="0"/>
              <a:t>Develop Max’s ability to critically analyse texts and develop opinions in writing based on evidence</a:t>
            </a:r>
          </a:p>
          <a:p>
            <a:pPr marL="171450" indent="-171450">
              <a:buFont typeface="Arial" charset="0"/>
              <a:buChar char="•"/>
            </a:pPr>
            <a:r>
              <a:rPr lang="en-GB" b="0" baseline="0" dirty="0" smtClean="0"/>
              <a:t>Support Max in identifying and collecting relevant evidence to support or contradict a point of view</a:t>
            </a:r>
          </a:p>
          <a:p>
            <a:endParaRPr lang="en-GB" baseline="0" dirty="0" smtClean="0"/>
          </a:p>
          <a:p>
            <a:r>
              <a:rPr lang="en-GB" i="1" baseline="0" dirty="0" smtClean="0"/>
              <a:t>7 minutes</a:t>
            </a:r>
            <a:endParaRPr lang="en-GB" i="1" dirty="0"/>
          </a:p>
        </p:txBody>
      </p:sp>
      <p:sp>
        <p:nvSpPr>
          <p:cNvPr id="4" name="Slide Number Placeholder 3"/>
          <p:cNvSpPr>
            <a:spLocks noGrp="1"/>
          </p:cNvSpPr>
          <p:nvPr>
            <p:ph type="sldNum" sz="quarter" idx="10"/>
          </p:nvPr>
        </p:nvSpPr>
        <p:spPr/>
        <p:txBody>
          <a:bodyPr/>
          <a:lstStyle/>
          <a:p>
            <a:fld id="{71646FCB-3CEE-428D-B50F-B562299EB96F}" type="slidenum">
              <a:rPr lang="en-GB" smtClean="0"/>
              <a:t>10</a:t>
            </a:fld>
            <a:endParaRPr lang="en-GB"/>
          </a:p>
        </p:txBody>
      </p:sp>
    </p:spTree>
    <p:extLst>
      <p:ext uri="{BB962C8B-B14F-4D97-AF65-F5344CB8AC3E}">
        <p14:creationId xmlns:p14="http://schemas.microsoft.com/office/powerpoint/2010/main" val="38479103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Each practitioner to be given the blank Private/Public Confidence grid with the headings at the top. Practitioners to place each of their learners into the relevant quadrants with regards to writing confidence and share their findings with a partner.</a:t>
            </a:r>
            <a:endParaRPr lang="en-GB" b="1" baseline="0" dirty="0" smtClean="0"/>
          </a:p>
          <a:p>
            <a:endParaRPr lang="en-GB" baseline="0" dirty="0" smtClean="0"/>
          </a:p>
          <a:p>
            <a:r>
              <a:rPr lang="en-GB" i="1" baseline="0" dirty="0" smtClean="0"/>
              <a:t>5 minutes</a:t>
            </a:r>
            <a:endParaRPr lang="en-GB" i="1" dirty="0"/>
          </a:p>
        </p:txBody>
      </p:sp>
      <p:sp>
        <p:nvSpPr>
          <p:cNvPr id="4" name="Slide Number Placeholder 3"/>
          <p:cNvSpPr>
            <a:spLocks noGrp="1"/>
          </p:cNvSpPr>
          <p:nvPr>
            <p:ph type="sldNum" sz="quarter" idx="10"/>
          </p:nvPr>
        </p:nvSpPr>
        <p:spPr/>
        <p:txBody>
          <a:bodyPr/>
          <a:lstStyle/>
          <a:p>
            <a:fld id="{71646FCB-3CEE-428D-B50F-B562299EB96F}" type="slidenum">
              <a:rPr lang="en-GB" smtClean="0"/>
              <a:t>11</a:t>
            </a:fld>
            <a:endParaRPr lang="en-GB"/>
          </a:p>
        </p:txBody>
      </p:sp>
    </p:spTree>
    <p:extLst>
      <p:ext uri="{BB962C8B-B14F-4D97-AF65-F5344CB8AC3E}">
        <p14:creationId xmlns:p14="http://schemas.microsoft.com/office/powerpoint/2010/main" val="38479103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Using the Personal</a:t>
            </a:r>
            <a:r>
              <a:rPr lang="en-GB" baseline="0" dirty="0" smtClean="0"/>
              <a:t> Action plan sheet each practitioner chooses one quadrant that they’re going to focus on over the coming weeks. Practitioners should identify strategies that they’re going to use to support/challenge these learners.</a:t>
            </a:r>
          </a:p>
          <a:p>
            <a:r>
              <a:rPr lang="en-GB" baseline="0" dirty="0" smtClean="0"/>
              <a:t>Activity 4: Personal Action Planning</a:t>
            </a:r>
          </a:p>
          <a:p>
            <a:endParaRPr lang="en-GB" baseline="0" dirty="0" smtClean="0"/>
          </a:p>
          <a:p>
            <a:r>
              <a:rPr lang="en-GB" baseline="0" dirty="0" smtClean="0"/>
              <a:t>Have copies of My Personal Action Plan ready to distribute</a:t>
            </a:r>
          </a:p>
          <a:p>
            <a:endParaRPr lang="en-GB" baseline="0" dirty="0" smtClean="0"/>
          </a:p>
          <a:p>
            <a:r>
              <a:rPr lang="en-GB" baseline="0" dirty="0" smtClean="0"/>
              <a:t>Pair-share: two minutes sharing your plan with your partner then swap.</a:t>
            </a:r>
          </a:p>
          <a:p>
            <a:r>
              <a:rPr lang="en-GB" baseline="0" dirty="0" smtClean="0"/>
              <a:t>Randomly choose two or three teachers to share with the group what their partner is planning.</a:t>
            </a:r>
          </a:p>
          <a:p>
            <a:endParaRPr lang="en-GB" baseline="0" dirty="0" smtClean="0"/>
          </a:p>
          <a:p>
            <a:r>
              <a:rPr lang="en-GB" baseline="0" dirty="0" smtClean="0"/>
              <a:t>It may be an idea to identify quadrant support partners – two/three people developing strategies for the same quadrant to provide support.</a:t>
            </a:r>
          </a:p>
          <a:p>
            <a:endParaRPr lang="en-GB" baseline="0" dirty="0" smtClean="0"/>
          </a:p>
          <a:p>
            <a:r>
              <a:rPr lang="en-GB" i="1" baseline="0" dirty="0" smtClean="0"/>
              <a:t>5 minutes</a:t>
            </a:r>
          </a:p>
          <a:p>
            <a:endParaRPr lang="en-GB" dirty="0"/>
          </a:p>
        </p:txBody>
      </p:sp>
      <p:sp>
        <p:nvSpPr>
          <p:cNvPr id="4" name="Slide Number Placeholder 3"/>
          <p:cNvSpPr>
            <a:spLocks noGrp="1"/>
          </p:cNvSpPr>
          <p:nvPr>
            <p:ph type="sldNum" sz="quarter" idx="10"/>
          </p:nvPr>
        </p:nvSpPr>
        <p:spPr/>
        <p:txBody>
          <a:bodyPr/>
          <a:lstStyle/>
          <a:p>
            <a:fld id="{F3FA3FA8-9BC7-475E-BA7E-2C14599A0BB9}" type="slidenum">
              <a:rPr lang="en-GB" smtClean="0"/>
              <a:pPr/>
              <a:t>12</a:t>
            </a:fld>
            <a:endParaRPr lang="en-GB"/>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FOLLOW UP LINKS</a:t>
            </a:r>
          </a:p>
          <a:p>
            <a:r>
              <a:rPr lang="en-GB" dirty="0" smtClean="0"/>
              <a:t>The facilitator</a:t>
            </a:r>
            <a:r>
              <a:rPr lang="en-GB" baseline="0" dirty="0" smtClean="0"/>
              <a:t> should refer participants to the follow up links which can be accessed independently for further information.</a:t>
            </a:r>
            <a:endParaRPr lang="en-GB" dirty="0" smtClean="0"/>
          </a:p>
          <a:p>
            <a:endParaRPr lang="en-GB" dirty="0"/>
          </a:p>
        </p:txBody>
      </p:sp>
      <p:sp>
        <p:nvSpPr>
          <p:cNvPr id="4" name="Slide Number Placeholder 3"/>
          <p:cNvSpPr>
            <a:spLocks noGrp="1"/>
          </p:cNvSpPr>
          <p:nvPr>
            <p:ph type="sldNum" sz="quarter" idx="10"/>
          </p:nvPr>
        </p:nvSpPr>
        <p:spPr/>
        <p:txBody>
          <a:bodyPr/>
          <a:lstStyle/>
          <a:p>
            <a:fld id="{F3FA3FA8-9BC7-475E-BA7E-2C14599A0BB9}" type="slidenum">
              <a:rPr lang="en-GB" smtClean="0"/>
              <a:pPr/>
              <a:t>13</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5A4253F2-EFF9-47F0-8D5C-B77E6AEEA28D}" type="datetimeFigureOut">
              <a:rPr lang="en-GB" smtClean="0"/>
              <a:t>28/09/2016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251D57B-2CD8-44F6-8B4D-9F8355EAE222}" type="slidenum">
              <a:rPr lang="en-GB" smtClean="0"/>
              <a:t>‹#›</a:t>
            </a:fld>
            <a:endParaRPr lang="en-GB"/>
          </a:p>
        </p:txBody>
      </p:sp>
    </p:spTree>
    <p:extLst>
      <p:ext uri="{BB962C8B-B14F-4D97-AF65-F5344CB8AC3E}">
        <p14:creationId xmlns:p14="http://schemas.microsoft.com/office/powerpoint/2010/main" val="18953331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A4253F2-EFF9-47F0-8D5C-B77E6AEEA28D}" type="datetimeFigureOut">
              <a:rPr lang="en-GB" smtClean="0"/>
              <a:t>28/09/2016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251D57B-2CD8-44F6-8B4D-9F8355EAE222}" type="slidenum">
              <a:rPr lang="en-GB" smtClean="0"/>
              <a:t>‹#›</a:t>
            </a:fld>
            <a:endParaRPr lang="en-GB"/>
          </a:p>
        </p:txBody>
      </p:sp>
    </p:spTree>
    <p:extLst>
      <p:ext uri="{BB962C8B-B14F-4D97-AF65-F5344CB8AC3E}">
        <p14:creationId xmlns:p14="http://schemas.microsoft.com/office/powerpoint/2010/main" val="1965852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A4253F2-EFF9-47F0-8D5C-B77E6AEEA28D}" type="datetimeFigureOut">
              <a:rPr lang="en-GB" smtClean="0"/>
              <a:t>28/09/2016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251D57B-2CD8-44F6-8B4D-9F8355EAE222}" type="slidenum">
              <a:rPr lang="en-GB" smtClean="0"/>
              <a:t>‹#›</a:t>
            </a:fld>
            <a:endParaRPr lang="en-GB"/>
          </a:p>
        </p:txBody>
      </p:sp>
    </p:spTree>
    <p:extLst>
      <p:ext uri="{BB962C8B-B14F-4D97-AF65-F5344CB8AC3E}">
        <p14:creationId xmlns:p14="http://schemas.microsoft.com/office/powerpoint/2010/main" val="11987619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5A4253F2-EFF9-47F0-8D5C-B77E6AEEA28D}" type="datetimeFigureOut">
              <a:rPr lang="en-GB" smtClean="0"/>
              <a:t>28/09/2016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251D57B-2CD8-44F6-8B4D-9F8355EAE222}" type="slidenum">
              <a:rPr lang="en-GB" smtClean="0"/>
              <a:t>‹#›</a:t>
            </a:fld>
            <a:endParaRPr lang="en-GB"/>
          </a:p>
        </p:txBody>
      </p:sp>
    </p:spTree>
    <p:extLst>
      <p:ext uri="{BB962C8B-B14F-4D97-AF65-F5344CB8AC3E}">
        <p14:creationId xmlns:p14="http://schemas.microsoft.com/office/powerpoint/2010/main" val="31437858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5A4253F2-EFF9-47F0-8D5C-B77E6AEEA28D}" type="datetimeFigureOut">
              <a:rPr lang="en-GB" smtClean="0"/>
              <a:t>28/09/2016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251D57B-2CD8-44F6-8B4D-9F8355EAE222}" type="slidenum">
              <a:rPr lang="en-GB" smtClean="0"/>
              <a:t>‹#›</a:t>
            </a:fld>
            <a:endParaRPr lang="en-GB"/>
          </a:p>
        </p:txBody>
      </p:sp>
    </p:spTree>
    <p:extLst>
      <p:ext uri="{BB962C8B-B14F-4D97-AF65-F5344CB8AC3E}">
        <p14:creationId xmlns:p14="http://schemas.microsoft.com/office/powerpoint/2010/main" val="24667101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5A4253F2-EFF9-47F0-8D5C-B77E6AEEA28D}" type="datetimeFigureOut">
              <a:rPr lang="en-GB" smtClean="0"/>
              <a:t>28/09/2016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251D57B-2CD8-44F6-8B4D-9F8355EAE222}" type="slidenum">
              <a:rPr lang="en-GB" smtClean="0"/>
              <a:t>‹#›</a:t>
            </a:fld>
            <a:endParaRPr lang="en-GB"/>
          </a:p>
        </p:txBody>
      </p:sp>
    </p:spTree>
    <p:extLst>
      <p:ext uri="{BB962C8B-B14F-4D97-AF65-F5344CB8AC3E}">
        <p14:creationId xmlns:p14="http://schemas.microsoft.com/office/powerpoint/2010/main" val="36988805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4253F2-EFF9-47F0-8D5C-B77E6AEEA28D}" type="datetimeFigureOut">
              <a:rPr lang="en-GB" smtClean="0"/>
              <a:t>28/09/2016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251D57B-2CD8-44F6-8B4D-9F8355EAE222}" type="slidenum">
              <a:rPr lang="en-GB" smtClean="0"/>
              <a:t>‹#›</a:t>
            </a:fld>
            <a:endParaRPr lang="en-GB"/>
          </a:p>
        </p:txBody>
      </p:sp>
    </p:spTree>
    <p:extLst>
      <p:ext uri="{BB962C8B-B14F-4D97-AF65-F5344CB8AC3E}">
        <p14:creationId xmlns:p14="http://schemas.microsoft.com/office/powerpoint/2010/main" val="19866208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A4253F2-EFF9-47F0-8D5C-B77E6AEEA28D}" type="datetimeFigureOut">
              <a:rPr lang="en-GB" smtClean="0"/>
              <a:t>28/09/2016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251D57B-2CD8-44F6-8B4D-9F8355EAE222}" type="slidenum">
              <a:rPr lang="en-GB" smtClean="0"/>
              <a:t>‹#›</a:t>
            </a:fld>
            <a:endParaRPr lang="en-GB"/>
          </a:p>
        </p:txBody>
      </p:sp>
    </p:spTree>
    <p:extLst>
      <p:ext uri="{BB962C8B-B14F-4D97-AF65-F5344CB8AC3E}">
        <p14:creationId xmlns:p14="http://schemas.microsoft.com/office/powerpoint/2010/main" val="31468946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A4253F2-EFF9-47F0-8D5C-B77E6AEEA28D}" type="datetimeFigureOut">
              <a:rPr lang="en-GB" smtClean="0"/>
              <a:t>28/09/2016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251D57B-2CD8-44F6-8B4D-9F8355EAE222}" type="slidenum">
              <a:rPr lang="en-GB" smtClean="0"/>
              <a:t>‹#›</a:t>
            </a:fld>
            <a:endParaRPr lang="en-GB"/>
          </a:p>
        </p:txBody>
      </p:sp>
    </p:spTree>
    <p:extLst>
      <p:ext uri="{BB962C8B-B14F-4D97-AF65-F5344CB8AC3E}">
        <p14:creationId xmlns:p14="http://schemas.microsoft.com/office/powerpoint/2010/main" val="2739847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A4253F2-EFF9-47F0-8D5C-B77E6AEEA28D}" type="datetimeFigureOut">
              <a:rPr lang="en-GB" smtClean="0"/>
              <a:t>28/09/2016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251D57B-2CD8-44F6-8B4D-9F8355EAE222}" type="slidenum">
              <a:rPr lang="en-GB" smtClean="0"/>
              <a:t>‹#›</a:t>
            </a:fld>
            <a:endParaRPr lang="en-GB"/>
          </a:p>
        </p:txBody>
      </p:sp>
    </p:spTree>
    <p:extLst>
      <p:ext uri="{BB962C8B-B14F-4D97-AF65-F5344CB8AC3E}">
        <p14:creationId xmlns:p14="http://schemas.microsoft.com/office/powerpoint/2010/main" val="24100897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A4253F2-EFF9-47F0-8D5C-B77E6AEEA28D}" type="datetimeFigureOut">
              <a:rPr lang="en-GB" smtClean="0"/>
              <a:t>28/09/2016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251D57B-2CD8-44F6-8B4D-9F8355EAE222}" type="slidenum">
              <a:rPr lang="en-GB" smtClean="0"/>
              <a:t>‹#›</a:t>
            </a:fld>
            <a:endParaRPr lang="en-GB"/>
          </a:p>
        </p:txBody>
      </p:sp>
    </p:spTree>
    <p:extLst>
      <p:ext uri="{BB962C8B-B14F-4D97-AF65-F5344CB8AC3E}">
        <p14:creationId xmlns:p14="http://schemas.microsoft.com/office/powerpoint/2010/main" val="32722552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4253F2-EFF9-47F0-8D5C-B77E6AEEA28D}" type="datetimeFigureOut">
              <a:rPr lang="en-GB" smtClean="0"/>
              <a:t>28/09/2016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51D57B-2CD8-44F6-8B4D-9F8355EAE222}" type="slidenum">
              <a:rPr lang="en-GB" smtClean="0"/>
              <a:t>‹#›</a:t>
            </a:fld>
            <a:endParaRPr lang="en-GB"/>
          </a:p>
        </p:txBody>
      </p:sp>
    </p:spTree>
    <p:extLst>
      <p:ext uri="{BB962C8B-B14F-4D97-AF65-F5344CB8AC3E}">
        <p14:creationId xmlns:p14="http://schemas.microsoft.com/office/powerpoint/2010/main" val="12856323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gif"/></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jpg"/><Relationship Id="rId5" Type="http://schemas.openxmlformats.org/officeDocument/2006/relationships/image" Target="../media/image3.jpeg"/><Relationship Id="rId4" Type="http://schemas.openxmlformats.org/officeDocument/2006/relationships/image" Target="../media/image2.gif"/></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3.jpeg"/><Relationship Id="rId4" Type="http://schemas.openxmlformats.org/officeDocument/2006/relationships/image" Target="../media/image2.gif"/></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gif"/></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gif"/></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gif"/></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gif"/></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gif"/></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gif"/></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gif"/></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gif"/></Relationships>
</file>

<file path=ppt/slides/_rels/slide13.xml.rels><?xml version="1.0" encoding="UTF-8" standalone="yes"?>
<Relationships xmlns="http://schemas.openxmlformats.org/package/2006/relationships"><Relationship Id="rId8" Type="http://schemas.openxmlformats.org/officeDocument/2006/relationships/hyperlink" Target="http://www.gov.scot/Resource/0047/00475898.pdf" TargetMode="External"/><Relationship Id="rId13" Type="http://schemas.openxmlformats.org/officeDocument/2006/relationships/image" Target="../media/image7.jpeg"/><Relationship Id="rId3" Type="http://schemas.openxmlformats.org/officeDocument/2006/relationships/image" Target="../media/image1.jpg"/><Relationship Id="rId7" Type="http://schemas.openxmlformats.org/officeDocument/2006/relationships/hyperlink" Target="http://www.savethechildren.org.uk/sites/default/files/images/Read_On_Get_On.pdf" TargetMode="External"/><Relationship Id="rId12" Type="http://schemas.openxmlformats.org/officeDocument/2006/relationships/image" Target="../media/image6.png"/><Relationship Id="rId17" Type="http://schemas.openxmlformats.org/officeDocument/2006/relationships/image" Target="../media/image11.png"/><Relationship Id="rId2" Type="http://schemas.openxmlformats.org/officeDocument/2006/relationships/notesSlide" Target="../notesSlides/notesSlide13.xml"/><Relationship Id="rId16"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hyperlink" Target="http://www.jrf.org.uk/system/files/2094-literacy-poverty-children.pdf" TargetMode="External"/><Relationship Id="rId11" Type="http://schemas.openxmlformats.org/officeDocument/2006/relationships/hyperlink" Target="http://highlandliteracy.com/writing-2/slow-writing/" TargetMode="External"/><Relationship Id="rId5" Type="http://schemas.openxmlformats.org/officeDocument/2006/relationships/image" Target="../media/image3.jpeg"/><Relationship Id="rId15" Type="http://schemas.openxmlformats.org/officeDocument/2006/relationships/image" Target="../media/image9.png"/><Relationship Id="rId10" Type="http://schemas.openxmlformats.org/officeDocument/2006/relationships/hyperlink" Target="http://highlandliteracy.com/literacy-toolkit/learning-and-teaching-a-focus-on-writing/" TargetMode="External"/><Relationship Id="rId4" Type="http://schemas.openxmlformats.org/officeDocument/2006/relationships/image" Target="../media/image2.gif"/><Relationship Id="rId9" Type="http://schemas.openxmlformats.org/officeDocument/2006/relationships/hyperlink" Target="http://www.educationscotland.gov.uk/learningteachingandassessment/assessment/ssln/resources/literacywritingnew/index.asp" TargetMode="External"/><Relationship Id="rId1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4000" cy="6858000"/>
            <a:chOff x="0" y="0"/>
            <a:chExt cx="9144000" cy="685800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215" y="121073"/>
              <a:ext cx="959420" cy="530028"/>
            </a:xfrm>
            <a:prstGeom prst="rect">
              <a:avLst/>
            </a:prstGeom>
          </p:spPr>
        </p:pic>
        <p:sp>
          <p:nvSpPr>
            <p:cNvPr id="40" name="TextBox 39"/>
            <p:cNvSpPr txBox="1"/>
            <p:nvPr/>
          </p:nvSpPr>
          <p:spPr>
            <a:xfrm>
              <a:off x="1543489" y="272546"/>
              <a:ext cx="7321943" cy="923330"/>
            </a:xfrm>
            <a:prstGeom prst="rect">
              <a:avLst/>
            </a:prstGeom>
            <a:noFill/>
            <a:effectLst>
              <a:outerShdw blurRad="139700" dist="101600" dir="3660000" algn="ctr" rotWithShape="0">
                <a:schemeClr val="tx1">
                  <a:lumMod val="75000"/>
                  <a:alpha val="67000"/>
                </a:schemeClr>
              </a:outerShdw>
            </a:effectLst>
          </p:spPr>
          <p:txBody>
            <a:bodyPr wrap="square" rtlCol="0">
              <a:spAutoFit/>
            </a:bodyPr>
            <a:lstStyle/>
            <a:p>
              <a:r>
                <a:rPr lang="en-GB" sz="5400" dirty="0" smtClean="0">
                  <a:solidFill>
                    <a:srgbClr val="492F92"/>
                  </a:solidFill>
                </a:rPr>
                <a:t>Write with Confidence</a:t>
              </a:r>
            </a:p>
          </p:txBody>
        </p:sp>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8361" y="1969632"/>
              <a:ext cx="1405128" cy="4032504"/>
            </a:xfrm>
            <a:prstGeom prst="rect">
              <a:avLst/>
            </a:prstGeom>
          </p:spPr>
        </p:pic>
        <p:sp>
          <p:nvSpPr>
            <p:cNvPr id="8" name="Rectangle 7"/>
            <p:cNvSpPr/>
            <p:nvPr/>
          </p:nvSpPr>
          <p:spPr>
            <a:xfrm>
              <a:off x="195" y="657267"/>
              <a:ext cx="1681655" cy="984885"/>
            </a:xfrm>
            <a:prstGeom prst="rect">
              <a:avLst/>
            </a:prstGeom>
          </p:spPr>
          <p:txBody>
            <a:bodyPr wrap="square">
              <a:spAutoFit/>
            </a:bodyPr>
            <a:lstStyle/>
            <a:p>
              <a:pPr algn="ctr"/>
              <a:endParaRPr lang="en-GB" b="1" dirty="0" smtClean="0">
                <a:solidFill>
                  <a:srgbClr val="492F92"/>
                </a:solidFill>
              </a:endParaRPr>
            </a:p>
            <a:p>
              <a:pPr algn="ctr"/>
              <a:r>
                <a:rPr lang="en-GB" sz="2000" b="1" dirty="0" smtClean="0">
                  <a:solidFill>
                    <a:srgbClr val="492F92"/>
                  </a:solidFill>
                </a:rPr>
                <a:t>Literacy</a:t>
              </a:r>
              <a:endParaRPr lang="en-GB" sz="2000" b="1" dirty="0">
                <a:solidFill>
                  <a:srgbClr val="492F92"/>
                </a:solidFill>
              </a:endParaRPr>
            </a:p>
            <a:p>
              <a:pPr algn="ctr"/>
              <a:r>
                <a:rPr lang="en-GB" sz="2000" b="1" dirty="0">
                  <a:solidFill>
                    <a:srgbClr val="492F92"/>
                  </a:solidFill>
                </a:rPr>
                <a:t> Toolkit</a:t>
              </a:r>
            </a:p>
          </p:txBody>
        </p:sp>
      </p:grpSp>
      <p:sp>
        <p:nvSpPr>
          <p:cNvPr id="9" name="TextBox 8"/>
          <p:cNvSpPr txBox="1"/>
          <p:nvPr/>
        </p:nvSpPr>
        <p:spPr>
          <a:xfrm>
            <a:off x="1819828" y="2132112"/>
            <a:ext cx="6769263" cy="3046988"/>
          </a:xfrm>
          <a:prstGeom prst="rect">
            <a:avLst/>
          </a:prstGeom>
          <a:noFill/>
        </p:spPr>
        <p:txBody>
          <a:bodyPr wrap="square" rtlCol="0">
            <a:spAutoFit/>
          </a:bodyPr>
          <a:lstStyle/>
          <a:p>
            <a:r>
              <a:rPr lang="en-GB" b="1" dirty="0" smtClean="0">
                <a:solidFill>
                  <a:srgbClr val="000000"/>
                </a:solidFill>
                <a:latin typeface="Arial" pitchFamily="34" charset="0"/>
                <a:cs typeface="Arial" pitchFamily="34" charset="0"/>
              </a:rPr>
              <a:t>HGIOS</a:t>
            </a:r>
            <a:r>
              <a:rPr lang="en-GB" dirty="0" smtClean="0">
                <a:solidFill>
                  <a:srgbClr val="000000"/>
                </a:solidFill>
                <a:latin typeface="Arial" pitchFamily="34" charset="0"/>
                <a:cs typeface="Arial" pitchFamily="34" charset="0"/>
              </a:rPr>
              <a:t> </a:t>
            </a:r>
            <a:r>
              <a:rPr lang="en-GB" b="1" dirty="0" smtClean="0">
                <a:solidFill>
                  <a:srgbClr val="000000"/>
                </a:solidFill>
                <a:latin typeface="Arial" pitchFamily="34" charset="0"/>
                <a:cs typeface="Arial" pitchFamily="34" charset="0"/>
              </a:rPr>
              <a:t>4</a:t>
            </a:r>
            <a:endParaRPr lang="en-GB" b="1" dirty="0" smtClean="0">
              <a:solidFill>
                <a:srgbClr val="000000"/>
              </a:solidFill>
              <a:latin typeface="Arial" pitchFamily="34" charset="0"/>
              <a:cs typeface="Arial" pitchFamily="34" charset="0"/>
            </a:endParaRPr>
          </a:p>
          <a:p>
            <a:endParaRPr lang="en-GB" dirty="0" smtClean="0">
              <a:solidFill>
                <a:srgbClr val="000000"/>
              </a:solidFill>
              <a:latin typeface="Arial" pitchFamily="34" charset="0"/>
              <a:cs typeface="Arial" pitchFamily="34" charset="0"/>
            </a:endParaRPr>
          </a:p>
          <a:p>
            <a:endParaRPr lang="en-GB" dirty="0" smtClean="0"/>
          </a:p>
          <a:p>
            <a:r>
              <a:rPr lang="en-GB" dirty="0" smtClean="0"/>
              <a:t>Where does it link to How Good is Our School?</a:t>
            </a:r>
          </a:p>
          <a:p>
            <a:endParaRPr lang="en-GB" dirty="0"/>
          </a:p>
          <a:p>
            <a:pPr marL="285750" lvl="0" indent="-285750">
              <a:buFont typeface="Arial" pitchFamily="34" charset="0"/>
              <a:buChar char="•"/>
            </a:pPr>
            <a:r>
              <a:rPr lang="en-GB" sz="2800" dirty="0" smtClean="0">
                <a:solidFill>
                  <a:prstClr val="black"/>
                </a:solidFill>
              </a:rPr>
              <a:t>2.2 – Curriculum</a:t>
            </a:r>
          </a:p>
          <a:p>
            <a:pPr marL="285750" lvl="0" indent="-285750">
              <a:buFont typeface="Arial" pitchFamily="34" charset="0"/>
              <a:buChar char="•"/>
            </a:pPr>
            <a:r>
              <a:rPr lang="en-GB" sz="2800" dirty="0" smtClean="0">
                <a:solidFill>
                  <a:prstClr val="black"/>
                </a:solidFill>
              </a:rPr>
              <a:t>2.3 – Learning, teaching and assessment</a:t>
            </a:r>
          </a:p>
          <a:p>
            <a:pPr marL="285750" lvl="0" indent="-285750">
              <a:buFont typeface="Arial" pitchFamily="34" charset="0"/>
              <a:buChar char="•"/>
            </a:pPr>
            <a:r>
              <a:rPr lang="en-GB" sz="2800" dirty="0" smtClean="0">
                <a:solidFill>
                  <a:prstClr val="black"/>
                </a:solidFill>
              </a:rPr>
              <a:t>2.4 – Personalised support</a:t>
            </a:r>
            <a:endParaRPr lang="en-GB" sz="2800" dirty="0">
              <a:solidFill>
                <a:prstClr val="black"/>
              </a:solidFill>
            </a:endParaRPr>
          </a:p>
          <a:p>
            <a:endParaRPr lang="en-GB" dirty="0"/>
          </a:p>
        </p:txBody>
      </p:sp>
    </p:spTree>
    <p:extLst>
      <p:ext uri="{BB962C8B-B14F-4D97-AF65-F5344CB8AC3E}">
        <p14:creationId xmlns:p14="http://schemas.microsoft.com/office/powerpoint/2010/main" val="15578423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312" y="121073"/>
            <a:ext cx="959420" cy="530028"/>
          </a:xfrm>
          <a:prstGeom prst="rect">
            <a:avLst/>
          </a:prstGeom>
        </p:spPr>
      </p:pic>
      <p:sp>
        <p:nvSpPr>
          <p:cNvPr id="39" name="Rectangle 38"/>
          <p:cNvSpPr/>
          <p:nvPr/>
        </p:nvSpPr>
        <p:spPr>
          <a:xfrm>
            <a:off x="195" y="657267"/>
            <a:ext cx="1681655" cy="984885"/>
          </a:xfrm>
          <a:prstGeom prst="rect">
            <a:avLst/>
          </a:prstGeom>
        </p:spPr>
        <p:txBody>
          <a:bodyPr wrap="square">
            <a:spAutoFit/>
          </a:bodyPr>
          <a:lstStyle/>
          <a:p>
            <a:pPr algn="ctr"/>
            <a:endParaRPr lang="en-GB" b="1" dirty="0" smtClean="0">
              <a:solidFill>
                <a:srgbClr val="492F92"/>
              </a:solidFill>
            </a:endParaRPr>
          </a:p>
          <a:p>
            <a:pPr algn="ctr"/>
            <a:r>
              <a:rPr lang="en-GB" sz="2000" b="1" dirty="0" smtClean="0">
                <a:solidFill>
                  <a:srgbClr val="492F92"/>
                </a:solidFill>
              </a:rPr>
              <a:t>Literacy</a:t>
            </a:r>
            <a:endParaRPr lang="en-GB" sz="2000" b="1" dirty="0">
              <a:solidFill>
                <a:srgbClr val="492F92"/>
              </a:solidFill>
            </a:endParaRPr>
          </a:p>
          <a:p>
            <a:pPr algn="ctr"/>
            <a:r>
              <a:rPr lang="en-GB" sz="2000" b="1" dirty="0">
                <a:solidFill>
                  <a:srgbClr val="492F92"/>
                </a:solidFill>
              </a:rPr>
              <a:t> Toolkit</a:t>
            </a:r>
          </a:p>
        </p:txBody>
      </p:sp>
      <p:sp>
        <p:nvSpPr>
          <p:cNvPr id="43" name="TextBox 42"/>
          <p:cNvSpPr txBox="1"/>
          <p:nvPr/>
        </p:nvSpPr>
        <p:spPr>
          <a:xfrm>
            <a:off x="1835696" y="1887192"/>
            <a:ext cx="7056055" cy="3970318"/>
          </a:xfrm>
          <a:prstGeom prst="rect">
            <a:avLst/>
          </a:prstGeom>
          <a:noFill/>
        </p:spPr>
        <p:txBody>
          <a:bodyPr wrap="square" rtlCol="0">
            <a:spAutoFit/>
          </a:bodyPr>
          <a:lstStyle/>
          <a:p>
            <a:r>
              <a:rPr lang="en-GB" sz="2400" b="1" dirty="0" smtClean="0">
                <a:solidFill>
                  <a:srgbClr val="000000"/>
                </a:solidFill>
                <a:latin typeface="+mj-lt"/>
                <a:cs typeface="Arial" pitchFamily="34" charset="0"/>
              </a:rPr>
              <a:t>Agenda</a:t>
            </a:r>
          </a:p>
          <a:p>
            <a:pPr marL="285750" indent="-285750">
              <a:lnSpc>
                <a:spcPct val="200000"/>
              </a:lnSpc>
              <a:buFont typeface="Arial" pitchFamily="34" charset="0"/>
              <a:buChar char="•"/>
            </a:pPr>
            <a:r>
              <a:rPr lang="en-GB" sz="2400" dirty="0" smtClean="0">
                <a:solidFill>
                  <a:srgbClr val="000000"/>
                </a:solidFill>
                <a:latin typeface="+mj-lt"/>
                <a:cs typeface="Arial" pitchFamily="34" charset="0"/>
              </a:rPr>
              <a:t>Activity 1 – Introduction / Starter Activity (5 mins)</a:t>
            </a:r>
          </a:p>
          <a:p>
            <a:pPr marL="285750" indent="-285750">
              <a:lnSpc>
                <a:spcPct val="200000"/>
              </a:lnSpc>
              <a:buFont typeface="Arial" pitchFamily="34" charset="0"/>
              <a:buChar char="•"/>
            </a:pPr>
            <a:r>
              <a:rPr lang="en-GB" sz="2400" dirty="0" smtClean="0">
                <a:solidFill>
                  <a:srgbClr val="000000"/>
                </a:solidFill>
                <a:latin typeface="+mj-lt"/>
                <a:cs typeface="Arial" pitchFamily="34" charset="0"/>
              </a:rPr>
              <a:t>Activity 2 – How’s it going / feedback (10 mins)</a:t>
            </a:r>
          </a:p>
          <a:p>
            <a:pPr marL="285750" indent="-285750">
              <a:lnSpc>
                <a:spcPct val="200000"/>
              </a:lnSpc>
              <a:buFont typeface="Arial" pitchFamily="34" charset="0"/>
              <a:buChar char="•"/>
            </a:pPr>
            <a:r>
              <a:rPr lang="en-GB" sz="2400" dirty="0" smtClean="0">
                <a:solidFill>
                  <a:srgbClr val="000000"/>
                </a:solidFill>
                <a:latin typeface="+mj-lt"/>
                <a:cs typeface="Arial" pitchFamily="34" charset="0"/>
              </a:rPr>
              <a:t>Activity 3 – New Learning (40 mins)</a:t>
            </a:r>
          </a:p>
          <a:p>
            <a:pPr marL="285750" indent="-285750">
              <a:lnSpc>
                <a:spcPct val="200000"/>
              </a:lnSpc>
              <a:buFont typeface="Arial" pitchFamily="34" charset="0"/>
              <a:buChar char="•"/>
            </a:pPr>
            <a:r>
              <a:rPr lang="en-GB" sz="2400" dirty="0" smtClean="0">
                <a:solidFill>
                  <a:srgbClr val="000000"/>
                </a:solidFill>
                <a:latin typeface="+mj-lt"/>
                <a:cs typeface="Arial" pitchFamily="34" charset="0"/>
              </a:rPr>
              <a:t>Activity 4 – Personal Action Planning (</a:t>
            </a:r>
            <a:r>
              <a:rPr lang="en-GB" sz="2400" dirty="0">
                <a:solidFill>
                  <a:srgbClr val="000000"/>
                </a:solidFill>
                <a:latin typeface="+mj-lt"/>
                <a:cs typeface="Arial" pitchFamily="34" charset="0"/>
              </a:rPr>
              <a:t>5</a:t>
            </a:r>
            <a:r>
              <a:rPr lang="en-GB" sz="2400" dirty="0" smtClean="0">
                <a:solidFill>
                  <a:srgbClr val="000000"/>
                </a:solidFill>
                <a:latin typeface="+mj-lt"/>
                <a:cs typeface="Arial" pitchFamily="34" charset="0"/>
              </a:rPr>
              <a:t> mins)</a:t>
            </a:r>
          </a:p>
          <a:p>
            <a:endParaRPr lang="en-GB" i="1" dirty="0" smtClean="0">
              <a:solidFill>
                <a:srgbClr val="000000"/>
              </a:solidFill>
              <a:latin typeface="Arial" pitchFamily="34" charset="0"/>
              <a:cs typeface="Arial" pitchFamily="34" charset="0"/>
            </a:endParaRPr>
          </a:p>
          <a:p>
            <a:endParaRPr lang="en-GB" dirty="0"/>
          </a:p>
        </p:txBody>
      </p:sp>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8361" y="1969632"/>
            <a:ext cx="1405128" cy="4032504"/>
          </a:xfrm>
          <a:prstGeom prst="rect">
            <a:avLst/>
          </a:prstGeom>
        </p:spPr>
      </p:pic>
      <p:sp>
        <p:nvSpPr>
          <p:cNvPr id="8" name="TextBox 7"/>
          <p:cNvSpPr txBox="1"/>
          <p:nvPr/>
        </p:nvSpPr>
        <p:spPr>
          <a:xfrm>
            <a:off x="1543489" y="272546"/>
            <a:ext cx="7321943" cy="923330"/>
          </a:xfrm>
          <a:prstGeom prst="rect">
            <a:avLst/>
          </a:prstGeom>
          <a:noFill/>
          <a:effectLst>
            <a:outerShdw blurRad="139700" dist="101600" dir="3660000" algn="ctr" rotWithShape="0">
              <a:schemeClr val="tx1">
                <a:lumMod val="75000"/>
                <a:alpha val="67000"/>
              </a:schemeClr>
            </a:outerShdw>
          </a:effectLst>
        </p:spPr>
        <p:txBody>
          <a:bodyPr wrap="square" rtlCol="0">
            <a:spAutoFit/>
          </a:bodyPr>
          <a:lstStyle/>
          <a:p>
            <a:r>
              <a:rPr lang="en-GB" sz="5400" dirty="0" smtClean="0">
                <a:solidFill>
                  <a:srgbClr val="492F92"/>
                </a:solidFill>
              </a:rPr>
              <a:t>Write with Confidence</a:t>
            </a:r>
          </a:p>
        </p:txBody>
      </p:sp>
    </p:spTree>
    <p:extLst>
      <p:ext uri="{BB962C8B-B14F-4D97-AF65-F5344CB8AC3E}">
        <p14:creationId xmlns:p14="http://schemas.microsoft.com/office/powerpoint/2010/main" val="22802757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312" y="121073"/>
            <a:ext cx="959420" cy="530028"/>
          </a:xfrm>
          <a:prstGeom prst="rect">
            <a:avLst/>
          </a:prstGeom>
        </p:spPr>
      </p:pic>
      <p:sp>
        <p:nvSpPr>
          <p:cNvPr id="39" name="Rectangle 38"/>
          <p:cNvSpPr/>
          <p:nvPr/>
        </p:nvSpPr>
        <p:spPr>
          <a:xfrm>
            <a:off x="195" y="657267"/>
            <a:ext cx="1681655" cy="984885"/>
          </a:xfrm>
          <a:prstGeom prst="rect">
            <a:avLst/>
          </a:prstGeom>
        </p:spPr>
        <p:txBody>
          <a:bodyPr wrap="square">
            <a:spAutoFit/>
          </a:bodyPr>
          <a:lstStyle/>
          <a:p>
            <a:pPr algn="ctr"/>
            <a:endParaRPr lang="en-GB" b="1" dirty="0" smtClean="0">
              <a:solidFill>
                <a:srgbClr val="492F92"/>
              </a:solidFill>
            </a:endParaRPr>
          </a:p>
          <a:p>
            <a:pPr algn="ctr"/>
            <a:r>
              <a:rPr lang="en-GB" sz="2000" b="1" dirty="0" smtClean="0">
                <a:solidFill>
                  <a:srgbClr val="492F92"/>
                </a:solidFill>
              </a:rPr>
              <a:t>Literacy</a:t>
            </a:r>
            <a:endParaRPr lang="en-GB" sz="2000" b="1" dirty="0">
              <a:solidFill>
                <a:srgbClr val="492F92"/>
              </a:solidFill>
            </a:endParaRPr>
          </a:p>
          <a:p>
            <a:pPr algn="ctr"/>
            <a:r>
              <a:rPr lang="en-GB" sz="2000" b="1" dirty="0">
                <a:solidFill>
                  <a:srgbClr val="492F92"/>
                </a:solidFill>
              </a:rPr>
              <a:t> Toolkit</a:t>
            </a:r>
          </a:p>
        </p:txBody>
      </p:sp>
      <p:sp>
        <p:nvSpPr>
          <p:cNvPr id="43" name="TextBox 42"/>
          <p:cNvSpPr txBox="1"/>
          <p:nvPr/>
        </p:nvSpPr>
        <p:spPr>
          <a:xfrm>
            <a:off x="1685298" y="1484784"/>
            <a:ext cx="6769263" cy="1477328"/>
          </a:xfrm>
          <a:prstGeom prst="rect">
            <a:avLst/>
          </a:prstGeom>
          <a:noFill/>
        </p:spPr>
        <p:txBody>
          <a:bodyPr wrap="square" rtlCol="0">
            <a:spAutoFit/>
          </a:bodyPr>
          <a:lstStyle/>
          <a:p>
            <a:pPr>
              <a:tabLst>
                <a:tab pos="1439863" algn="l"/>
              </a:tabLst>
            </a:pPr>
            <a:r>
              <a:rPr lang="en-GB" b="1" dirty="0" smtClean="0">
                <a:solidFill>
                  <a:srgbClr val="000000"/>
                </a:solidFill>
                <a:cs typeface="Arial" pitchFamily="34" charset="0"/>
              </a:rPr>
              <a:t>Activity 1:	Voice on the table</a:t>
            </a:r>
          </a:p>
          <a:p>
            <a:pPr>
              <a:tabLst>
                <a:tab pos="1439863" algn="l"/>
              </a:tabLst>
            </a:pPr>
            <a:endParaRPr lang="en-GB" b="1" dirty="0" smtClean="0">
              <a:solidFill>
                <a:srgbClr val="000000"/>
              </a:solidFill>
              <a:cs typeface="Arial" pitchFamily="34" charset="0"/>
            </a:endParaRPr>
          </a:p>
          <a:p>
            <a:r>
              <a:rPr lang="en-GB" dirty="0">
                <a:solidFill>
                  <a:srgbClr val="000000"/>
                </a:solidFill>
                <a:cs typeface="Arial" pitchFamily="34" charset="0"/>
              </a:rPr>
              <a:t>In a maximum of 30 seconds, share your thoughts on the image below.</a:t>
            </a:r>
          </a:p>
          <a:p>
            <a:endParaRPr lang="en-GB" i="1" dirty="0" smtClean="0">
              <a:solidFill>
                <a:srgbClr val="000000"/>
              </a:solidFill>
              <a:latin typeface="Arial" pitchFamily="34" charset="0"/>
              <a:cs typeface="Arial" pitchFamily="34" charset="0"/>
            </a:endParaRPr>
          </a:p>
          <a:p>
            <a:endParaRPr lang="en-GB" dirty="0"/>
          </a:p>
        </p:txBody>
      </p:sp>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8361" y="1969632"/>
            <a:ext cx="1405128" cy="4032504"/>
          </a:xfrm>
          <a:prstGeom prst="rect">
            <a:avLst/>
          </a:prstGeom>
        </p:spPr>
      </p:pic>
      <p:sp>
        <p:nvSpPr>
          <p:cNvPr id="9" name="TextBox 8"/>
          <p:cNvSpPr txBox="1"/>
          <p:nvPr/>
        </p:nvSpPr>
        <p:spPr>
          <a:xfrm>
            <a:off x="1543489" y="272546"/>
            <a:ext cx="7321943" cy="923330"/>
          </a:xfrm>
          <a:prstGeom prst="rect">
            <a:avLst/>
          </a:prstGeom>
          <a:noFill/>
          <a:effectLst>
            <a:outerShdw blurRad="139700" dist="101600" dir="3660000" algn="ctr" rotWithShape="0">
              <a:schemeClr val="tx1">
                <a:lumMod val="75000"/>
                <a:alpha val="67000"/>
              </a:schemeClr>
            </a:outerShdw>
          </a:effectLst>
        </p:spPr>
        <p:txBody>
          <a:bodyPr wrap="square" rtlCol="0">
            <a:spAutoFit/>
          </a:bodyPr>
          <a:lstStyle/>
          <a:p>
            <a:r>
              <a:rPr lang="en-GB" sz="5400" dirty="0" smtClean="0">
                <a:solidFill>
                  <a:srgbClr val="492F92"/>
                </a:solidFill>
              </a:rPr>
              <a:t>Write with Confidence</a:t>
            </a:r>
          </a:p>
        </p:txBody>
      </p:sp>
      <p:pic>
        <p:nvPicPr>
          <p:cNvPr id="3" name="Pictur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71590" y="2564904"/>
            <a:ext cx="3996678" cy="3996678"/>
          </a:xfrm>
          <a:prstGeom prst="rect">
            <a:avLst/>
          </a:prstGeom>
        </p:spPr>
      </p:pic>
    </p:spTree>
    <p:extLst>
      <p:ext uri="{BB962C8B-B14F-4D97-AF65-F5344CB8AC3E}">
        <p14:creationId xmlns:p14="http://schemas.microsoft.com/office/powerpoint/2010/main" val="254356788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5" y="0"/>
            <a:ext cx="9144000" cy="68580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312" y="121073"/>
            <a:ext cx="959420" cy="530028"/>
          </a:xfrm>
          <a:prstGeom prst="rect">
            <a:avLst/>
          </a:prstGeom>
        </p:spPr>
      </p:pic>
      <p:sp>
        <p:nvSpPr>
          <p:cNvPr id="39" name="Rectangle 38"/>
          <p:cNvSpPr/>
          <p:nvPr/>
        </p:nvSpPr>
        <p:spPr>
          <a:xfrm>
            <a:off x="195" y="657267"/>
            <a:ext cx="1681655" cy="984885"/>
          </a:xfrm>
          <a:prstGeom prst="rect">
            <a:avLst/>
          </a:prstGeom>
        </p:spPr>
        <p:txBody>
          <a:bodyPr wrap="square">
            <a:spAutoFit/>
          </a:bodyPr>
          <a:lstStyle/>
          <a:p>
            <a:pPr algn="ctr"/>
            <a:endParaRPr lang="en-GB" b="1" dirty="0" smtClean="0">
              <a:solidFill>
                <a:srgbClr val="492F92"/>
              </a:solidFill>
            </a:endParaRPr>
          </a:p>
          <a:p>
            <a:pPr algn="ctr"/>
            <a:r>
              <a:rPr lang="en-GB" sz="2000" b="1" dirty="0" smtClean="0">
                <a:solidFill>
                  <a:srgbClr val="492F92"/>
                </a:solidFill>
              </a:rPr>
              <a:t>Literacy</a:t>
            </a:r>
            <a:endParaRPr lang="en-GB" sz="2000" b="1" dirty="0">
              <a:solidFill>
                <a:srgbClr val="492F92"/>
              </a:solidFill>
            </a:endParaRPr>
          </a:p>
          <a:p>
            <a:pPr algn="ctr"/>
            <a:r>
              <a:rPr lang="en-GB" sz="2000" b="1" dirty="0">
                <a:solidFill>
                  <a:srgbClr val="492F92"/>
                </a:solidFill>
              </a:rPr>
              <a:t> Toolkit</a:t>
            </a:r>
          </a:p>
        </p:txBody>
      </p:sp>
      <p:pic>
        <p:nvPicPr>
          <p:cNvPr id="18" name="Picture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8361" y="1969632"/>
            <a:ext cx="1405128" cy="4032504"/>
          </a:xfrm>
          <a:prstGeom prst="rect">
            <a:avLst/>
          </a:prstGeom>
        </p:spPr>
      </p:pic>
      <p:sp>
        <p:nvSpPr>
          <p:cNvPr id="2" name="TextBox 1"/>
          <p:cNvSpPr txBox="1"/>
          <p:nvPr/>
        </p:nvSpPr>
        <p:spPr>
          <a:xfrm>
            <a:off x="1681850" y="5229200"/>
            <a:ext cx="7183582" cy="1600438"/>
          </a:xfrm>
          <a:prstGeom prst="rect">
            <a:avLst/>
          </a:prstGeom>
          <a:noFill/>
        </p:spPr>
        <p:txBody>
          <a:bodyPr wrap="square" rtlCol="0">
            <a:spAutoFit/>
          </a:bodyPr>
          <a:lstStyle/>
          <a:p>
            <a:r>
              <a:rPr lang="en-GB" b="1" dirty="0" smtClean="0"/>
              <a:t>SSLN Results: Writing Attainment 2014</a:t>
            </a:r>
          </a:p>
          <a:p>
            <a:endParaRPr lang="en-GB" sz="400" b="1" dirty="0"/>
          </a:p>
          <a:p>
            <a:r>
              <a:rPr lang="en-GB" dirty="0" smtClean="0"/>
              <a:t>64% of pupils at P4, 68% of pupils at P7 and 55% of the pupils at S2 performed well, very well or beyond the level for their stage in writing. </a:t>
            </a:r>
            <a:endParaRPr lang="en-GB" b="1" dirty="0" smtClean="0"/>
          </a:p>
          <a:p>
            <a:r>
              <a:rPr lang="en-GB" sz="2000" b="1" dirty="0" smtClean="0"/>
              <a:t>This means more than 1/3 didn’t . . . </a:t>
            </a:r>
          </a:p>
          <a:p>
            <a:r>
              <a:rPr lang="en-GB" sz="2000" b="1" dirty="0" smtClean="0"/>
              <a:t>What are the possible factors that may contribute to this?</a:t>
            </a:r>
            <a:endParaRPr lang="en-GB" sz="2000" b="1" dirty="0"/>
          </a:p>
        </p:txBody>
      </p:sp>
      <p:sp>
        <p:nvSpPr>
          <p:cNvPr id="11" name="Rectangle 10"/>
          <p:cNvSpPr/>
          <p:nvPr/>
        </p:nvSpPr>
        <p:spPr>
          <a:xfrm>
            <a:off x="1876078" y="1140345"/>
            <a:ext cx="3484352" cy="369332"/>
          </a:xfrm>
          <a:prstGeom prst="rect">
            <a:avLst/>
          </a:prstGeom>
        </p:spPr>
        <p:txBody>
          <a:bodyPr wrap="none">
            <a:spAutoFit/>
          </a:bodyPr>
          <a:lstStyle/>
          <a:p>
            <a:r>
              <a:rPr lang="en-GB" b="1" dirty="0">
                <a:solidFill>
                  <a:srgbClr val="000000"/>
                </a:solidFill>
                <a:cs typeface="Arial" pitchFamily="34" charset="0"/>
              </a:rPr>
              <a:t>Activity 2: 	How’s it going?</a:t>
            </a:r>
          </a:p>
        </p:txBody>
      </p:sp>
      <p:sp>
        <p:nvSpPr>
          <p:cNvPr id="12" name="TextBox 11"/>
          <p:cNvSpPr txBox="1"/>
          <p:nvPr/>
        </p:nvSpPr>
        <p:spPr>
          <a:xfrm>
            <a:off x="1543489" y="272546"/>
            <a:ext cx="7321943" cy="923330"/>
          </a:xfrm>
          <a:prstGeom prst="rect">
            <a:avLst/>
          </a:prstGeom>
          <a:noFill/>
          <a:effectLst>
            <a:outerShdw blurRad="139700" dist="101600" dir="3660000" algn="ctr" rotWithShape="0">
              <a:schemeClr val="tx1">
                <a:lumMod val="75000"/>
                <a:alpha val="67000"/>
              </a:schemeClr>
            </a:outerShdw>
          </a:effectLst>
        </p:spPr>
        <p:txBody>
          <a:bodyPr wrap="square" rtlCol="0">
            <a:spAutoFit/>
          </a:bodyPr>
          <a:lstStyle/>
          <a:p>
            <a:r>
              <a:rPr lang="en-GB" sz="5400" dirty="0" smtClean="0">
                <a:solidFill>
                  <a:srgbClr val="492F92"/>
                </a:solidFill>
              </a:rPr>
              <a:t>Write with Confidence</a:t>
            </a:r>
          </a:p>
        </p:txBody>
      </p:sp>
      <p:pic>
        <p:nvPicPr>
          <p:cNvPr id="1027"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01865" y="1443630"/>
            <a:ext cx="5205189" cy="38206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323576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 y="0"/>
            <a:ext cx="9144000" cy="6858000"/>
          </a:xfrm>
          <a:prstGeom prst="rect">
            <a:avLst/>
          </a:prstGeom>
        </p:spPr>
      </p:pic>
      <p:sp>
        <p:nvSpPr>
          <p:cNvPr id="8" name="TextBox 7"/>
          <p:cNvSpPr txBox="1"/>
          <p:nvPr/>
        </p:nvSpPr>
        <p:spPr>
          <a:xfrm>
            <a:off x="1681850" y="1772816"/>
            <a:ext cx="7462150" cy="4678204"/>
          </a:xfrm>
          <a:prstGeom prst="rect">
            <a:avLst/>
          </a:prstGeom>
          <a:noFill/>
        </p:spPr>
        <p:txBody>
          <a:bodyPr wrap="square" rtlCol="0">
            <a:spAutoFit/>
          </a:bodyPr>
          <a:lstStyle/>
          <a:p>
            <a:pPr>
              <a:spcAft>
                <a:spcPts val="1200"/>
              </a:spcAft>
            </a:pPr>
            <a:r>
              <a:rPr lang="en-GB" b="1" dirty="0" smtClean="0">
                <a:solidFill>
                  <a:srgbClr val="000000"/>
                </a:solidFill>
                <a:latin typeface="Arial" pitchFamily="34" charset="0"/>
                <a:cs typeface="Arial" pitchFamily="34" charset="0"/>
              </a:rPr>
              <a:t>‘Private’ and ‘Public’ confidence</a:t>
            </a:r>
          </a:p>
          <a:p>
            <a:pPr>
              <a:spcAft>
                <a:spcPts val="1200"/>
              </a:spcAft>
            </a:pPr>
            <a:r>
              <a:rPr lang="en-GB" sz="2800" i="1" dirty="0" smtClean="0"/>
              <a:t>“Children </a:t>
            </a:r>
            <a:r>
              <a:rPr lang="en-GB" sz="2800" i="1" dirty="0"/>
              <a:t>identified reading aloud and writing as activities requiring ‘public confidence’ and that needed a lot of practice ‘privately</a:t>
            </a:r>
            <a:r>
              <a:rPr lang="en-GB" sz="2800" i="1" dirty="0" smtClean="0"/>
              <a:t>’ . . . </a:t>
            </a:r>
            <a:r>
              <a:rPr lang="en-GB" sz="2800" i="1" dirty="0"/>
              <a:t>Before children could develop confidence in their writing, they felt they needed to develop some private confidence and have opportunities to practise writing where their efforts would not be on view to the public via classroom wall displays</a:t>
            </a:r>
            <a:r>
              <a:rPr lang="en-GB" sz="2800" i="1" dirty="0" smtClean="0"/>
              <a:t>.” </a:t>
            </a:r>
            <a:endParaRPr lang="en-GB" sz="2800" b="1" dirty="0">
              <a:solidFill>
                <a:srgbClr val="492F92"/>
              </a:solidFill>
              <a:latin typeface="Arial" pitchFamily="34" charset="0"/>
              <a:cs typeface="Arial" pitchFamily="34" charset="0"/>
            </a:endParaRPr>
          </a:p>
          <a:p>
            <a:pPr>
              <a:spcAft>
                <a:spcPts val="1200"/>
              </a:spcAft>
            </a:pPr>
            <a:r>
              <a:rPr lang="en-GB" b="1" dirty="0" err="1" smtClean="0">
                <a:solidFill>
                  <a:srgbClr val="492F92"/>
                </a:solidFill>
                <a:latin typeface="Arial" pitchFamily="34" charset="0"/>
                <a:cs typeface="Arial" pitchFamily="34" charset="0"/>
              </a:rPr>
              <a:t>Kellett,M</a:t>
            </a:r>
            <a:r>
              <a:rPr lang="en-GB" b="1" dirty="0" smtClean="0">
                <a:solidFill>
                  <a:srgbClr val="492F92"/>
                </a:solidFill>
                <a:latin typeface="Arial" pitchFamily="34" charset="0"/>
                <a:cs typeface="Arial" pitchFamily="34" charset="0"/>
              </a:rPr>
              <a:t> and </a:t>
            </a:r>
            <a:r>
              <a:rPr lang="en-GB" b="1" dirty="0" err="1" smtClean="0">
                <a:solidFill>
                  <a:srgbClr val="492F92"/>
                </a:solidFill>
                <a:latin typeface="Arial" pitchFamily="34" charset="0"/>
                <a:cs typeface="Arial" pitchFamily="34" charset="0"/>
              </a:rPr>
              <a:t>Aqsa,D</a:t>
            </a:r>
            <a:r>
              <a:rPr lang="en-GB" b="1" dirty="0" smtClean="0">
                <a:solidFill>
                  <a:srgbClr val="492F92"/>
                </a:solidFill>
                <a:latin typeface="Arial" pitchFamily="34" charset="0"/>
                <a:cs typeface="Arial" pitchFamily="34" charset="0"/>
              </a:rPr>
              <a:t> (2007) ‘Children researching links between poverty and literacy’. York: Joseph </a:t>
            </a:r>
            <a:r>
              <a:rPr lang="en-GB" b="1" dirty="0" err="1" smtClean="0">
                <a:solidFill>
                  <a:srgbClr val="492F92"/>
                </a:solidFill>
                <a:latin typeface="Arial" pitchFamily="34" charset="0"/>
                <a:cs typeface="Arial" pitchFamily="34" charset="0"/>
              </a:rPr>
              <a:t>Rowntree</a:t>
            </a:r>
            <a:r>
              <a:rPr lang="en-GB" b="1" dirty="0" smtClean="0">
                <a:solidFill>
                  <a:srgbClr val="492F92"/>
                </a:solidFill>
                <a:latin typeface="Arial" pitchFamily="34" charset="0"/>
                <a:cs typeface="Arial" pitchFamily="34" charset="0"/>
              </a:rPr>
              <a:t> Foundation</a:t>
            </a:r>
            <a:endParaRPr lang="en-GB" b="1" dirty="0" smtClean="0">
              <a:solidFill>
                <a:srgbClr val="000000"/>
              </a:solidFill>
              <a:latin typeface="Arial" pitchFamily="34" charset="0"/>
              <a:cs typeface="Arial" pitchFamily="34" charset="0"/>
            </a:endParaRPr>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215" y="121073"/>
            <a:ext cx="959420" cy="530028"/>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8361" y="1969632"/>
            <a:ext cx="1405128" cy="4032504"/>
          </a:xfrm>
          <a:prstGeom prst="rect">
            <a:avLst/>
          </a:prstGeom>
        </p:spPr>
      </p:pic>
      <p:sp>
        <p:nvSpPr>
          <p:cNvPr id="30" name="Rectangle 29"/>
          <p:cNvSpPr/>
          <p:nvPr/>
        </p:nvSpPr>
        <p:spPr>
          <a:xfrm>
            <a:off x="195" y="657267"/>
            <a:ext cx="1681655" cy="984885"/>
          </a:xfrm>
          <a:prstGeom prst="rect">
            <a:avLst/>
          </a:prstGeom>
        </p:spPr>
        <p:txBody>
          <a:bodyPr wrap="square">
            <a:spAutoFit/>
          </a:bodyPr>
          <a:lstStyle/>
          <a:p>
            <a:pPr algn="ctr"/>
            <a:endParaRPr lang="en-GB" b="1" dirty="0" smtClean="0">
              <a:solidFill>
                <a:srgbClr val="492F92"/>
              </a:solidFill>
            </a:endParaRPr>
          </a:p>
          <a:p>
            <a:pPr algn="ctr"/>
            <a:r>
              <a:rPr lang="en-GB" sz="2000" b="1" dirty="0" smtClean="0">
                <a:solidFill>
                  <a:srgbClr val="492F92"/>
                </a:solidFill>
              </a:rPr>
              <a:t>Literacy</a:t>
            </a:r>
            <a:endParaRPr lang="en-GB" sz="2000" b="1" dirty="0">
              <a:solidFill>
                <a:srgbClr val="492F92"/>
              </a:solidFill>
            </a:endParaRPr>
          </a:p>
          <a:p>
            <a:pPr algn="ctr"/>
            <a:r>
              <a:rPr lang="en-GB" sz="2000" b="1" dirty="0">
                <a:solidFill>
                  <a:srgbClr val="492F92"/>
                </a:solidFill>
              </a:rPr>
              <a:t> Toolkit</a:t>
            </a:r>
          </a:p>
        </p:txBody>
      </p:sp>
      <p:sp>
        <p:nvSpPr>
          <p:cNvPr id="3" name="Rectangle 2"/>
          <p:cNvSpPr/>
          <p:nvPr/>
        </p:nvSpPr>
        <p:spPr>
          <a:xfrm>
            <a:off x="1694798" y="1272820"/>
            <a:ext cx="3484352" cy="369332"/>
          </a:xfrm>
          <a:prstGeom prst="rect">
            <a:avLst/>
          </a:prstGeom>
        </p:spPr>
        <p:txBody>
          <a:bodyPr wrap="none">
            <a:spAutoFit/>
          </a:bodyPr>
          <a:lstStyle/>
          <a:p>
            <a:r>
              <a:rPr lang="en-GB" b="1" dirty="0">
                <a:solidFill>
                  <a:srgbClr val="000000"/>
                </a:solidFill>
                <a:cs typeface="Arial" pitchFamily="34" charset="0"/>
              </a:rPr>
              <a:t>Activity 2: 	How’s it going?</a:t>
            </a:r>
          </a:p>
        </p:txBody>
      </p:sp>
      <p:sp>
        <p:nvSpPr>
          <p:cNvPr id="9" name="TextBox 8"/>
          <p:cNvSpPr txBox="1"/>
          <p:nvPr/>
        </p:nvSpPr>
        <p:spPr>
          <a:xfrm>
            <a:off x="1543489" y="272546"/>
            <a:ext cx="7321943" cy="923330"/>
          </a:xfrm>
          <a:prstGeom prst="rect">
            <a:avLst/>
          </a:prstGeom>
          <a:noFill/>
          <a:effectLst>
            <a:outerShdw blurRad="139700" dist="101600" dir="3660000" algn="ctr" rotWithShape="0">
              <a:schemeClr val="tx1">
                <a:lumMod val="75000"/>
                <a:alpha val="67000"/>
              </a:schemeClr>
            </a:outerShdw>
          </a:effectLst>
        </p:spPr>
        <p:txBody>
          <a:bodyPr wrap="square" rtlCol="0">
            <a:spAutoFit/>
          </a:bodyPr>
          <a:lstStyle/>
          <a:p>
            <a:r>
              <a:rPr lang="en-GB" sz="5400" dirty="0" smtClean="0">
                <a:solidFill>
                  <a:srgbClr val="492F92"/>
                </a:solidFill>
              </a:rPr>
              <a:t>Write with Confidence</a:t>
            </a:r>
          </a:p>
        </p:txBody>
      </p:sp>
    </p:spTree>
    <p:extLst>
      <p:ext uri="{BB962C8B-B14F-4D97-AF65-F5344CB8AC3E}">
        <p14:creationId xmlns:p14="http://schemas.microsoft.com/office/powerpoint/2010/main" val="216631932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 y="0"/>
            <a:ext cx="9144000" cy="6858000"/>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215" y="121073"/>
            <a:ext cx="959420" cy="530028"/>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8361" y="1969632"/>
            <a:ext cx="1405128" cy="4032504"/>
          </a:xfrm>
          <a:prstGeom prst="rect">
            <a:avLst/>
          </a:prstGeom>
        </p:spPr>
      </p:pic>
      <p:sp>
        <p:nvSpPr>
          <p:cNvPr id="30" name="Rectangle 29"/>
          <p:cNvSpPr/>
          <p:nvPr/>
        </p:nvSpPr>
        <p:spPr>
          <a:xfrm>
            <a:off x="195" y="657267"/>
            <a:ext cx="1681655" cy="984885"/>
          </a:xfrm>
          <a:prstGeom prst="rect">
            <a:avLst/>
          </a:prstGeom>
        </p:spPr>
        <p:txBody>
          <a:bodyPr wrap="square">
            <a:spAutoFit/>
          </a:bodyPr>
          <a:lstStyle/>
          <a:p>
            <a:pPr algn="ctr"/>
            <a:endParaRPr lang="en-GB" b="1" dirty="0" smtClean="0">
              <a:solidFill>
                <a:srgbClr val="492F92"/>
              </a:solidFill>
            </a:endParaRPr>
          </a:p>
          <a:p>
            <a:pPr algn="ctr"/>
            <a:r>
              <a:rPr lang="en-GB" sz="2000" b="1" dirty="0" smtClean="0">
                <a:solidFill>
                  <a:srgbClr val="492F92"/>
                </a:solidFill>
              </a:rPr>
              <a:t>Literacy</a:t>
            </a:r>
            <a:endParaRPr lang="en-GB" sz="2000" b="1" dirty="0">
              <a:solidFill>
                <a:srgbClr val="492F92"/>
              </a:solidFill>
            </a:endParaRPr>
          </a:p>
          <a:p>
            <a:pPr algn="ctr"/>
            <a:r>
              <a:rPr lang="en-GB" sz="2000" b="1" dirty="0">
                <a:solidFill>
                  <a:srgbClr val="492F92"/>
                </a:solidFill>
              </a:rPr>
              <a:t> Toolkit</a:t>
            </a:r>
          </a:p>
        </p:txBody>
      </p:sp>
      <p:sp>
        <p:nvSpPr>
          <p:cNvPr id="7" name="TextBox 6"/>
          <p:cNvSpPr txBox="1"/>
          <p:nvPr/>
        </p:nvSpPr>
        <p:spPr>
          <a:xfrm>
            <a:off x="5196191" y="2428427"/>
            <a:ext cx="3420790" cy="830997"/>
          </a:xfrm>
          <a:prstGeom prst="rect">
            <a:avLst/>
          </a:prstGeom>
          <a:noFill/>
        </p:spPr>
        <p:txBody>
          <a:bodyPr wrap="square" rtlCol="0">
            <a:spAutoFit/>
          </a:bodyPr>
          <a:lstStyle/>
          <a:p>
            <a:r>
              <a:rPr lang="en-GB" sz="2400" b="1" dirty="0" smtClean="0"/>
              <a:t>High ‘Private Confidence’</a:t>
            </a:r>
          </a:p>
          <a:p>
            <a:r>
              <a:rPr lang="en-GB" sz="2400" b="1" dirty="0" smtClean="0"/>
              <a:t>High ‘Public Confidence’</a:t>
            </a:r>
            <a:endParaRPr lang="en-GB" sz="2400" b="1" dirty="0"/>
          </a:p>
        </p:txBody>
      </p:sp>
      <p:cxnSp>
        <p:nvCxnSpPr>
          <p:cNvPr id="15" name="Straight Arrow Connector 14"/>
          <p:cNvCxnSpPr/>
          <p:nvPr/>
        </p:nvCxnSpPr>
        <p:spPr>
          <a:xfrm>
            <a:off x="1835696" y="3573016"/>
            <a:ext cx="7029736"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flipV="1">
            <a:off x="5086982" y="1412776"/>
            <a:ext cx="0" cy="482453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5196191" y="3962834"/>
            <a:ext cx="3420790" cy="830997"/>
          </a:xfrm>
          <a:prstGeom prst="rect">
            <a:avLst/>
          </a:prstGeom>
          <a:noFill/>
        </p:spPr>
        <p:txBody>
          <a:bodyPr wrap="square" rtlCol="0">
            <a:spAutoFit/>
          </a:bodyPr>
          <a:lstStyle/>
          <a:p>
            <a:r>
              <a:rPr lang="en-GB" sz="2400" b="1" dirty="0" smtClean="0"/>
              <a:t>High ‘Private Confidence’</a:t>
            </a:r>
          </a:p>
          <a:p>
            <a:r>
              <a:rPr lang="en-GB" sz="2400" b="1" dirty="0" smtClean="0"/>
              <a:t>Low ‘Public Confidence’</a:t>
            </a:r>
            <a:endParaRPr lang="en-GB" sz="2400" b="1" dirty="0"/>
          </a:p>
        </p:txBody>
      </p:sp>
      <p:sp>
        <p:nvSpPr>
          <p:cNvPr id="20" name="TextBox 19"/>
          <p:cNvSpPr txBox="1"/>
          <p:nvPr/>
        </p:nvSpPr>
        <p:spPr>
          <a:xfrm>
            <a:off x="7800914" y="3259424"/>
            <a:ext cx="1080120" cy="400110"/>
          </a:xfrm>
          <a:prstGeom prst="rect">
            <a:avLst/>
          </a:prstGeom>
          <a:noFill/>
        </p:spPr>
        <p:txBody>
          <a:bodyPr wrap="square" rtlCol="0">
            <a:spAutoFit/>
          </a:bodyPr>
          <a:lstStyle/>
          <a:p>
            <a:r>
              <a:rPr lang="en-GB" sz="2000" b="1" dirty="0" smtClean="0">
                <a:solidFill>
                  <a:srgbClr val="492F92"/>
                </a:solidFill>
              </a:rPr>
              <a:t>Private</a:t>
            </a:r>
            <a:endParaRPr lang="en-GB" sz="2000" b="1" dirty="0">
              <a:solidFill>
                <a:srgbClr val="492F92"/>
              </a:solidFill>
            </a:endParaRPr>
          </a:p>
        </p:txBody>
      </p:sp>
      <p:sp>
        <p:nvSpPr>
          <p:cNvPr id="23" name="TextBox 22"/>
          <p:cNvSpPr txBox="1"/>
          <p:nvPr/>
        </p:nvSpPr>
        <p:spPr>
          <a:xfrm rot="16200000">
            <a:off x="4490168" y="1381264"/>
            <a:ext cx="863220" cy="400110"/>
          </a:xfrm>
          <a:prstGeom prst="rect">
            <a:avLst/>
          </a:prstGeom>
          <a:noFill/>
        </p:spPr>
        <p:txBody>
          <a:bodyPr wrap="square" rtlCol="0">
            <a:spAutoFit/>
          </a:bodyPr>
          <a:lstStyle/>
          <a:p>
            <a:r>
              <a:rPr lang="en-GB" sz="2000" b="1" dirty="0" smtClean="0">
                <a:solidFill>
                  <a:srgbClr val="492F92"/>
                </a:solidFill>
              </a:rPr>
              <a:t>Public</a:t>
            </a:r>
            <a:endParaRPr lang="en-GB" sz="2000" b="1" dirty="0">
              <a:solidFill>
                <a:srgbClr val="492F92"/>
              </a:solidFill>
            </a:endParaRPr>
          </a:p>
        </p:txBody>
      </p:sp>
      <p:sp>
        <p:nvSpPr>
          <p:cNvPr id="24" name="TextBox 23"/>
          <p:cNvSpPr txBox="1"/>
          <p:nvPr/>
        </p:nvSpPr>
        <p:spPr>
          <a:xfrm>
            <a:off x="1675420" y="3995626"/>
            <a:ext cx="3338786" cy="830997"/>
          </a:xfrm>
          <a:prstGeom prst="rect">
            <a:avLst/>
          </a:prstGeom>
          <a:noFill/>
        </p:spPr>
        <p:txBody>
          <a:bodyPr wrap="square" rtlCol="0">
            <a:spAutoFit/>
          </a:bodyPr>
          <a:lstStyle/>
          <a:p>
            <a:r>
              <a:rPr lang="en-GB" sz="2400" b="1" dirty="0" smtClean="0"/>
              <a:t>Low ‘Private Confidence’</a:t>
            </a:r>
          </a:p>
          <a:p>
            <a:r>
              <a:rPr lang="en-GB" sz="2400" b="1" dirty="0" smtClean="0"/>
              <a:t>Low ‘Public Confidence’</a:t>
            </a:r>
            <a:endParaRPr lang="en-GB" sz="2400" b="1" dirty="0"/>
          </a:p>
        </p:txBody>
      </p:sp>
      <p:sp>
        <p:nvSpPr>
          <p:cNvPr id="26" name="TextBox 25"/>
          <p:cNvSpPr txBox="1"/>
          <p:nvPr/>
        </p:nvSpPr>
        <p:spPr>
          <a:xfrm>
            <a:off x="1651242" y="2403006"/>
            <a:ext cx="3387143" cy="830997"/>
          </a:xfrm>
          <a:prstGeom prst="rect">
            <a:avLst/>
          </a:prstGeom>
          <a:noFill/>
        </p:spPr>
        <p:txBody>
          <a:bodyPr wrap="square" rtlCol="0">
            <a:spAutoFit/>
          </a:bodyPr>
          <a:lstStyle/>
          <a:p>
            <a:r>
              <a:rPr lang="en-GB" sz="2400" b="1" dirty="0" smtClean="0"/>
              <a:t>Low ‘Private Confidence’</a:t>
            </a:r>
          </a:p>
          <a:p>
            <a:r>
              <a:rPr lang="en-GB" sz="2400" b="1" dirty="0" smtClean="0"/>
              <a:t>High ‘Public Confidence’</a:t>
            </a:r>
            <a:endParaRPr lang="en-GB" sz="2400" b="1" dirty="0"/>
          </a:p>
        </p:txBody>
      </p:sp>
      <p:sp>
        <p:nvSpPr>
          <p:cNvPr id="27" name="Rectangle 26"/>
          <p:cNvSpPr/>
          <p:nvPr/>
        </p:nvSpPr>
        <p:spPr>
          <a:xfrm>
            <a:off x="1705614" y="1272820"/>
            <a:ext cx="2721066" cy="369332"/>
          </a:xfrm>
          <a:prstGeom prst="rect">
            <a:avLst/>
          </a:prstGeom>
        </p:spPr>
        <p:txBody>
          <a:bodyPr wrap="none">
            <a:spAutoFit/>
          </a:bodyPr>
          <a:lstStyle/>
          <a:p>
            <a:r>
              <a:rPr lang="en-GB" b="1" dirty="0">
                <a:solidFill>
                  <a:srgbClr val="000000"/>
                </a:solidFill>
                <a:cs typeface="Arial" pitchFamily="34" charset="0"/>
              </a:rPr>
              <a:t>Activity </a:t>
            </a:r>
            <a:r>
              <a:rPr lang="en-GB" b="1" dirty="0" smtClean="0">
                <a:solidFill>
                  <a:srgbClr val="000000"/>
                </a:solidFill>
                <a:cs typeface="Arial" pitchFamily="34" charset="0"/>
              </a:rPr>
              <a:t>3:     New Learning</a:t>
            </a:r>
            <a:endParaRPr lang="en-GB" b="1" dirty="0">
              <a:solidFill>
                <a:srgbClr val="000000"/>
              </a:solidFill>
              <a:cs typeface="Arial" pitchFamily="34" charset="0"/>
            </a:endParaRPr>
          </a:p>
        </p:txBody>
      </p:sp>
      <p:sp>
        <p:nvSpPr>
          <p:cNvPr id="16" name="TextBox 15"/>
          <p:cNvSpPr txBox="1"/>
          <p:nvPr/>
        </p:nvSpPr>
        <p:spPr>
          <a:xfrm>
            <a:off x="1543489" y="272546"/>
            <a:ext cx="7321943" cy="923330"/>
          </a:xfrm>
          <a:prstGeom prst="rect">
            <a:avLst/>
          </a:prstGeom>
          <a:noFill/>
          <a:effectLst>
            <a:outerShdw blurRad="139700" dist="101600" dir="3660000" algn="ctr" rotWithShape="0">
              <a:schemeClr val="tx1">
                <a:lumMod val="75000"/>
                <a:alpha val="67000"/>
              </a:schemeClr>
            </a:outerShdw>
          </a:effectLst>
        </p:spPr>
        <p:txBody>
          <a:bodyPr wrap="square" rtlCol="0">
            <a:spAutoFit/>
          </a:bodyPr>
          <a:lstStyle/>
          <a:p>
            <a:r>
              <a:rPr lang="en-GB" sz="5400" dirty="0" smtClean="0">
                <a:solidFill>
                  <a:srgbClr val="492F92"/>
                </a:solidFill>
              </a:rPr>
              <a:t>Write with Confidence</a:t>
            </a:r>
          </a:p>
        </p:txBody>
      </p:sp>
    </p:spTree>
    <p:extLst>
      <p:ext uri="{BB962C8B-B14F-4D97-AF65-F5344CB8AC3E}">
        <p14:creationId xmlns:p14="http://schemas.microsoft.com/office/powerpoint/2010/main" val="2382253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 y="0"/>
            <a:ext cx="9144000" cy="6858000"/>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215" y="121073"/>
            <a:ext cx="959420" cy="530028"/>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8361" y="1969632"/>
            <a:ext cx="1405128" cy="4032504"/>
          </a:xfrm>
          <a:prstGeom prst="rect">
            <a:avLst/>
          </a:prstGeom>
        </p:spPr>
      </p:pic>
      <p:sp>
        <p:nvSpPr>
          <p:cNvPr id="30" name="Rectangle 29"/>
          <p:cNvSpPr/>
          <p:nvPr/>
        </p:nvSpPr>
        <p:spPr>
          <a:xfrm>
            <a:off x="195" y="657267"/>
            <a:ext cx="1681655" cy="984885"/>
          </a:xfrm>
          <a:prstGeom prst="rect">
            <a:avLst/>
          </a:prstGeom>
        </p:spPr>
        <p:txBody>
          <a:bodyPr wrap="square">
            <a:spAutoFit/>
          </a:bodyPr>
          <a:lstStyle/>
          <a:p>
            <a:pPr algn="ctr"/>
            <a:endParaRPr lang="en-GB" b="1" dirty="0" smtClean="0">
              <a:solidFill>
                <a:srgbClr val="492F92"/>
              </a:solidFill>
            </a:endParaRPr>
          </a:p>
          <a:p>
            <a:pPr algn="ctr"/>
            <a:r>
              <a:rPr lang="en-GB" sz="2000" b="1" dirty="0" smtClean="0">
                <a:solidFill>
                  <a:srgbClr val="492F92"/>
                </a:solidFill>
              </a:rPr>
              <a:t>Literacy</a:t>
            </a:r>
            <a:endParaRPr lang="en-GB" sz="2000" b="1" dirty="0">
              <a:solidFill>
                <a:srgbClr val="492F92"/>
              </a:solidFill>
            </a:endParaRPr>
          </a:p>
          <a:p>
            <a:pPr algn="ctr"/>
            <a:r>
              <a:rPr lang="en-GB" sz="2000" b="1" dirty="0">
                <a:solidFill>
                  <a:srgbClr val="492F92"/>
                </a:solidFill>
              </a:rPr>
              <a:t> Toolkit</a:t>
            </a:r>
          </a:p>
        </p:txBody>
      </p:sp>
      <p:cxnSp>
        <p:nvCxnSpPr>
          <p:cNvPr id="15" name="Straight Arrow Connector 14"/>
          <p:cNvCxnSpPr/>
          <p:nvPr/>
        </p:nvCxnSpPr>
        <p:spPr>
          <a:xfrm>
            <a:off x="1835696" y="3573016"/>
            <a:ext cx="7029736"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flipV="1">
            <a:off x="5086982" y="1412776"/>
            <a:ext cx="0" cy="482453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7800914" y="3259424"/>
            <a:ext cx="1080120" cy="400110"/>
          </a:xfrm>
          <a:prstGeom prst="rect">
            <a:avLst/>
          </a:prstGeom>
          <a:noFill/>
        </p:spPr>
        <p:txBody>
          <a:bodyPr wrap="square" rtlCol="0">
            <a:spAutoFit/>
          </a:bodyPr>
          <a:lstStyle/>
          <a:p>
            <a:r>
              <a:rPr lang="en-GB" sz="2000" b="1" dirty="0" smtClean="0">
                <a:solidFill>
                  <a:srgbClr val="492F92"/>
                </a:solidFill>
              </a:rPr>
              <a:t>Private</a:t>
            </a:r>
            <a:endParaRPr lang="en-GB" sz="2000" b="1" dirty="0">
              <a:solidFill>
                <a:srgbClr val="492F92"/>
              </a:solidFill>
            </a:endParaRPr>
          </a:p>
        </p:txBody>
      </p:sp>
      <p:sp>
        <p:nvSpPr>
          <p:cNvPr id="23" name="TextBox 22"/>
          <p:cNvSpPr txBox="1"/>
          <p:nvPr/>
        </p:nvSpPr>
        <p:spPr>
          <a:xfrm rot="16200000">
            <a:off x="4490168" y="1381264"/>
            <a:ext cx="863220" cy="400110"/>
          </a:xfrm>
          <a:prstGeom prst="rect">
            <a:avLst/>
          </a:prstGeom>
          <a:noFill/>
        </p:spPr>
        <p:txBody>
          <a:bodyPr wrap="square" rtlCol="0">
            <a:spAutoFit/>
          </a:bodyPr>
          <a:lstStyle/>
          <a:p>
            <a:r>
              <a:rPr lang="en-GB" sz="2000" b="1" dirty="0" smtClean="0">
                <a:solidFill>
                  <a:srgbClr val="492F92"/>
                </a:solidFill>
              </a:rPr>
              <a:t>Public</a:t>
            </a:r>
            <a:endParaRPr lang="en-GB" sz="2000" b="1" dirty="0">
              <a:solidFill>
                <a:srgbClr val="492F92"/>
              </a:solidFill>
            </a:endParaRPr>
          </a:p>
        </p:txBody>
      </p:sp>
      <p:sp>
        <p:nvSpPr>
          <p:cNvPr id="24" name="TextBox 23"/>
          <p:cNvSpPr txBox="1"/>
          <p:nvPr/>
        </p:nvSpPr>
        <p:spPr>
          <a:xfrm>
            <a:off x="1675420" y="3995626"/>
            <a:ext cx="3338786" cy="830997"/>
          </a:xfrm>
          <a:prstGeom prst="rect">
            <a:avLst/>
          </a:prstGeom>
          <a:noFill/>
        </p:spPr>
        <p:txBody>
          <a:bodyPr wrap="square" rtlCol="0">
            <a:spAutoFit/>
          </a:bodyPr>
          <a:lstStyle/>
          <a:p>
            <a:r>
              <a:rPr lang="en-GB" sz="2400" b="1" dirty="0" smtClean="0"/>
              <a:t>Low ‘Private Confidence’</a:t>
            </a:r>
          </a:p>
          <a:p>
            <a:r>
              <a:rPr lang="en-GB" sz="2400" b="1" dirty="0" smtClean="0"/>
              <a:t>Low ‘Public Confidence’</a:t>
            </a:r>
            <a:endParaRPr lang="en-GB" sz="2400" b="1" dirty="0"/>
          </a:p>
        </p:txBody>
      </p:sp>
      <p:sp>
        <p:nvSpPr>
          <p:cNvPr id="27" name="Rectangle 26"/>
          <p:cNvSpPr/>
          <p:nvPr/>
        </p:nvSpPr>
        <p:spPr>
          <a:xfrm>
            <a:off x="1705614" y="1272820"/>
            <a:ext cx="2721066" cy="369332"/>
          </a:xfrm>
          <a:prstGeom prst="rect">
            <a:avLst/>
          </a:prstGeom>
        </p:spPr>
        <p:txBody>
          <a:bodyPr wrap="none">
            <a:spAutoFit/>
          </a:bodyPr>
          <a:lstStyle/>
          <a:p>
            <a:r>
              <a:rPr lang="en-GB" b="1" dirty="0">
                <a:solidFill>
                  <a:srgbClr val="000000"/>
                </a:solidFill>
                <a:cs typeface="Arial" pitchFamily="34" charset="0"/>
              </a:rPr>
              <a:t>Activity </a:t>
            </a:r>
            <a:r>
              <a:rPr lang="en-GB" b="1" dirty="0" smtClean="0">
                <a:solidFill>
                  <a:srgbClr val="000000"/>
                </a:solidFill>
                <a:cs typeface="Arial" pitchFamily="34" charset="0"/>
              </a:rPr>
              <a:t>3:     New Learning</a:t>
            </a:r>
            <a:endParaRPr lang="en-GB" b="1" dirty="0">
              <a:solidFill>
                <a:srgbClr val="000000"/>
              </a:solidFill>
              <a:cs typeface="Arial" pitchFamily="34" charset="0"/>
            </a:endParaRPr>
          </a:p>
        </p:txBody>
      </p:sp>
      <p:sp>
        <p:nvSpPr>
          <p:cNvPr id="2" name="TextBox 1"/>
          <p:cNvSpPr txBox="1"/>
          <p:nvPr/>
        </p:nvSpPr>
        <p:spPr>
          <a:xfrm>
            <a:off x="1901799" y="4818189"/>
            <a:ext cx="2886027" cy="1323439"/>
          </a:xfrm>
          <a:prstGeom prst="rect">
            <a:avLst/>
          </a:prstGeom>
          <a:noFill/>
        </p:spPr>
        <p:txBody>
          <a:bodyPr wrap="square" rtlCol="0">
            <a:spAutoFit/>
          </a:bodyPr>
          <a:lstStyle/>
          <a:p>
            <a:r>
              <a:rPr lang="en-GB" sz="8000" b="1" dirty="0" smtClean="0">
                <a:solidFill>
                  <a:srgbClr val="FF0000"/>
                </a:solidFill>
              </a:rPr>
              <a:t>Sarah</a:t>
            </a:r>
            <a:endParaRPr lang="en-GB" sz="8000" b="1" dirty="0">
              <a:solidFill>
                <a:srgbClr val="FF0000"/>
              </a:solidFill>
            </a:endParaRPr>
          </a:p>
        </p:txBody>
      </p:sp>
      <p:sp>
        <p:nvSpPr>
          <p:cNvPr id="14" name="TextBox 13"/>
          <p:cNvSpPr txBox="1"/>
          <p:nvPr/>
        </p:nvSpPr>
        <p:spPr>
          <a:xfrm>
            <a:off x="1543489" y="272546"/>
            <a:ext cx="7321943" cy="923330"/>
          </a:xfrm>
          <a:prstGeom prst="rect">
            <a:avLst/>
          </a:prstGeom>
          <a:noFill/>
          <a:effectLst>
            <a:outerShdw blurRad="139700" dist="101600" dir="3660000" algn="ctr" rotWithShape="0">
              <a:schemeClr val="tx1">
                <a:lumMod val="75000"/>
                <a:alpha val="67000"/>
              </a:schemeClr>
            </a:outerShdw>
          </a:effectLst>
        </p:spPr>
        <p:txBody>
          <a:bodyPr wrap="square" rtlCol="0">
            <a:spAutoFit/>
          </a:bodyPr>
          <a:lstStyle/>
          <a:p>
            <a:r>
              <a:rPr lang="en-GB" sz="5400" dirty="0" smtClean="0">
                <a:solidFill>
                  <a:srgbClr val="492F92"/>
                </a:solidFill>
              </a:rPr>
              <a:t>Write with Confidence</a:t>
            </a:r>
          </a:p>
        </p:txBody>
      </p:sp>
    </p:spTree>
    <p:extLst>
      <p:ext uri="{BB962C8B-B14F-4D97-AF65-F5344CB8AC3E}">
        <p14:creationId xmlns:p14="http://schemas.microsoft.com/office/powerpoint/2010/main" val="6348784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 y="0"/>
            <a:ext cx="9144000" cy="6858000"/>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215" y="121073"/>
            <a:ext cx="959420" cy="530028"/>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8361" y="1969632"/>
            <a:ext cx="1405128" cy="4032504"/>
          </a:xfrm>
          <a:prstGeom prst="rect">
            <a:avLst/>
          </a:prstGeom>
        </p:spPr>
      </p:pic>
      <p:sp>
        <p:nvSpPr>
          <p:cNvPr id="30" name="Rectangle 29"/>
          <p:cNvSpPr/>
          <p:nvPr/>
        </p:nvSpPr>
        <p:spPr>
          <a:xfrm>
            <a:off x="195" y="657267"/>
            <a:ext cx="1681655" cy="984885"/>
          </a:xfrm>
          <a:prstGeom prst="rect">
            <a:avLst/>
          </a:prstGeom>
        </p:spPr>
        <p:txBody>
          <a:bodyPr wrap="square">
            <a:spAutoFit/>
          </a:bodyPr>
          <a:lstStyle/>
          <a:p>
            <a:pPr algn="ctr"/>
            <a:endParaRPr lang="en-GB" b="1" dirty="0" smtClean="0">
              <a:solidFill>
                <a:srgbClr val="492F92"/>
              </a:solidFill>
            </a:endParaRPr>
          </a:p>
          <a:p>
            <a:pPr algn="ctr"/>
            <a:r>
              <a:rPr lang="en-GB" sz="2000" b="1" dirty="0" smtClean="0">
                <a:solidFill>
                  <a:srgbClr val="492F92"/>
                </a:solidFill>
              </a:rPr>
              <a:t>Literacy</a:t>
            </a:r>
            <a:endParaRPr lang="en-GB" sz="2000" b="1" dirty="0">
              <a:solidFill>
                <a:srgbClr val="492F92"/>
              </a:solidFill>
            </a:endParaRPr>
          </a:p>
          <a:p>
            <a:pPr algn="ctr"/>
            <a:r>
              <a:rPr lang="en-GB" sz="2000" b="1" dirty="0">
                <a:solidFill>
                  <a:srgbClr val="492F92"/>
                </a:solidFill>
              </a:rPr>
              <a:t> Toolkit</a:t>
            </a:r>
          </a:p>
        </p:txBody>
      </p:sp>
      <p:cxnSp>
        <p:nvCxnSpPr>
          <p:cNvPr id="15" name="Straight Arrow Connector 14"/>
          <p:cNvCxnSpPr/>
          <p:nvPr/>
        </p:nvCxnSpPr>
        <p:spPr>
          <a:xfrm>
            <a:off x="1835696" y="3573016"/>
            <a:ext cx="7029736"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flipV="1">
            <a:off x="5086982" y="1412776"/>
            <a:ext cx="0" cy="482453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7800914" y="3259424"/>
            <a:ext cx="1080120" cy="400110"/>
          </a:xfrm>
          <a:prstGeom prst="rect">
            <a:avLst/>
          </a:prstGeom>
          <a:noFill/>
        </p:spPr>
        <p:txBody>
          <a:bodyPr wrap="square" rtlCol="0">
            <a:spAutoFit/>
          </a:bodyPr>
          <a:lstStyle/>
          <a:p>
            <a:r>
              <a:rPr lang="en-GB" sz="2000" b="1" dirty="0" smtClean="0">
                <a:solidFill>
                  <a:srgbClr val="492F92"/>
                </a:solidFill>
              </a:rPr>
              <a:t>Private</a:t>
            </a:r>
            <a:endParaRPr lang="en-GB" sz="2000" b="1" dirty="0">
              <a:solidFill>
                <a:srgbClr val="492F92"/>
              </a:solidFill>
            </a:endParaRPr>
          </a:p>
        </p:txBody>
      </p:sp>
      <p:sp>
        <p:nvSpPr>
          <p:cNvPr id="23" name="TextBox 22"/>
          <p:cNvSpPr txBox="1"/>
          <p:nvPr/>
        </p:nvSpPr>
        <p:spPr>
          <a:xfrm rot="16200000">
            <a:off x="4490168" y="1381264"/>
            <a:ext cx="863220" cy="400110"/>
          </a:xfrm>
          <a:prstGeom prst="rect">
            <a:avLst/>
          </a:prstGeom>
          <a:noFill/>
        </p:spPr>
        <p:txBody>
          <a:bodyPr wrap="square" rtlCol="0">
            <a:spAutoFit/>
          </a:bodyPr>
          <a:lstStyle/>
          <a:p>
            <a:r>
              <a:rPr lang="en-GB" sz="2000" b="1" dirty="0" smtClean="0">
                <a:solidFill>
                  <a:srgbClr val="492F92"/>
                </a:solidFill>
              </a:rPr>
              <a:t>Public</a:t>
            </a:r>
            <a:endParaRPr lang="en-GB" sz="2000" b="1" dirty="0">
              <a:solidFill>
                <a:srgbClr val="492F92"/>
              </a:solidFill>
            </a:endParaRPr>
          </a:p>
        </p:txBody>
      </p:sp>
      <p:sp>
        <p:nvSpPr>
          <p:cNvPr id="27" name="Rectangle 26"/>
          <p:cNvSpPr/>
          <p:nvPr/>
        </p:nvSpPr>
        <p:spPr>
          <a:xfrm>
            <a:off x="1705614" y="1272820"/>
            <a:ext cx="2721066" cy="369332"/>
          </a:xfrm>
          <a:prstGeom prst="rect">
            <a:avLst/>
          </a:prstGeom>
        </p:spPr>
        <p:txBody>
          <a:bodyPr wrap="none">
            <a:spAutoFit/>
          </a:bodyPr>
          <a:lstStyle/>
          <a:p>
            <a:r>
              <a:rPr lang="en-GB" b="1" dirty="0">
                <a:solidFill>
                  <a:srgbClr val="000000"/>
                </a:solidFill>
                <a:cs typeface="Arial" pitchFamily="34" charset="0"/>
              </a:rPr>
              <a:t>Activity </a:t>
            </a:r>
            <a:r>
              <a:rPr lang="en-GB" b="1" dirty="0" smtClean="0">
                <a:solidFill>
                  <a:srgbClr val="000000"/>
                </a:solidFill>
                <a:cs typeface="Arial" pitchFamily="34" charset="0"/>
              </a:rPr>
              <a:t>3:     New Learning</a:t>
            </a:r>
            <a:endParaRPr lang="en-GB" b="1" dirty="0">
              <a:solidFill>
                <a:srgbClr val="000000"/>
              </a:solidFill>
              <a:cs typeface="Arial" pitchFamily="34" charset="0"/>
            </a:endParaRPr>
          </a:p>
        </p:txBody>
      </p:sp>
      <p:sp>
        <p:nvSpPr>
          <p:cNvPr id="2" name="TextBox 1"/>
          <p:cNvSpPr txBox="1"/>
          <p:nvPr/>
        </p:nvSpPr>
        <p:spPr>
          <a:xfrm>
            <a:off x="1936628" y="1453952"/>
            <a:ext cx="2886027" cy="1323439"/>
          </a:xfrm>
          <a:prstGeom prst="rect">
            <a:avLst/>
          </a:prstGeom>
          <a:noFill/>
        </p:spPr>
        <p:txBody>
          <a:bodyPr wrap="square" rtlCol="0">
            <a:spAutoFit/>
          </a:bodyPr>
          <a:lstStyle/>
          <a:p>
            <a:r>
              <a:rPr lang="en-GB" sz="8000" b="1" dirty="0" smtClean="0">
                <a:solidFill>
                  <a:srgbClr val="FF0000"/>
                </a:solidFill>
              </a:rPr>
              <a:t>Marc</a:t>
            </a:r>
            <a:endParaRPr lang="en-GB" sz="8000" b="1" dirty="0">
              <a:solidFill>
                <a:srgbClr val="FF0000"/>
              </a:solidFill>
            </a:endParaRPr>
          </a:p>
        </p:txBody>
      </p:sp>
      <p:sp>
        <p:nvSpPr>
          <p:cNvPr id="14" name="TextBox 13"/>
          <p:cNvSpPr txBox="1"/>
          <p:nvPr/>
        </p:nvSpPr>
        <p:spPr>
          <a:xfrm>
            <a:off x="1686071" y="2615799"/>
            <a:ext cx="3387143" cy="830997"/>
          </a:xfrm>
          <a:prstGeom prst="rect">
            <a:avLst/>
          </a:prstGeom>
          <a:noFill/>
        </p:spPr>
        <p:txBody>
          <a:bodyPr wrap="square" rtlCol="0">
            <a:spAutoFit/>
          </a:bodyPr>
          <a:lstStyle/>
          <a:p>
            <a:r>
              <a:rPr lang="en-GB" sz="2400" b="1" dirty="0" smtClean="0"/>
              <a:t>Low ‘Private Confidence’</a:t>
            </a:r>
          </a:p>
          <a:p>
            <a:r>
              <a:rPr lang="en-GB" sz="2400" b="1" dirty="0" smtClean="0"/>
              <a:t>High ‘Public Confidence’</a:t>
            </a:r>
            <a:endParaRPr lang="en-GB" sz="2400" b="1" dirty="0"/>
          </a:p>
        </p:txBody>
      </p:sp>
      <p:sp>
        <p:nvSpPr>
          <p:cNvPr id="17" name="TextBox 16"/>
          <p:cNvSpPr txBox="1"/>
          <p:nvPr/>
        </p:nvSpPr>
        <p:spPr>
          <a:xfrm>
            <a:off x="1543489" y="272546"/>
            <a:ext cx="7321943" cy="923330"/>
          </a:xfrm>
          <a:prstGeom prst="rect">
            <a:avLst/>
          </a:prstGeom>
          <a:noFill/>
          <a:effectLst>
            <a:outerShdw blurRad="139700" dist="101600" dir="3660000" algn="ctr" rotWithShape="0">
              <a:schemeClr val="tx1">
                <a:lumMod val="75000"/>
                <a:alpha val="67000"/>
              </a:schemeClr>
            </a:outerShdw>
          </a:effectLst>
        </p:spPr>
        <p:txBody>
          <a:bodyPr wrap="square" rtlCol="0">
            <a:spAutoFit/>
          </a:bodyPr>
          <a:lstStyle/>
          <a:p>
            <a:r>
              <a:rPr lang="en-GB" sz="5400" dirty="0" smtClean="0">
                <a:solidFill>
                  <a:srgbClr val="492F92"/>
                </a:solidFill>
              </a:rPr>
              <a:t>Write with Confidence</a:t>
            </a:r>
          </a:p>
        </p:txBody>
      </p:sp>
    </p:spTree>
    <p:extLst>
      <p:ext uri="{BB962C8B-B14F-4D97-AF65-F5344CB8AC3E}">
        <p14:creationId xmlns:p14="http://schemas.microsoft.com/office/powerpoint/2010/main" val="30495435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 y="0"/>
            <a:ext cx="9144000" cy="6858000"/>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215" y="121073"/>
            <a:ext cx="959420" cy="530028"/>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8361" y="1969632"/>
            <a:ext cx="1405128" cy="4032504"/>
          </a:xfrm>
          <a:prstGeom prst="rect">
            <a:avLst/>
          </a:prstGeom>
        </p:spPr>
      </p:pic>
      <p:sp>
        <p:nvSpPr>
          <p:cNvPr id="30" name="Rectangle 29"/>
          <p:cNvSpPr/>
          <p:nvPr/>
        </p:nvSpPr>
        <p:spPr>
          <a:xfrm>
            <a:off x="195" y="657267"/>
            <a:ext cx="1681655" cy="984885"/>
          </a:xfrm>
          <a:prstGeom prst="rect">
            <a:avLst/>
          </a:prstGeom>
        </p:spPr>
        <p:txBody>
          <a:bodyPr wrap="square">
            <a:spAutoFit/>
          </a:bodyPr>
          <a:lstStyle/>
          <a:p>
            <a:pPr algn="ctr"/>
            <a:endParaRPr lang="en-GB" b="1" dirty="0" smtClean="0">
              <a:solidFill>
                <a:srgbClr val="492F92"/>
              </a:solidFill>
            </a:endParaRPr>
          </a:p>
          <a:p>
            <a:pPr algn="ctr"/>
            <a:r>
              <a:rPr lang="en-GB" sz="2000" b="1" dirty="0" smtClean="0">
                <a:solidFill>
                  <a:srgbClr val="492F92"/>
                </a:solidFill>
              </a:rPr>
              <a:t>Literacy</a:t>
            </a:r>
            <a:endParaRPr lang="en-GB" sz="2000" b="1" dirty="0">
              <a:solidFill>
                <a:srgbClr val="492F92"/>
              </a:solidFill>
            </a:endParaRPr>
          </a:p>
          <a:p>
            <a:pPr algn="ctr"/>
            <a:r>
              <a:rPr lang="en-GB" sz="2000" b="1" dirty="0">
                <a:solidFill>
                  <a:srgbClr val="492F92"/>
                </a:solidFill>
              </a:rPr>
              <a:t> Toolkit</a:t>
            </a:r>
          </a:p>
        </p:txBody>
      </p:sp>
      <p:cxnSp>
        <p:nvCxnSpPr>
          <p:cNvPr id="15" name="Straight Arrow Connector 14"/>
          <p:cNvCxnSpPr/>
          <p:nvPr/>
        </p:nvCxnSpPr>
        <p:spPr>
          <a:xfrm>
            <a:off x="1835696" y="3573016"/>
            <a:ext cx="7029736"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flipV="1">
            <a:off x="5086982" y="1412776"/>
            <a:ext cx="0" cy="482453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7800914" y="3259424"/>
            <a:ext cx="1080120" cy="400110"/>
          </a:xfrm>
          <a:prstGeom prst="rect">
            <a:avLst/>
          </a:prstGeom>
          <a:noFill/>
        </p:spPr>
        <p:txBody>
          <a:bodyPr wrap="square" rtlCol="0">
            <a:spAutoFit/>
          </a:bodyPr>
          <a:lstStyle/>
          <a:p>
            <a:r>
              <a:rPr lang="en-GB" sz="2000" b="1" dirty="0" smtClean="0">
                <a:solidFill>
                  <a:srgbClr val="492F92"/>
                </a:solidFill>
              </a:rPr>
              <a:t>Private</a:t>
            </a:r>
            <a:endParaRPr lang="en-GB" sz="2000" b="1" dirty="0">
              <a:solidFill>
                <a:srgbClr val="492F92"/>
              </a:solidFill>
            </a:endParaRPr>
          </a:p>
        </p:txBody>
      </p:sp>
      <p:sp>
        <p:nvSpPr>
          <p:cNvPr id="23" name="TextBox 22"/>
          <p:cNvSpPr txBox="1"/>
          <p:nvPr/>
        </p:nvSpPr>
        <p:spPr>
          <a:xfrm rot="16200000">
            <a:off x="4490168" y="1381264"/>
            <a:ext cx="863220" cy="400110"/>
          </a:xfrm>
          <a:prstGeom prst="rect">
            <a:avLst/>
          </a:prstGeom>
          <a:noFill/>
        </p:spPr>
        <p:txBody>
          <a:bodyPr wrap="square" rtlCol="0">
            <a:spAutoFit/>
          </a:bodyPr>
          <a:lstStyle/>
          <a:p>
            <a:r>
              <a:rPr lang="en-GB" sz="2000" b="1" dirty="0" smtClean="0">
                <a:solidFill>
                  <a:srgbClr val="492F92"/>
                </a:solidFill>
              </a:rPr>
              <a:t>Public</a:t>
            </a:r>
            <a:endParaRPr lang="en-GB" sz="2000" b="1" dirty="0">
              <a:solidFill>
                <a:srgbClr val="492F92"/>
              </a:solidFill>
            </a:endParaRPr>
          </a:p>
        </p:txBody>
      </p:sp>
      <p:sp>
        <p:nvSpPr>
          <p:cNvPr id="27" name="Rectangle 26"/>
          <p:cNvSpPr/>
          <p:nvPr/>
        </p:nvSpPr>
        <p:spPr>
          <a:xfrm>
            <a:off x="1705614" y="1272820"/>
            <a:ext cx="2721066" cy="369332"/>
          </a:xfrm>
          <a:prstGeom prst="rect">
            <a:avLst/>
          </a:prstGeom>
        </p:spPr>
        <p:txBody>
          <a:bodyPr wrap="none">
            <a:spAutoFit/>
          </a:bodyPr>
          <a:lstStyle/>
          <a:p>
            <a:r>
              <a:rPr lang="en-GB" b="1" dirty="0">
                <a:solidFill>
                  <a:srgbClr val="000000"/>
                </a:solidFill>
                <a:cs typeface="Arial" pitchFamily="34" charset="0"/>
              </a:rPr>
              <a:t>Activity </a:t>
            </a:r>
            <a:r>
              <a:rPr lang="en-GB" b="1" dirty="0" smtClean="0">
                <a:solidFill>
                  <a:srgbClr val="000000"/>
                </a:solidFill>
                <a:cs typeface="Arial" pitchFamily="34" charset="0"/>
              </a:rPr>
              <a:t>3:     New Learning</a:t>
            </a:r>
            <a:endParaRPr lang="en-GB" b="1" dirty="0">
              <a:solidFill>
                <a:srgbClr val="000000"/>
              </a:solidFill>
              <a:cs typeface="Arial" pitchFamily="34" charset="0"/>
            </a:endParaRPr>
          </a:p>
        </p:txBody>
      </p:sp>
      <p:sp>
        <p:nvSpPr>
          <p:cNvPr id="14" name="TextBox 13"/>
          <p:cNvSpPr txBox="1"/>
          <p:nvPr/>
        </p:nvSpPr>
        <p:spPr>
          <a:xfrm>
            <a:off x="5196191" y="3962834"/>
            <a:ext cx="3420790" cy="830997"/>
          </a:xfrm>
          <a:prstGeom prst="rect">
            <a:avLst/>
          </a:prstGeom>
          <a:noFill/>
        </p:spPr>
        <p:txBody>
          <a:bodyPr wrap="square" rtlCol="0">
            <a:spAutoFit/>
          </a:bodyPr>
          <a:lstStyle/>
          <a:p>
            <a:r>
              <a:rPr lang="en-GB" sz="2400" b="1" dirty="0" smtClean="0"/>
              <a:t>High ‘Private Confidence’</a:t>
            </a:r>
          </a:p>
          <a:p>
            <a:r>
              <a:rPr lang="en-GB" sz="2400" b="1" dirty="0" smtClean="0"/>
              <a:t>Low ‘Public Confidence’</a:t>
            </a:r>
            <a:endParaRPr lang="en-GB" sz="2400" b="1" dirty="0"/>
          </a:p>
        </p:txBody>
      </p:sp>
      <p:sp>
        <p:nvSpPr>
          <p:cNvPr id="16" name="TextBox 15"/>
          <p:cNvSpPr txBox="1"/>
          <p:nvPr/>
        </p:nvSpPr>
        <p:spPr>
          <a:xfrm>
            <a:off x="5350564" y="4838904"/>
            <a:ext cx="3266417" cy="1323439"/>
          </a:xfrm>
          <a:prstGeom prst="rect">
            <a:avLst/>
          </a:prstGeom>
          <a:noFill/>
        </p:spPr>
        <p:txBody>
          <a:bodyPr wrap="square" rtlCol="0">
            <a:spAutoFit/>
          </a:bodyPr>
          <a:lstStyle/>
          <a:p>
            <a:r>
              <a:rPr lang="en-GB" sz="8000" b="1" dirty="0" smtClean="0">
                <a:solidFill>
                  <a:srgbClr val="FF0000"/>
                </a:solidFill>
              </a:rPr>
              <a:t>Aimee</a:t>
            </a:r>
            <a:endParaRPr lang="en-GB" sz="8000" b="1" dirty="0">
              <a:solidFill>
                <a:srgbClr val="FF0000"/>
              </a:solidFill>
            </a:endParaRPr>
          </a:p>
        </p:txBody>
      </p:sp>
      <p:sp>
        <p:nvSpPr>
          <p:cNvPr id="17" name="TextBox 16"/>
          <p:cNvSpPr txBox="1"/>
          <p:nvPr/>
        </p:nvSpPr>
        <p:spPr>
          <a:xfrm>
            <a:off x="1543489" y="272546"/>
            <a:ext cx="7321943" cy="923330"/>
          </a:xfrm>
          <a:prstGeom prst="rect">
            <a:avLst/>
          </a:prstGeom>
          <a:noFill/>
          <a:effectLst>
            <a:outerShdw blurRad="139700" dist="101600" dir="3660000" algn="ctr" rotWithShape="0">
              <a:schemeClr val="tx1">
                <a:lumMod val="75000"/>
                <a:alpha val="67000"/>
              </a:schemeClr>
            </a:outerShdw>
          </a:effectLst>
        </p:spPr>
        <p:txBody>
          <a:bodyPr wrap="square" rtlCol="0">
            <a:spAutoFit/>
          </a:bodyPr>
          <a:lstStyle/>
          <a:p>
            <a:r>
              <a:rPr lang="en-GB" sz="5400" dirty="0" smtClean="0">
                <a:solidFill>
                  <a:srgbClr val="492F92"/>
                </a:solidFill>
              </a:rPr>
              <a:t>Write with Confidence</a:t>
            </a:r>
          </a:p>
        </p:txBody>
      </p:sp>
    </p:spTree>
    <p:extLst>
      <p:ext uri="{BB962C8B-B14F-4D97-AF65-F5344CB8AC3E}">
        <p14:creationId xmlns:p14="http://schemas.microsoft.com/office/powerpoint/2010/main" val="347112510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 y="0"/>
            <a:ext cx="9144000" cy="6858000"/>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215" y="121073"/>
            <a:ext cx="959420" cy="530028"/>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8361" y="1969632"/>
            <a:ext cx="1405128" cy="4032504"/>
          </a:xfrm>
          <a:prstGeom prst="rect">
            <a:avLst/>
          </a:prstGeom>
        </p:spPr>
      </p:pic>
      <p:sp>
        <p:nvSpPr>
          <p:cNvPr id="30" name="Rectangle 29"/>
          <p:cNvSpPr/>
          <p:nvPr/>
        </p:nvSpPr>
        <p:spPr>
          <a:xfrm>
            <a:off x="195" y="657267"/>
            <a:ext cx="1681655" cy="984885"/>
          </a:xfrm>
          <a:prstGeom prst="rect">
            <a:avLst/>
          </a:prstGeom>
        </p:spPr>
        <p:txBody>
          <a:bodyPr wrap="square">
            <a:spAutoFit/>
          </a:bodyPr>
          <a:lstStyle/>
          <a:p>
            <a:pPr algn="ctr"/>
            <a:endParaRPr lang="en-GB" b="1" dirty="0" smtClean="0">
              <a:solidFill>
                <a:srgbClr val="492F92"/>
              </a:solidFill>
            </a:endParaRPr>
          </a:p>
          <a:p>
            <a:pPr algn="ctr"/>
            <a:r>
              <a:rPr lang="en-GB" sz="2000" b="1" dirty="0" smtClean="0">
                <a:solidFill>
                  <a:srgbClr val="492F92"/>
                </a:solidFill>
              </a:rPr>
              <a:t>Literacy</a:t>
            </a:r>
            <a:endParaRPr lang="en-GB" sz="2000" b="1" dirty="0">
              <a:solidFill>
                <a:srgbClr val="492F92"/>
              </a:solidFill>
            </a:endParaRPr>
          </a:p>
          <a:p>
            <a:pPr algn="ctr"/>
            <a:r>
              <a:rPr lang="en-GB" sz="2000" b="1" dirty="0">
                <a:solidFill>
                  <a:srgbClr val="492F92"/>
                </a:solidFill>
              </a:rPr>
              <a:t> Toolkit</a:t>
            </a:r>
          </a:p>
        </p:txBody>
      </p:sp>
      <p:cxnSp>
        <p:nvCxnSpPr>
          <p:cNvPr id="15" name="Straight Arrow Connector 14"/>
          <p:cNvCxnSpPr/>
          <p:nvPr/>
        </p:nvCxnSpPr>
        <p:spPr>
          <a:xfrm>
            <a:off x="1835696" y="3573016"/>
            <a:ext cx="7029736"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flipV="1">
            <a:off x="5086982" y="1412776"/>
            <a:ext cx="0" cy="482453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7800914" y="3259424"/>
            <a:ext cx="1080120" cy="400110"/>
          </a:xfrm>
          <a:prstGeom prst="rect">
            <a:avLst/>
          </a:prstGeom>
          <a:noFill/>
        </p:spPr>
        <p:txBody>
          <a:bodyPr wrap="square" rtlCol="0">
            <a:spAutoFit/>
          </a:bodyPr>
          <a:lstStyle/>
          <a:p>
            <a:r>
              <a:rPr lang="en-GB" sz="2000" b="1" dirty="0" smtClean="0">
                <a:solidFill>
                  <a:srgbClr val="492F92"/>
                </a:solidFill>
              </a:rPr>
              <a:t>Private</a:t>
            </a:r>
            <a:endParaRPr lang="en-GB" sz="2000" b="1" dirty="0">
              <a:solidFill>
                <a:srgbClr val="492F92"/>
              </a:solidFill>
            </a:endParaRPr>
          </a:p>
        </p:txBody>
      </p:sp>
      <p:sp>
        <p:nvSpPr>
          <p:cNvPr id="23" name="TextBox 22"/>
          <p:cNvSpPr txBox="1"/>
          <p:nvPr/>
        </p:nvSpPr>
        <p:spPr>
          <a:xfrm rot="16200000">
            <a:off x="4490168" y="1381264"/>
            <a:ext cx="863220" cy="400110"/>
          </a:xfrm>
          <a:prstGeom prst="rect">
            <a:avLst/>
          </a:prstGeom>
          <a:noFill/>
        </p:spPr>
        <p:txBody>
          <a:bodyPr wrap="square" rtlCol="0">
            <a:spAutoFit/>
          </a:bodyPr>
          <a:lstStyle/>
          <a:p>
            <a:r>
              <a:rPr lang="en-GB" sz="2000" b="1" dirty="0" smtClean="0">
                <a:solidFill>
                  <a:srgbClr val="492F92"/>
                </a:solidFill>
              </a:rPr>
              <a:t>Public</a:t>
            </a:r>
            <a:endParaRPr lang="en-GB" sz="2000" b="1" dirty="0">
              <a:solidFill>
                <a:srgbClr val="492F92"/>
              </a:solidFill>
            </a:endParaRPr>
          </a:p>
        </p:txBody>
      </p:sp>
      <p:sp>
        <p:nvSpPr>
          <p:cNvPr id="27" name="Rectangle 26"/>
          <p:cNvSpPr/>
          <p:nvPr/>
        </p:nvSpPr>
        <p:spPr>
          <a:xfrm>
            <a:off x="1705614" y="1272820"/>
            <a:ext cx="2721066" cy="369332"/>
          </a:xfrm>
          <a:prstGeom prst="rect">
            <a:avLst/>
          </a:prstGeom>
        </p:spPr>
        <p:txBody>
          <a:bodyPr wrap="none">
            <a:spAutoFit/>
          </a:bodyPr>
          <a:lstStyle/>
          <a:p>
            <a:r>
              <a:rPr lang="en-GB" b="1" dirty="0">
                <a:solidFill>
                  <a:srgbClr val="000000"/>
                </a:solidFill>
                <a:cs typeface="Arial" pitchFamily="34" charset="0"/>
              </a:rPr>
              <a:t>Activity </a:t>
            </a:r>
            <a:r>
              <a:rPr lang="en-GB" b="1" dirty="0" smtClean="0">
                <a:solidFill>
                  <a:srgbClr val="000000"/>
                </a:solidFill>
                <a:cs typeface="Arial" pitchFamily="34" charset="0"/>
              </a:rPr>
              <a:t>3:     New Learning</a:t>
            </a:r>
            <a:endParaRPr lang="en-GB" b="1" dirty="0">
              <a:solidFill>
                <a:srgbClr val="000000"/>
              </a:solidFill>
              <a:cs typeface="Arial" pitchFamily="34" charset="0"/>
            </a:endParaRPr>
          </a:p>
        </p:txBody>
      </p:sp>
      <p:sp>
        <p:nvSpPr>
          <p:cNvPr id="2" name="TextBox 1"/>
          <p:cNvSpPr txBox="1"/>
          <p:nvPr/>
        </p:nvSpPr>
        <p:spPr>
          <a:xfrm>
            <a:off x="5433243" y="1167298"/>
            <a:ext cx="2886027" cy="1323439"/>
          </a:xfrm>
          <a:prstGeom prst="rect">
            <a:avLst/>
          </a:prstGeom>
          <a:noFill/>
        </p:spPr>
        <p:txBody>
          <a:bodyPr wrap="square" rtlCol="0">
            <a:spAutoFit/>
          </a:bodyPr>
          <a:lstStyle/>
          <a:p>
            <a:r>
              <a:rPr lang="en-GB" sz="8000" b="1" dirty="0" smtClean="0">
                <a:solidFill>
                  <a:srgbClr val="FF0000"/>
                </a:solidFill>
              </a:rPr>
              <a:t>Max</a:t>
            </a:r>
            <a:endParaRPr lang="en-GB" sz="8000" b="1" dirty="0">
              <a:solidFill>
                <a:srgbClr val="FF0000"/>
              </a:solidFill>
            </a:endParaRPr>
          </a:p>
        </p:txBody>
      </p:sp>
      <p:sp>
        <p:nvSpPr>
          <p:cNvPr id="14" name="TextBox 13"/>
          <p:cNvSpPr txBox="1"/>
          <p:nvPr/>
        </p:nvSpPr>
        <p:spPr>
          <a:xfrm>
            <a:off x="5196191" y="2428427"/>
            <a:ext cx="3420790" cy="830997"/>
          </a:xfrm>
          <a:prstGeom prst="rect">
            <a:avLst/>
          </a:prstGeom>
          <a:noFill/>
        </p:spPr>
        <p:txBody>
          <a:bodyPr wrap="square" rtlCol="0">
            <a:spAutoFit/>
          </a:bodyPr>
          <a:lstStyle/>
          <a:p>
            <a:r>
              <a:rPr lang="en-GB" sz="2400" b="1" dirty="0" smtClean="0"/>
              <a:t>High ‘Private Confidence’</a:t>
            </a:r>
          </a:p>
          <a:p>
            <a:r>
              <a:rPr lang="en-GB" sz="2400" b="1" dirty="0" smtClean="0"/>
              <a:t>High ‘Public Confidence’</a:t>
            </a:r>
            <a:endParaRPr lang="en-GB" sz="2400" b="1" dirty="0"/>
          </a:p>
        </p:txBody>
      </p:sp>
      <p:sp>
        <p:nvSpPr>
          <p:cNvPr id="16" name="TextBox 15"/>
          <p:cNvSpPr txBox="1"/>
          <p:nvPr/>
        </p:nvSpPr>
        <p:spPr>
          <a:xfrm>
            <a:off x="1543489" y="272546"/>
            <a:ext cx="7321943" cy="923330"/>
          </a:xfrm>
          <a:prstGeom prst="rect">
            <a:avLst/>
          </a:prstGeom>
          <a:noFill/>
          <a:effectLst>
            <a:outerShdw blurRad="139700" dist="101600" dir="3660000" algn="ctr" rotWithShape="0">
              <a:schemeClr val="tx1">
                <a:lumMod val="75000"/>
                <a:alpha val="67000"/>
              </a:schemeClr>
            </a:outerShdw>
          </a:effectLst>
        </p:spPr>
        <p:txBody>
          <a:bodyPr wrap="square" rtlCol="0">
            <a:spAutoFit/>
          </a:bodyPr>
          <a:lstStyle/>
          <a:p>
            <a:r>
              <a:rPr lang="en-GB" sz="5400" dirty="0" smtClean="0">
                <a:solidFill>
                  <a:srgbClr val="492F92"/>
                </a:solidFill>
              </a:rPr>
              <a:t>Write with Confidence</a:t>
            </a:r>
          </a:p>
        </p:txBody>
      </p:sp>
    </p:spTree>
    <p:extLst>
      <p:ext uri="{BB962C8B-B14F-4D97-AF65-F5344CB8AC3E}">
        <p14:creationId xmlns:p14="http://schemas.microsoft.com/office/powerpoint/2010/main" val="33594684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 y="0"/>
            <a:ext cx="9144000" cy="6858000"/>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215" y="121073"/>
            <a:ext cx="959420" cy="530028"/>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8361" y="1969632"/>
            <a:ext cx="1405128" cy="4032504"/>
          </a:xfrm>
          <a:prstGeom prst="rect">
            <a:avLst/>
          </a:prstGeom>
        </p:spPr>
      </p:pic>
      <p:sp>
        <p:nvSpPr>
          <p:cNvPr id="30" name="Rectangle 29"/>
          <p:cNvSpPr/>
          <p:nvPr/>
        </p:nvSpPr>
        <p:spPr>
          <a:xfrm>
            <a:off x="195" y="657267"/>
            <a:ext cx="1681655" cy="984885"/>
          </a:xfrm>
          <a:prstGeom prst="rect">
            <a:avLst/>
          </a:prstGeom>
        </p:spPr>
        <p:txBody>
          <a:bodyPr wrap="square">
            <a:spAutoFit/>
          </a:bodyPr>
          <a:lstStyle/>
          <a:p>
            <a:pPr algn="ctr"/>
            <a:endParaRPr lang="en-GB" b="1" dirty="0" smtClean="0">
              <a:solidFill>
                <a:srgbClr val="492F92"/>
              </a:solidFill>
            </a:endParaRPr>
          </a:p>
          <a:p>
            <a:pPr algn="ctr"/>
            <a:r>
              <a:rPr lang="en-GB" sz="2000" b="1" dirty="0" smtClean="0">
                <a:solidFill>
                  <a:srgbClr val="492F92"/>
                </a:solidFill>
              </a:rPr>
              <a:t>Literacy</a:t>
            </a:r>
            <a:endParaRPr lang="en-GB" sz="2000" b="1" dirty="0">
              <a:solidFill>
                <a:srgbClr val="492F92"/>
              </a:solidFill>
            </a:endParaRPr>
          </a:p>
          <a:p>
            <a:pPr algn="ctr"/>
            <a:r>
              <a:rPr lang="en-GB" sz="2000" b="1" dirty="0">
                <a:solidFill>
                  <a:srgbClr val="492F92"/>
                </a:solidFill>
              </a:rPr>
              <a:t> Toolkit</a:t>
            </a:r>
          </a:p>
        </p:txBody>
      </p:sp>
      <p:sp>
        <p:nvSpPr>
          <p:cNvPr id="7" name="TextBox 6"/>
          <p:cNvSpPr txBox="1"/>
          <p:nvPr/>
        </p:nvSpPr>
        <p:spPr>
          <a:xfrm>
            <a:off x="5196191" y="2428427"/>
            <a:ext cx="3420790" cy="830997"/>
          </a:xfrm>
          <a:prstGeom prst="rect">
            <a:avLst/>
          </a:prstGeom>
          <a:noFill/>
        </p:spPr>
        <p:txBody>
          <a:bodyPr wrap="square" rtlCol="0">
            <a:spAutoFit/>
          </a:bodyPr>
          <a:lstStyle/>
          <a:p>
            <a:r>
              <a:rPr lang="en-GB" sz="2400" b="1" dirty="0" smtClean="0"/>
              <a:t>High ‘Private Confidence’</a:t>
            </a:r>
          </a:p>
          <a:p>
            <a:r>
              <a:rPr lang="en-GB" sz="2400" b="1" dirty="0" smtClean="0"/>
              <a:t>High ‘Public Confidence’</a:t>
            </a:r>
            <a:endParaRPr lang="en-GB" sz="2400" b="1" dirty="0"/>
          </a:p>
        </p:txBody>
      </p:sp>
      <p:cxnSp>
        <p:nvCxnSpPr>
          <p:cNvPr id="15" name="Straight Arrow Connector 14"/>
          <p:cNvCxnSpPr/>
          <p:nvPr/>
        </p:nvCxnSpPr>
        <p:spPr>
          <a:xfrm>
            <a:off x="1835696" y="3573016"/>
            <a:ext cx="7029736"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flipV="1">
            <a:off x="5086982" y="1412776"/>
            <a:ext cx="0" cy="432048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5196191" y="3962834"/>
            <a:ext cx="3420790" cy="830997"/>
          </a:xfrm>
          <a:prstGeom prst="rect">
            <a:avLst/>
          </a:prstGeom>
          <a:noFill/>
        </p:spPr>
        <p:txBody>
          <a:bodyPr wrap="square" rtlCol="0">
            <a:spAutoFit/>
          </a:bodyPr>
          <a:lstStyle/>
          <a:p>
            <a:r>
              <a:rPr lang="en-GB" sz="2400" b="1" dirty="0" smtClean="0"/>
              <a:t>High ‘Private Confidence’</a:t>
            </a:r>
          </a:p>
          <a:p>
            <a:r>
              <a:rPr lang="en-GB" sz="2400" b="1" dirty="0" smtClean="0"/>
              <a:t>Low ‘Public Confidence’</a:t>
            </a:r>
            <a:endParaRPr lang="en-GB" sz="2400" b="1" dirty="0"/>
          </a:p>
        </p:txBody>
      </p:sp>
      <p:sp>
        <p:nvSpPr>
          <p:cNvPr id="20" name="TextBox 19"/>
          <p:cNvSpPr txBox="1"/>
          <p:nvPr/>
        </p:nvSpPr>
        <p:spPr>
          <a:xfrm>
            <a:off x="7800914" y="3259424"/>
            <a:ext cx="1080120" cy="400110"/>
          </a:xfrm>
          <a:prstGeom prst="rect">
            <a:avLst/>
          </a:prstGeom>
          <a:noFill/>
        </p:spPr>
        <p:txBody>
          <a:bodyPr wrap="square" rtlCol="0">
            <a:spAutoFit/>
          </a:bodyPr>
          <a:lstStyle/>
          <a:p>
            <a:r>
              <a:rPr lang="en-GB" sz="2000" b="1" dirty="0" smtClean="0">
                <a:solidFill>
                  <a:srgbClr val="492F92"/>
                </a:solidFill>
              </a:rPr>
              <a:t>Private</a:t>
            </a:r>
            <a:endParaRPr lang="en-GB" sz="2000" b="1" dirty="0">
              <a:solidFill>
                <a:srgbClr val="492F92"/>
              </a:solidFill>
            </a:endParaRPr>
          </a:p>
        </p:txBody>
      </p:sp>
      <p:sp>
        <p:nvSpPr>
          <p:cNvPr id="23" name="TextBox 22"/>
          <p:cNvSpPr txBox="1"/>
          <p:nvPr/>
        </p:nvSpPr>
        <p:spPr>
          <a:xfrm rot="16200000">
            <a:off x="4490168" y="1381264"/>
            <a:ext cx="863220" cy="400110"/>
          </a:xfrm>
          <a:prstGeom prst="rect">
            <a:avLst/>
          </a:prstGeom>
          <a:noFill/>
        </p:spPr>
        <p:txBody>
          <a:bodyPr wrap="square" rtlCol="0">
            <a:spAutoFit/>
          </a:bodyPr>
          <a:lstStyle/>
          <a:p>
            <a:r>
              <a:rPr lang="en-GB" sz="2000" b="1" dirty="0" smtClean="0">
                <a:solidFill>
                  <a:srgbClr val="492F92"/>
                </a:solidFill>
              </a:rPr>
              <a:t>Public</a:t>
            </a:r>
            <a:endParaRPr lang="en-GB" sz="2000" b="1" dirty="0">
              <a:solidFill>
                <a:srgbClr val="492F92"/>
              </a:solidFill>
            </a:endParaRPr>
          </a:p>
        </p:txBody>
      </p:sp>
      <p:sp>
        <p:nvSpPr>
          <p:cNvPr id="24" name="TextBox 23"/>
          <p:cNvSpPr txBox="1"/>
          <p:nvPr/>
        </p:nvSpPr>
        <p:spPr>
          <a:xfrm>
            <a:off x="1675420" y="3995626"/>
            <a:ext cx="3338786" cy="830997"/>
          </a:xfrm>
          <a:prstGeom prst="rect">
            <a:avLst/>
          </a:prstGeom>
          <a:noFill/>
        </p:spPr>
        <p:txBody>
          <a:bodyPr wrap="square" rtlCol="0">
            <a:spAutoFit/>
          </a:bodyPr>
          <a:lstStyle/>
          <a:p>
            <a:r>
              <a:rPr lang="en-GB" sz="2400" b="1" dirty="0" smtClean="0"/>
              <a:t>Low ‘Private Confidence’</a:t>
            </a:r>
          </a:p>
          <a:p>
            <a:r>
              <a:rPr lang="en-GB" sz="2400" b="1" dirty="0" smtClean="0"/>
              <a:t>Low ‘Public Confidence’</a:t>
            </a:r>
            <a:endParaRPr lang="en-GB" sz="2400" b="1" dirty="0"/>
          </a:p>
        </p:txBody>
      </p:sp>
      <p:sp>
        <p:nvSpPr>
          <p:cNvPr id="26" name="TextBox 25"/>
          <p:cNvSpPr txBox="1"/>
          <p:nvPr/>
        </p:nvSpPr>
        <p:spPr>
          <a:xfrm>
            <a:off x="1651242" y="2403006"/>
            <a:ext cx="3387143" cy="830997"/>
          </a:xfrm>
          <a:prstGeom prst="rect">
            <a:avLst/>
          </a:prstGeom>
          <a:noFill/>
        </p:spPr>
        <p:txBody>
          <a:bodyPr wrap="square" rtlCol="0">
            <a:spAutoFit/>
          </a:bodyPr>
          <a:lstStyle/>
          <a:p>
            <a:r>
              <a:rPr lang="en-GB" sz="2400" b="1" dirty="0" smtClean="0"/>
              <a:t>Low ‘Private Confidence’</a:t>
            </a:r>
          </a:p>
          <a:p>
            <a:r>
              <a:rPr lang="en-GB" sz="2400" b="1" dirty="0" smtClean="0"/>
              <a:t>High ‘Public Confidence’</a:t>
            </a:r>
            <a:endParaRPr lang="en-GB" sz="2400" b="1" dirty="0"/>
          </a:p>
        </p:txBody>
      </p:sp>
      <p:sp>
        <p:nvSpPr>
          <p:cNvPr id="27" name="Rectangle 26"/>
          <p:cNvSpPr/>
          <p:nvPr/>
        </p:nvSpPr>
        <p:spPr>
          <a:xfrm>
            <a:off x="1705614" y="1272820"/>
            <a:ext cx="2721066" cy="369332"/>
          </a:xfrm>
          <a:prstGeom prst="rect">
            <a:avLst/>
          </a:prstGeom>
        </p:spPr>
        <p:txBody>
          <a:bodyPr wrap="none">
            <a:spAutoFit/>
          </a:bodyPr>
          <a:lstStyle/>
          <a:p>
            <a:r>
              <a:rPr lang="en-GB" b="1" dirty="0">
                <a:solidFill>
                  <a:srgbClr val="000000"/>
                </a:solidFill>
                <a:cs typeface="Arial" pitchFamily="34" charset="0"/>
              </a:rPr>
              <a:t>Activity </a:t>
            </a:r>
            <a:r>
              <a:rPr lang="en-GB" b="1" dirty="0" smtClean="0">
                <a:solidFill>
                  <a:srgbClr val="000000"/>
                </a:solidFill>
                <a:cs typeface="Arial" pitchFamily="34" charset="0"/>
              </a:rPr>
              <a:t>3:     New Learning</a:t>
            </a:r>
            <a:endParaRPr lang="en-GB" b="1" dirty="0">
              <a:solidFill>
                <a:srgbClr val="000000"/>
              </a:solidFill>
              <a:cs typeface="Arial" pitchFamily="34" charset="0"/>
            </a:endParaRPr>
          </a:p>
        </p:txBody>
      </p:sp>
      <p:sp>
        <p:nvSpPr>
          <p:cNvPr id="16" name="TextBox 15"/>
          <p:cNvSpPr txBox="1"/>
          <p:nvPr/>
        </p:nvSpPr>
        <p:spPr>
          <a:xfrm>
            <a:off x="1543489" y="272546"/>
            <a:ext cx="7321943" cy="923330"/>
          </a:xfrm>
          <a:prstGeom prst="rect">
            <a:avLst/>
          </a:prstGeom>
          <a:noFill/>
          <a:effectLst>
            <a:outerShdw blurRad="139700" dist="101600" dir="3660000" algn="ctr" rotWithShape="0">
              <a:schemeClr val="tx1">
                <a:lumMod val="75000"/>
                <a:alpha val="67000"/>
              </a:schemeClr>
            </a:outerShdw>
          </a:effectLst>
        </p:spPr>
        <p:txBody>
          <a:bodyPr wrap="square" rtlCol="0">
            <a:spAutoFit/>
          </a:bodyPr>
          <a:lstStyle/>
          <a:p>
            <a:r>
              <a:rPr lang="en-GB" sz="5400" dirty="0" smtClean="0">
                <a:solidFill>
                  <a:srgbClr val="492F92"/>
                </a:solidFill>
              </a:rPr>
              <a:t>Write with Confidence</a:t>
            </a:r>
          </a:p>
        </p:txBody>
      </p:sp>
    </p:spTree>
    <p:extLst>
      <p:ext uri="{BB962C8B-B14F-4D97-AF65-F5344CB8AC3E}">
        <p14:creationId xmlns:p14="http://schemas.microsoft.com/office/powerpoint/2010/main" val="62138421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312" y="121073"/>
            <a:ext cx="959420" cy="530028"/>
          </a:xfrm>
          <a:prstGeom prst="rect">
            <a:avLst/>
          </a:prstGeom>
        </p:spPr>
      </p:pic>
      <p:sp>
        <p:nvSpPr>
          <p:cNvPr id="39" name="Rectangle 38"/>
          <p:cNvSpPr/>
          <p:nvPr/>
        </p:nvSpPr>
        <p:spPr>
          <a:xfrm>
            <a:off x="195" y="657267"/>
            <a:ext cx="1681655" cy="984885"/>
          </a:xfrm>
          <a:prstGeom prst="rect">
            <a:avLst/>
          </a:prstGeom>
        </p:spPr>
        <p:txBody>
          <a:bodyPr wrap="square">
            <a:spAutoFit/>
          </a:bodyPr>
          <a:lstStyle/>
          <a:p>
            <a:pPr algn="ctr"/>
            <a:endParaRPr lang="en-GB" b="1" dirty="0" smtClean="0">
              <a:solidFill>
                <a:srgbClr val="492F92"/>
              </a:solidFill>
            </a:endParaRPr>
          </a:p>
          <a:p>
            <a:pPr algn="ctr"/>
            <a:r>
              <a:rPr lang="en-GB" sz="2000" b="1" dirty="0" smtClean="0">
                <a:solidFill>
                  <a:srgbClr val="492F92"/>
                </a:solidFill>
              </a:rPr>
              <a:t>Literacy</a:t>
            </a:r>
            <a:endParaRPr lang="en-GB" sz="2000" b="1" dirty="0">
              <a:solidFill>
                <a:srgbClr val="492F92"/>
              </a:solidFill>
            </a:endParaRPr>
          </a:p>
          <a:p>
            <a:pPr algn="ctr"/>
            <a:r>
              <a:rPr lang="en-GB" sz="2000" b="1" dirty="0">
                <a:solidFill>
                  <a:srgbClr val="492F92"/>
                </a:solidFill>
              </a:rPr>
              <a:t> Toolkit</a:t>
            </a:r>
          </a:p>
        </p:txBody>
      </p:sp>
      <p:sp>
        <p:nvSpPr>
          <p:cNvPr id="43" name="TextBox 42"/>
          <p:cNvSpPr txBox="1"/>
          <p:nvPr/>
        </p:nvSpPr>
        <p:spPr>
          <a:xfrm>
            <a:off x="2122488" y="1887287"/>
            <a:ext cx="6769263" cy="3416320"/>
          </a:xfrm>
          <a:prstGeom prst="rect">
            <a:avLst/>
          </a:prstGeom>
          <a:noFill/>
        </p:spPr>
        <p:txBody>
          <a:bodyPr wrap="square" rtlCol="0">
            <a:spAutoFit/>
          </a:bodyPr>
          <a:lstStyle/>
          <a:p>
            <a:r>
              <a:rPr lang="en-GB" b="1" dirty="0" smtClean="0">
                <a:solidFill>
                  <a:srgbClr val="000000"/>
                </a:solidFill>
                <a:cs typeface="Arial" pitchFamily="34" charset="0"/>
              </a:rPr>
              <a:t>Activity 4:	Personal Action Planning</a:t>
            </a:r>
          </a:p>
          <a:p>
            <a:endParaRPr lang="en-GB" b="1" dirty="0" smtClean="0">
              <a:solidFill>
                <a:srgbClr val="000000"/>
              </a:solidFill>
              <a:cs typeface="Arial" pitchFamily="34" charset="0"/>
            </a:endParaRPr>
          </a:p>
          <a:p>
            <a:r>
              <a:rPr lang="en-GB" dirty="0" smtClean="0">
                <a:solidFill>
                  <a:srgbClr val="000000"/>
                </a:solidFill>
                <a:cs typeface="Arial" pitchFamily="34" charset="0"/>
              </a:rPr>
              <a:t>Select one of the quadrants that you’re wanting to focus on over the coming weeks.</a:t>
            </a:r>
          </a:p>
          <a:p>
            <a:endParaRPr lang="en-GB" dirty="0">
              <a:solidFill>
                <a:srgbClr val="000000"/>
              </a:solidFill>
              <a:cs typeface="Arial" pitchFamily="34" charset="0"/>
            </a:endParaRPr>
          </a:p>
          <a:p>
            <a:r>
              <a:rPr lang="en-GB" dirty="0" smtClean="0">
                <a:solidFill>
                  <a:srgbClr val="000000"/>
                </a:solidFill>
                <a:cs typeface="Arial" pitchFamily="34" charset="0"/>
              </a:rPr>
              <a:t>Identify strategies that you’re going to use with these learners to support/challenge their reading confidence.</a:t>
            </a:r>
          </a:p>
          <a:p>
            <a:endParaRPr lang="en-GB" dirty="0">
              <a:solidFill>
                <a:srgbClr val="000000"/>
              </a:solidFill>
              <a:cs typeface="Arial" pitchFamily="34" charset="0"/>
            </a:endParaRPr>
          </a:p>
          <a:p>
            <a:r>
              <a:rPr lang="en-GB" dirty="0" smtClean="0">
                <a:solidFill>
                  <a:srgbClr val="000000"/>
                </a:solidFill>
                <a:cs typeface="Arial" pitchFamily="34" charset="0"/>
              </a:rPr>
              <a:t>Share your action plan with a partner.</a:t>
            </a:r>
          </a:p>
          <a:p>
            <a:endParaRPr lang="en-GB" dirty="0">
              <a:solidFill>
                <a:srgbClr val="000000"/>
              </a:solidFill>
              <a:cs typeface="Arial" pitchFamily="34" charset="0"/>
            </a:endParaRPr>
          </a:p>
          <a:p>
            <a:r>
              <a:rPr lang="en-GB" dirty="0" smtClean="0">
                <a:solidFill>
                  <a:srgbClr val="000000"/>
                </a:solidFill>
                <a:cs typeface="Arial" pitchFamily="34" charset="0"/>
              </a:rPr>
              <a:t>Bring back your findings to the next session</a:t>
            </a:r>
          </a:p>
          <a:p>
            <a:endParaRPr lang="en-GB" dirty="0">
              <a:solidFill>
                <a:srgbClr val="000000"/>
              </a:solidFill>
              <a:latin typeface="Arial" pitchFamily="34" charset="0"/>
              <a:cs typeface="Arial" pitchFamily="34" charset="0"/>
            </a:endParaRPr>
          </a:p>
        </p:txBody>
      </p:sp>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8361" y="1969632"/>
            <a:ext cx="1405128" cy="4032504"/>
          </a:xfrm>
          <a:prstGeom prst="rect">
            <a:avLst/>
          </a:prstGeom>
        </p:spPr>
      </p:pic>
      <p:sp>
        <p:nvSpPr>
          <p:cNvPr id="8" name="TextBox 7"/>
          <p:cNvSpPr txBox="1"/>
          <p:nvPr/>
        </p:nvSpPr>
        <p:spPr>
          <a:xfrm>
            <a:off x="1543489" y="272546"/>
            <a:ext cx="7321943" cy="923330"/>
          </a:xfrm>
          <a:prstGeom prst="rect">
            <a:avLst/>
          </a:prstGeom>
          <a:noFill/>
          <a:effectLst>
            <a:outerShdw blurRad="139700" dist="101600" dir="3660000" algn="ctr" rotWithShape="0">
              <a:schemeClr val="tx1">
                <a:lumMod val="75000"/>
                <a:alpha val="67000"/>
              </a:schemeClr>
            </a:outerShdw>
          </a:effectLst>
        </p:spPr>
        <p:txBody>
          <a:bodyPr wrap="square" rtlCol="0">
            <a:spAutoFit/>
          </a:bodyPr>
          <a:lstStyle/>
          <a:p>
            <a:r>
              <a:rPr lang="en-GB" sz="5400" dirty="0" smtClean="0">
                <a:solidFill>
                  <a:srgbClr val="492F92"/>
                </a:solidFill>
              </a:rPr>
              <a:t>Write with Confidence</a:t>
            </a:r>
          </a:p>
        </p:txBody>
      </p:sp>
    </p:spTree>
    <p:extLst>
      <p:ext uri="{BB962C8B-B14F-4D97-AF65-F5344CB8AC3E}">
        <p14:creationId xmlns:p14="http://schemas.microsoft.com/office/powerpoint/2010/main" val="218334560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312" y="121073"/>
            <a:ext cx="959420" cy="530028"/>
          </a:xfrm>
          <a:prstGeom prst="rect">
            <a:avLst/>
          </a:prstGeom>
        </p:spPr>
      </p:pic>
      <p:sp>
        <p:nvSpPr>
          <p:cNvPr id="43" name="TextBox 42"/>
          <p:cNvSpPr txBox="1"/>
          <p:nvPr/>
        </p:nvSpPr>
        <p:spPr>
          <a:xfrm>
            <a:off x="1809377" y="1230968"/>
            <a:ext cx="7056055" cy="1477328"/>
          </a:xfrm>
          <a:prstGeom prst="rect">
            <a:avLst/>
          </a:prstGeom>
          <a:noFill/>
        </p:spPr>
        <p:txBody>
          <a:bodyPr wrap="square" rtlCol="0">
            <a:spAutoFit/>
          </a:bodyPr>
          <a:lstStyle/>
          <a:p>
            <a:r>
              <a:rPr lang="en-GB" b="1" dirty="0" smtClean="0">
                <a:solidFill>
                  <a:srgbClr val="000000"/>
                </a:solidFill>
                <a:cs typeface="Arial" pitchFamily="34" charset="0"/>
              </a:rPr>
              <a:t>FOLLOW UP LINKS:</a:t>
            </a:r>
          </a:p>
          <a:p>
            <a:endParaRPr lang="en-GB" b="1" dirty="0">
              <a:solidFill>
                <a:srgbClr val="000000"/>
              </a:solidFill>
              <a:cs typeface="Arial" pitchFamily="34" charset="0"/>
            </a:endParaRPr>
          </a:p>
          <a:p>
            <a:endParaRPr lang="en-GB" b="1" dirty="0" smtClean="0">
              <a:solidFill>
                <a:srgbClr val="000000"/>
              </a:solidFill>
              <a:cs typeface="Arial" pitchFamily="34" charset="0"/>
            </a:endParaRPr>
          </a:p>
          <a:p>
            <a:endParaRPr lang="en-GB" b="1" dirty="0">
              <a:solidFill>
                <a:srgbClr val="000000"/>
              </a:solidFill>
              <a:cs typeface="Arial" pitchFamily="34" charset="0"/>
            </a:endParaRPr>
          </a:p>
          <a:p>
            <a:endParaRPr lang="en-GB" b="1" dirty="0" smtClean="0">
              <a:solidFill>
                <a:srgbClr val="000000"/>
              </a:solidFill>
              <a:cs typeface="Arial" pitchFamily="34" charset="0"/>
            </a:endParaRPr>
          </a:p>
        </p:txBody>
      </p:sp>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8361" y="1969632"/>
            <a:ext cx="1405128" cy="4032504"/>
          </a:xfrm>
          <a:prstGeom prst="rect">
            <a:avLst/>
          </a:prstGeom>
        </p:spPr>
      </p:pic>
      <p:sp>
        <p:nvSpPr>
          <p:cNvPr id="8" name="Rectangle 7"/>
          <p:cNvSpPr/>
          <p:nvPr/>
        </p:nvSpPr>
        <p:spPr>
          <a:xfrm>
            <a:off x="195" y="657267"/>
            <a:ext cx="1681655" cy="984885"/>
          </a:xfrm>
          <a:prstGeom prst="rect">
            <a:avLst/>
          </a:prstGeom>
        </p:spPr>
        <p:txBody>
          <a:bodyPr wrap="square">
            <a:spAutoFit/>
          </a:bodyPr>
          <a:lstStyle/>
          <a:p>
            <a:pPr algn="ctr"/>
            <a:endParaRPr lang="en-GB" b="1" dirty="0" smtClean="0">
              <a:solidFill>
                <a:srgbClr val="492F92"/>
              </a:solidFill>
            </a:endParaRPr>
          </a:p>
          <a:p>
            <a:pPr algn="ctr"/>
            <a:r>
              <a:rPr lang="en-GB" sz="2000" b="1" dirty="0" smtClean="0">
                <a:solidFill>
                  <a:srgbClr val="492F92"/>
                </a:solidFill>
              </a:rPr>
              <a:t>Literacy</a:t>
            </a:r>
            <a:endParaRPr lang="en-GB" sz="2000" b="1" dirty="0">
              <a:solidFill>
                <a:srgbClr val="492F92"/>
              </a:solidFill>
            </a:endParaRPr>
          </a:p>
          <a:p>
            <a:pPr algn="ctr"/>
            <a:r>
              <a:rPr lang="en-GB" sz="2000" b="1" dirty="0">
                <a:solidFill>
                  <a:srgbClr val="492F92"/>
                </a:solidFill>
              </a:rPr>
              <a:t> Toolkit</a:t>
            </a:r>
          </a:p>
        </p:txBody>
      </p:sp>
      <p:graphicFrame>
        <p:nvGraphicFramePr>
          <p:cNvPr id="6" name="Table 5"/>
          <p:cNvGraphicFramePr>
            <a:graphicFrameLocks noGrp="1"/>
          </p:cNvGraphicFramePr>
          <p:nvPr>
            <p:extLst>
              <p:ext uri="{D42A27DB-BD31-4B8C-83A1-F6EECF244321}">
                <p14:modId xmlns:p14="http://schemas.microsoft.com/office/powerpoint/2010/main" val="1739785904"/>
              </p:ext>
            </p:extLst>
          </p:nvPr>
        </p:nvGraphicFramePr>
        <p:xfrm>
          <a:off x="1600030" y="1642152"/>
          <a:ext cx="7208859" cy="4924952"/>
        </p:xfrm>
        <a:graphic>
          <a:graphicData uri="http://schemas.openxmlformats.org/drawingml/2006/table">
            <a:tbl>
              <a:tblPr firstRow="1" bandRow="1">
                <a:tableStyleId>{00A15C55-8517-42AA-B614-E9B94910E393}</a:tableStyleId>
              </a:tblPr>
              <a:tblGrid>
                <a:gridCol w="2402953"/>
                <a:gridCol w="2402953"/>
                <a:gridCol w="2402953"/>
              </a:tblGrid>
              <a:tr h="2638952">
                <a:tc>
                  <a:txBody>
                    <a:bodyPr/>
                    <a:lstStyle/>
                    <a:p>
                      <a:endParaRPr lang="en-GB" dirty="0" smtClean="0"/>
                    </a:p>
                    <a:p>
                      <a:endParaRPr lang="en-GB" dirty="0" smtClean="0"/>
                    </a:p>
                    <a:p>
                      <a:endParaRPr lang="en-GB" dirty="0" smtClean="0"/>
                    </a:p>
                    <a:p>
                      <a:endParaRPr lang="en-GB" dirty="0" smtClean="0"/>
                    </a:p>
                    <a:p>
                      <a:endParaRPr lang="en-GB" dirty="0" smtClean="0"/>
                    </a:p>
                    <a:p>
                      <a:pPr algn="ctr"/>
                      <a:endParaRPr lang="en-GB" dirty="0" smtClean="0">
                        <a:hlinkClick r:id="rId6"/>
                      </a:endParaRPr>
                    </a:p>
                    <a:p>
                      <a:pPr algn="ctr"/>
                      <a:r>
                        <a:rPr lang="en-GB" dirty="0" smtClean="0">
                          <a:hlinkClick r:id="rId6"/>
                        </a:rPr>
                        <a:t>Joseph </a:t>
                      </a:r>
                      <a:r>
                        <a:rPr lang="en-GB" dirty="0" err="1" smtClean="0">
                          <a:hlinkClick r:id="rId6"/>
                        </a:rPr>
                        <a:t>Rowntree</a:t>
                      </a:r>
                      <a:r>
                        <a:rPr lang="en-GB" dirty="0" smtClean="0">
                          <a:hlinkClick r:id="rId6"/>
                        </a:rPr>
                        <a:t> Foundation - Literacy Research</a:t>
                      </a:r>
                      <a:endParaRPr lang="en-GB" dirty="0"/>
                    </a:p>
                  </a:txBody>
                  <a:tcPr>
                    <a:solidFill>
                      <a:schemeClr val="accent4">
                        <a:lumMod val="20000"/>
                        <a:lumOff val="80000"/>
                      </a:schemeClr>
                    </a:solidFill>
                  </a:tcPr>
                </a:tc>
                <a:tc>
                  <a:txBody>
                    <a:bodyPr/>
                    <a:lstStyle/>
                    <a:p>
                      <a:endParaRPr lang="en-GB" dirty="0" smtClean="0"/>
                    </a:p>
                    <a:p>
                      <a:endParaRPr lang="en-GB" dirty="0" smtClean="0"/>
                    </a:p>
                    <a:p>
                      <a:endParaRPr lang="en-GB" dirty="0" smtClean="0"/>
                    </a:p>
                    <a:p>
                      <a:endParaRPr lang="en-GB" dirty="0" smtClean="0"/>
                    </a:p>
                    <a:p>
                      <a:endParaRPr lang="en-GB" dirty="0" smtClean="0"/>
                    </a:p>
                    <a:p>
                      <a:endParaRPr lang="en-GB" dirty="0" smtClean="0"/>
                    </a:p>
                    <a:p>
                      <a:pPr algn="ctr"/>
                      <a:endParaRPr lang="en-GB" dirty="0" smtClean="0">
                        <a:hlinkClick r:id="rId7"/>
                      </a:endParaRPr>
                    </a:p>
                    <a:p>
                      <a:pPr algn="ctr"/>
                      <a:r>
                        <a:rPr lang="en-GB" dirty="0" smtClean="0">
                          <a:hlinkClick r:id="rId7"/>
                        </a:rPr>
                        <a:t>Save the Children - Read On Get On</a:t>
                      </a:r>
                      <a:endParaRPr lang="en-GB" dirty="0"/>
                    </a:p>
                  </a:txBody>
                  <a:tcPr>
                    <a:solidFill>
                      <a:schemeClr val="accent4">
                        <a:lumMod val="20000"/>
                        <a:lumOff val="80000"/>
                      </a:schemeClr>
                    </a:solidFill>
                  </a:tcPr>
                </a:tc>
                <a:tc>
                  <a:txBody>
                    <a:bodyPr/>
                    <a:lstStyle/>
                    <a:p>
                      <a:endParaRPr lang="en-GB" dirty="0" smtClean="0"/>
                    </a:p>
                    <a:p>
                      <a:endParaRPr lang="en-GB" dirty="0" smtClean="0"/>
                    </a:p>
                    <a:p>
                      <a:endParaRPr lang="en-GB" dirty="0" smtClean="0"/>
                    </a:p>
                    <a:p>
                      <a:endParaRPr lang="en-GB" dirty="0" smtClean="0"/>
                    </a:p>
                    <a:p>
                      <a:endParaRPr lang="en-GB" dirty="0" smtClean="0"/>
                    </a:p>
                    <a:p>
                      <a:endParaRPr lang="en-GB" dirty="0" smtClean="0"/>
                    </a:p>
                    <a:p>
                      <a:endParaRPr lang="en-GB" dirty="0" smtClean="0"/>
                    </a:p>
                    <a:p>
                      <a:endParaRPr lang="en-GB" dirty="0" smtClean="0">
                        <a:hlinkClick r:id="rId8"/>
                      </a:endParaRPr>
                    </a:p>
                    <a:p>
                      <a:pPr algn="ctr"/>
                      <a:r>
                        <a:rPr lang="en-GB" dirty="0" smtClean="0">
                          <a:hlinkClick r:id="rId8"/>
                        </a:rPr>
                        <a:t>SSLN (2014) Results</a:t>
                      </a:r>
                      <a:endParaRPr lang="en-GB" dirty="0" smtClean="0"/>
                    </a:p>
                  </a:txBody>
                  <a:tcPr>
                    <a:solidFill>
                      <a:schemeClr val="accent4">
                        <a:lumMod val="20000"/>
                        <a:lumOff val="80000"/>
                      </a:schemeClr>
                    </a:solidFill>
                  </a:tcPr>
                </a:tc>
              </a:tr>
              <a:tr h="2185584">
                <a:tc>
                  <a:txBody>
                    <a:bodyPr/>
                    <a:lstStyle/>
                    <a:p>
                      <a:endParaRPr lang="en-GB" dirty="0" smtClean="0"/>
                    </a:p>
                    <a:p>
                      <a:endParaRPr lang="en-GB" dirty="0" smtClean="0"/>
                    </a:p>
                    <a:p>
                      <a:endParaRPr lang="en-GB" dirty="0" smtClean="0"/>
                    </a:p>
                    <a:p>
                      <a:endParaRPr lang="en-GB" dirty="0" smtClean="0"/>
                    </a:p>
                    <a:p>
                      <a:endParaRPr lang="en-GB" dirty="0" smtClean="0"/>
                    </a:p>
                    <a:p>
                      <a:pPr algn="ctr"/>
                      <a:r>
                        <a:rPr lang="en-GB" b="1" dirty="0" smtClean="0">
                          <a:hlinkClick r:id="rId9"/>
                        </a:rPr>
                        <a:t/>
                      </a:r>
                      <a:br>
                        <a:rPr lang="en-GB" b="1" dirty="0" smtClean="0">
                          <a:hlinkClick r:id="rId9"/>
                        </a:rPr>
                      </a:br>
                      <a:r>
                        <a:rPr lang="en-GB" b="1" dirty="0" smtClean="0">
                          <a:hlinkClick r:id="rId9"/>
                        </a:rPr>
                        <a:t>SSLN</a:t>
                      </a:r>
                      <a:r>
                        <a:rPr lang="en-GB" b="1" baseline="0" dirty="0" smtClean="0">
                          <a:hlinkClick r:id="rId9"/>
                        </a:rPr>
                        <a:t> – Writing Resource</a:t>
                      </a:r>
                      <a:endParaRPr lang="en-GB" b="1" dirty="0" smtClean="0"/>
                    </a:p>
                  </a:txBody>
                  <a:tcPr>
                    <a:solidFill>
                      <a:schemeClr val="accent4">
                        <a:lumMod val="20000"/>
                        <a:lumOff val="80000"/>
                      </a:schemeClr>
                    </a:solidFill>
                  </a:tcPr>
                </a:tc>
                <a:tc>
                  <a:txBody>
                    <a:bodyPr/>
                    <a:lstStyle/>
                    <a:p>
                      <a:endParaRPr lang="en-GB" dirty="0" smtClean="0"/>
                    </a:p>
                    <a:p>
                      <a:endParaRPr lang="en-GB" dirty="0" smtClean="0"/>
                    </a:p>
                    <a:p>
                      <a:endParaRPr lang="en-GB" dirty="0" smtClean="0"/>
                    </a:p>
                    <a:p>
                      <a:endParaRPr lang="en-GB" dirty="0" smtClean="0"/>
                    </a:p>
                    <a:p>
                      <a:pPr algn="ctr"/>
                      <a:r>
                        <a:rPr lang="en-GB" dirty="0" smtClean="0"/>
                        <a:t/>
                      </a:r>
                      <a:br>
                        <a:rPr lang="en-GB" dirty="0" smtClean="0"/>
                      </a:br>
                      <a:r>
                        <a:rPr lang="en-GB" dirty="0" smtClean="0"/>
                        <a:t/>
                      </a:r>
                      <a:br>
                        <a:rPr lang="en-GB" dirty="0" smtClean="0"/>
                      </a:br>
                      <a:r>
                        <a:rPr lang="en-GB" b="1" dirty="0" smtClean="0">
                          <a:hlinkClick r:id="rId10"/>
                        </a:rPr>
                        <a:t>Literacy</a:t>
                      </a:r>
                      <a:r>
                        <a:rPr lang="en-GB" b="1" baseline="0" dirty="0" smtClean="0">
                          <a:hlinkClick r:id="rId10"/>
                        </a:rPr>
                        <a:t> Toolkit – </a:t>
                      </a:r>
                      <a:br>
                        <a:rPr lang="en-GB" b="1" baseline="0" dirty="0" smtClean="0">
                          <a:hlinkClick r:id="rId10"/>
                        </a:rPr>
                      </a:br>
                      <a:r>
                        <a:rPr lang="en-GB" b="1" baseline="0" dirty="0" smtClean="0">
                          <a:hlinkClick r:id="rId10"/>
                        </a:rPr>
                        <a:t>L&amp;T A Focus on Writing</a:t>
                      </a:r>
                      <a:endParaRPr lang="en-GB" b="1" dirty="0" smtClean="0"/>
                    </a:p>
                  </a:txBody>
                  <a:tcPr>
                    <a:solidFill>
                      <a:schemeClr val="accent4">
                        <a:lumMod val="20000"/>
                        <a:lumOff val="80000"/>
                      </a:schemeClr>
                    </a:solidFill>
                  </a:tcPr>
                </a:tc>
                <a:tc>
                  <a:txBody>
                    <a:bodyPr/>
                    <a:lstStyle/>
                    <a:p>
                      <a:endParaRPr lang="en-GB" dirty="0" smtClean="0"/>
                    </a:p>
                    <a:p>
                      <a:endParaRPr lang="en-GB" dirty="0" smtClean="0"/>
                    </a:p>
                    <a:p>
                      <a:endParaRPr lang="en-GB" dirty="0" smtClean="0"/>
                    </a:p>
                    <a:p>
                      <a:endParaRPr lang="en-GB" dirty="0" smtClean="0"/>
                    </a:p>
                    <a:p>
                      <a:endParaRPr lang="en-GB" dirty="0" smtClean="0"/>
                    </a:p>
                    <a:p>
                      <a:pPr algn="ctr"/>
                      <a:r>
                        <a:rPr lang="en-GB" b="1" dirty="0" smtClean="0">
                          <a:hlinkClick r:id="rId11"/>
                        </a:rPr>
                        <a:t/>
                      </a:r>
                      <a:br>
                        <a:rPr lang="en-GB" b="1" dirty="0" smtClean="0">
                          <a:hlinkClick r:id="rId11"/>
                        </a:rPr>
                      </a:br>
                      <a:r>
                        <a:rPr lang="en-GB" b="1" dirty="0" smtClean="0">
                          <a:hlinkClick r:id="rId11"/>
                        </a:rPr>
                        <a:t>Slow Writing - Highland Literacy Blog</a:t>
                      </a:r>
                      <a:endParaRPr lang="en-GB" b="1" dirty="0" smtClean="0"/>
                    </a:p>
                  </a:txBody>
                  <a:tcPr>
                    <a:solidFill>
                      <a:schemeClr val="accent4">
                        <a:lumMod val="20000"/>
                        <a:lumOff val="80000"/>
                      </a:schemeClr>
                    </a:solidFill>
                  </a:tcPr>
                </a:tc>
              </a:tr>
            </a:tbl>
          </a:graphicData>
        </a:graphic>
      </p:graphicFrame>
      <p:pic>
        <p:nvPicPr>
          <p:cNvPr id="2050" name="Picture 2">
            <a:hlinkClick r:id="rId6"/>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381093" y="1844824"/>
            <a:ext cx="1019584" cy="1426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a:hlinkClick r:id="rId7"/>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4671195" y="1969632"/>
            <a:ext cx="1080145" cy="1551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TextBox 14"/>
          <p:cNvSpPr txBox="1"/>
          <p:nvPr/>
        </p:nvSpPr>
        <p:spPr>
          <a:xfrm>
            <a:off x="1543489" y="272546"/>
            <a:ext cx="7321943" cy="923330"/>
          </a:xfrm>
          <a:prstGeom prst="rect">
            <a:avLst/>
          </a:prstGeom>
          <a:noFill/>
          <a:effectLst>
            <a:outerShdw blurRad="139700" dist="101600" dir="3660000" algn="ctr" rotWithShape="0">
              <a:schemeClr val="tx1">
                <a:lumMod val="75000"/>
                <a:alpha val="67000"/>
              </a:schemeClr>
            </a:outerShdw>
          </a:effectLst>
        </p:spPr>
        <p:txBody>
          <a:bodyPr wrap="square" rtlCol="0">
            <a:spAutoFit/>
          </a:bodyPr>
          <a:lstStyle/>
          <a:p>
            <a:r>
              <a:rPr lang="en-GB" sz="5400" dirty="0" smtClean="0">
                <a:solidFill>
                  <a:srgbClr val="492F92"/>
                </a:solidFill>
              </a:rPr>
              <a:t>Write with Confidence</a:t>
            </a:r>
          </a:p>
        </p:txBody>
      </p:sp>
      <p:pic>
        <p:nvPicPr>
          <p:cNvPr id="2" name="Picture 2">
            <a:hlinkClick r:id="rId9"/>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112710" y="4504850"/>
            <a:ext cx="1556350" cy="1248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3">
            <a:hlinkClick r:id="rId10"/>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4368647" y="4512777"/>
            <a:ext cx="1671625" cy="12407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a:hlinkClick r:id="rId11"/>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6747990" y="4437112"/>
            <a:ext cx="1845568" cy="13841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2">
            <a:hlinkClick r:id="rId8"/>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7082270" y="1972828"/>
            <a:ext cx="1177008" cy="16639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3612130"/>
      </p:ext>
    </p:extLst>
  </p:cSld>
  <p:clrMapOvr>
    <a:masterClrMapping/>
  </p:clrMapOvr>
  <p:timing>
    <p:tnLst>
      <p:par>
        <p:cTn id="1" dur="indefinite" restart="never" nodeType="tmRoot"/>
      </p:par>
    </p:tnLst>
  </p:timing>
</p:sld>
</file>

<file path=ppt/theme/theme1.xml><?xml version="1.0" encoding="utf-8"?>
<a:theme xmlns:a="http://schemas.openxmlformats.org/drawingml/2006/main" name="LTA Toolki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LTA Toolkit</Template>
  <TotalTime>864</TotalTime>
  <Words>2107</Words>
  <Application>Microsoft Office PowerPoint</Application>
  <PresentationFormat>On-screen Show (4:3)</PresentationFormat>
  <Paragraphs>338</Paragraphs>
  <Slides>13</Slides>
  <Notes>13</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LTA Toolkit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Dave McCartney</dc:creator>
  <cp:lastModifiedBy>CookJ</cp:lastModifiedBy>
  <cp:revision>99</cp:revision>
  <dcterms:created xsi:type="dcterms:W3CDTF">2013-02-22T07:22:54Z</dcterms:created>
  <dcterms:modified xsi:type="dcterms:W3CDTF">2016-09-28T09:02:29Z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ies>
</file>