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8" r:id="rId2"/>
    <p:sldId id="262" r:id="rId3"/>
    <p:sldId id="259" r:id="rId4"/>
    <p:sldId id="269" r:id="rId5"/>
    <p:sldId id="300" r:id="rId6"/>
    <p:sldId id="278" r:id="rId7"/>
    <p:sldId id="277" r:id="rId8"/>
    <p:sldId id="295" r:id="rId9"/>
    <p:sldId id="294" r:id="rId10"/>
    <p:sldId id="293" r:id="rId11"/>
    <p:sldId id="296" r:id="rId12"/>
    <p:sldId id="298" r:id="rId13"/>
    <p:sldId id="297" r:id="rId14"/>
    <p:sldId id="290" r:id="rId15"/>
  </p:sldIdLst>
  <p:sldSz cx="9144000" cy="6858000" type="screen4x3"/>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85BE"/>
    <a:srgbClr val="492F92"/>
    <a:srgbClr val="D3CDE1"/>
    <a:srgbClr val="007C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85" autoAdjust="0"/>
    <p:restoredTop sz="66667" autoAdjust="0"/>
  </p:normalViewPr>
  <p:slideViewPr>
    <p:cSldViewPr showGuides="1">
      <p:cViewPr varScale="1">
        <p:scale>
          <a:sx n="48" d="100"/>
          <a:sy n="48" d="100"/>
        </p:scale>
        <p:origin x="-2010" y="-90"/>
      </p:cViewPr>
      <p:guideLst>
        <p:guide orient="horz" pos="1185"/>
        <p:guide pos="1338"/>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F62D3C6A-CF16-4B8A-AE64-7559FD68468A}" type="datetimeFigureOut">
              <a:rPr lang="en-GB" smtClean="0"/>
              <a:t>08/09/2015</a:t>
            </a:fld>
            <a:endParaRPr lang="en-GB"/>
          </a:p>
        </p:txBody>
      </p:sp>
      <p:sp>
        <p:nvSpPr>
          <p:cNvPr id="4" name="Slide Image Placeholder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71646FCB-3CEE-428D-B50F-B562299EB96F}" type="slidenum">
              <a:rPr lang="en-GB" smtClean="0"/>
              <a:t>‹#›</a:t>
            </a:fld>
            <a:endParaRPr lang="en-GB"/>
          </a:p>
        </p:txBody>
      </p:sp>
    </p:spTree>
    <p:extLst>
      <p:ext uri="{BB962C8B-B14F-4D97-AF65-F5344CB8AC3E}">
        <p14:creationId xmlns:p14="http://schemas.microsoft.com/office/powerpoint/2010/main" val="835773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smtClean="0">
                <a:ln>
                  <a:noFill/>
                </a:ln>
                <a:solidFill>
                  <a:prstClr val="black"/>
                </a:solidFill>
                <a:effectLst/>
                <a:uLnTx/>
                <a:uFillTx/>
                <a:latin typeface="+mn-lt"/>
                <a:ea typeface="+mn-ea"/>
                <a:cs typeface="+mn-cs"/>
              </a:rPr>
              <a:t>The notes section in each presentation is primarily for the facilitator, indicating additional requirements or information. Please go to the following link for further info.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www.journeytoexcellence.org.uk/about/keydocuments/part3.asp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smtClean="0">
                <a:ln>
                  <a:noFill/>
                </a:ln>
                <a:solidFill>
                  <a:prstClr val="black"/>
                </a:solidFill>
                <a:effectLst/>
                <a:uLnTx/>
                <a:uFillTx/>
                <a:latin typeface="+mn-lt"/>
                <a:ea typeface="+mn-ea"/>
                <a:cs typeface="+mn-cs"/>
              </a:rPr>
              <a:t>Asking the right questions at the right time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The objective of this PPT is to explore what types of questions we ask, the developmental nature of verbal reasoning skills and how to adapt our language to achieve improved learning outcomes for children and young people. It is written for education staff working with primary and secondary school ages.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This PPT will address the following Quality Indicators from HGIOS 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QI 1.1 Improvements in performance</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Standards of attainment over time </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Overall quality of learner’s achievement</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QI 2.1 Learners’ Experiences</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The extent to which learners are motivated and actively involved in their own learning and development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QI 5.2  Teaching for effective  learning </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The learning climate and teaching approaches</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Teacher-pupil interaction including learners’ engagement</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Clarity and purposefulness of dialogue</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Judgements made in the course of teaching</a:t>
            </a:r>
            <a:endParaRPr lang="en-GB" dirty="0" smtClean="0"/>
          </a:p>
        </p:txBody>
      </p:sp>
      <p:sp>
        <p:nvSpPr>
          <p:cNvPr id="4" name="Slide Number Placeholder 3"/>
          <p:cNvSpPr>
            <a:spLocks noGrp="1"/>
          </p:cNvSpPr>
          <p:nvPr>
            <p:ph type="sldNum" sz="quarter" idx="10"/>
          </p:nvPr>
        </p:nvSpPr>
        <p:spPr/>
        <p:txBody>
          <a:bodyPr/>
          <a:lstStyle/>
          <a:p>
            <a:fld id="{F3FA3FA8-9BC7-475E-BA7E-2C14599A0BB9}"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This agenda</a:t>
            </a:r>
            <a:r>
              <a:rPr lang="en-GB" baseline="0" dirty="0" smtClean="0"/>
              <a:t> is fixed  and is the same for every presentation</a:t>
            </a:r>
            <a:r>
              <a:rPr lang="en-GB" dirty="0" smtClean="0"/>
              <a:t> in the toolkit.</a:t>
            </a:r>
          </a:p>
          <a:p>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indent="0">
              <a:buFont typeface="Arial" pitchFamily="34" charset="0"/>
              <a:buNone/>
            </a:pPr>
            <a:r>
              <a:rPr lang="en-GB" i="0" baseline="0" dirty="0" smtClean="0"/>
              <a:t>5 minutes</a:t>
            </a:r>
          </a:p>
          <a:p>
            <a:pPr marL="0" indent="0">
              <a:buFont typeface="Arial" pitchFamily="34" charset="0"/>
              <a:buNone/>
            </a:pPr>
            <a:endParaRPr lang="en-GB" i="0" baseline="0" dirty="0" smtClean="0"/>
          </a:p>
          <a:p>
            <a:pPr marL="0" indent="0">
              <a:buFont typeface="Arial" pitchFamily="34" charset="0"/>
              <a:buNone/>
            </a:pPr>
            <a:r>
              <a:rPr lang="en-GB" b="1" i="0" baseline="0" dirty="0" smtClean="0"/>
              <a:t>Facilitator to share:</a:t>
            </a:r>
          </a:p>
          <a:p>
            <a:pPr algn="l"/>
            <a:r>
              <a:rPr lang="en-GB" sz="1200" b="0" i="0" u="none" strike="noStrike" baseline="0" dirty="0" smtClean="0">
                <a:latin typeface="HelveticaNeue-Condensed"/>
              </a:rPr>
              <a:t>Teachers ask an average of one question every minute (Glasson, 2005). </a:t>
            </a:r>
          </a:p>
          <a:p>
            <a:pPr algn="l"/>
            <a:r>
              <a:rPr lang="en-GB" sz="1200" b="0" i="0" u="none" strike="noStrike" baseline="0" dirty="0" smtClean="0">
                <a:latin typeface="HelveticaNeue-Condensed"/>
              </a:rPr>
              <a:t>~ Do you think this is too many, too few or just right? Why?</a:t>
            </a:r>
          </a:p>
          <a:p>
            <a:pPr algn="l"/>
            <a:r>
              <a:rPr lang="en-GB" sz="1200" b="0" i="0" u="none" strike="noStrike" baseline="0" dirty="0" smtClean="0">
                <a:latin typeface="HelveticaNeue-Condensed"/>
              </a:rPr>
              <a:t>~ What are the advantages and disadvantages of asking questions in the classroom?</a:t>
            </a:r>
            <a:endParaRPr lang="en-GB" i="0" baseline="0" dirty="0" smtClean="0"/>
          </a:p>
          <a:p>
            <a:pPr marL="0" indent="0">
              <a:buFont typeface="Arial" pitchFamily="34" charset="0"/>
              <a:buNone/>
            </a:pPr>
            <a:r>
              <a:rPr lang="en-GB" i="1" dirty="0" smtClean="0">
                <a:latin typeface="Verdana"/>
              </a:rPr>
              <a:t>Glasson, S. (2005). Hooked on questioning: How the teacher librarian can change questioning practices in their schools.</a:t>
            </a:r>
          </a:p>
          <a:p>
            <a:pPr marL="0" indent="0">
              <a:buFont typeface="Arial" pitchFamily="34" charset="0"/>
              <a:buNone/>
            </a:pPr>
            <a:endParaRPr lang="en-GB" i="1" dirty="0" smtClean="0">
              <a:latin typeface="Verdana"/>
            </a:endParaRPr>
          </a:p>
          <a:p>
            <a:pPr marL="0" indent="0">
              <a:buFont typeface="Arial" pitchFamily="34" charset="0"/>
              <a:buNone/>
            </a:pPr>
            <a:r>
              <a:rPr lang="en-GB" b="1" i="0" dirty="0" smtClean="0">
                <a:latin typeface="Verdana"/>
              </a:rPr>
              <a:t>Following</a:t>
            </a:r>
            <a:r>
              <a:rPr lang="en-GB" b="1" i="0" baseline="0" dirty="0" smtClean="0">
                <a:latin typeface="Verdana"/>
              </a:rPr>
              <a:t> discussion, facilitator to share:</a:t>
            </a:r>
            <a:endParaRPr lang="en-GB" b="1" i="0" dirty="0" smtClean="0">
              <a:latin typeface="Verdana"/>
            </a:endParaRPr>
          </a:p>
          <a:p>
            <a:pPr marL="0" indent="0">
              <a:buFont typeface="Arial" pitchFamily="34" charset="0"/>
              <a:buNone/>
            </a:pPr>
            <a:endParaRPr lang="en-GB" i="1" baseline="0" dirty="0" smtClean="0">
              <a:latin typeface="Verdana"/>
            </a:endParaRPr>
          </a:p>
          <a:p>
            <a:pPr marL="0" indent="0">
              <a:buFont typeface="Arial" pitchFamily="34" charset="0"/>
              <a:buNone/>
            </a:pPr>
            <a:r>
              <a:rPr lang="en-GB" i="0" baseline="0" dirty="0" smtClean="0">
                <a:latin typeface="Verdana"/>
              </a:rPr>
              <a:t>Children will </a:t>
            </a:r>
            <a:r>
              <a:rPr lang="en-GB" b="0" i="0" baseline="0" dirty="0" smtClean="0">
                <a:latin typeface="Verdana"/>
              </a:rPr>
              <a:t>not learn </a:t>
            </a:r>
            <a:r>
              <a:rPr lang="en-GB" i="0" baseline="0" dirty="0" smtClean="0">
                <a:latin typeface="Verdana"/>
              </a:rPr>
              <a:t>by purely being asked questions. They need shared experiences and good adult-child interaction to build vocabulary and develop interaction and communication skills. Questioning can be useful to check a child’s level of understanding or to encourage higher-level language thinking, problem solving and verbal reasoning but it is only a useful teaching tool if the child has been taught / has experience of the original topic in the first place. It is important to be careful with questions and stop to think ‘why am I asking this?’ , ‘can this be taught another way?’.</a:t>
            </a:r>
          </a:p>
        </p:txBody>
      </p:sp>
      <p:sp>
        <p:nvSpPr>
          <p:cNvPr id="4" name="Slide Number Placeholder 3"/>
          <p:cNvSpPr>
            <a:spLocks noGrp="1"/>
          </p:cNvSpPr>
          <p:nvPr>
            <p:ph type="sldNum" sz="quarter" idx="10"/>
          </p:nvPr>
        </p:nvSpPr>
        <p:spPr/>
        <p:txBody>
          <a:bodyPr/>
          <a:lstStyle/>
          <a:p>
            <a:fld id="{F3FA3FA8-9BC7-475E-BA7E-2C14599A0BB9}"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smtClean="0">
                <a:ln>
                  <a:noFill/>
                </a:ln>
                <a:solidFill>
                  <a:srgbClr val="000000"/>
                </a:solidFill>
                <a:effectLst/>
                <a:uLnTx/>
                <a:uFillTx/>
                <a:latin typeface="+mn-lt"/>
                <a:ea typeface="+mn-ea"/>
                <a:cs typeface="+mn-cs"/>
              </a:rPr>
              <a:t>After reading the slide, participants to be given time to discuss. Following this facilitator should collect responses.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srgbClr val="00000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srgbClr val="000000"/>
                </a:solidFill>
                <a:effectLst/>
                <a:uLnTx/>
                <a:uFillTx/>
                <a:latin typeface="+mn-lt"/>
                <a:ea typeface="+mn-ea"/>
                <a:cs typeface="+mn-cs"/>
              </a:rPr>
              <a:t>Participants to read slide: 2 minutes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srgbClr val="000000"/>
                </a:solidFill>
                <a:effectLst/>
                <a:uLnTx/>
                <a:uFillTx/>
                <a:latin typeface="+mn-lt"/>
                <a:ea typeface="+mn-ea"/>
                <a:cs typeface="+mn-cs"/>
              </a:rPr>
              <a:t>Participants to discuss: 5 minutes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srgbClr val="000000"/>
                </a:solidFill>
                <a:effectLst/>
                <a:uLnTx/>
                <a:uFillTx/>
                <a:latin typeface="+mn-lt"/>
                <a:ea typeface="+mn-ea"/>
                <a:cs typeface="+mn-cs"/>
              </a:rPr>
              <a:t>Feedback collected: 2 minutes</a:t>
            </a:r>
          </a:p>
          <a:p>
            <a:endParaRPr lang="en-GB" b="1" dirty="0" smtClean="0"/>
          </a:p>
          <a:p>
            <a:r>
              <a:rPr lang="en-GB" b="1" dirty="0" smtClean="0"/>
              <a:t>Suggestions might include:</a:t>
            </a:r>
          </a:p>
          <a:p>
            <a:endParaRPr lang="en-GB" b="1" dirty="0" smtClean="0"/>
          </a:p>
          <a:p>
            <a:r>
              <a:rPr lang="en-GB" b="1" dirty="0" smtClean="0"/>
              <a:t>Understanding / Receptive</a:t>
            </a:r>
            <a:r>
              <a:rPr lang="en-GB" b="1" baseline="0" dirty="0" smtClean="0"/>
              <a:t> language</a:t>
            </a:r>
            <a:endParaRPr lang="en-GB" b="1" dirty="0" smtClean="0"/>
          </a:p>
          <a:p>
            <a:r>
              <a:rPr lang="en-GB" b="0" dirty="0" smtClean="0"/>
              <a:t>Attention skills</a:t>
            </a:r>
          </a:p>
          <a:p>
            <a:r>
              <a:rPr lang="en-GB" b="0" dirty="0" smtClean="0"/>
              <a:t>Active</a:t>
            </a:r>
            <a:r>
              <a:rPr lang="en-GB" b="0" baseline="0" dirty="0" smtClean="0"/>
              <a:t> listening</a:t>
            </a:r>
          </a:p>
          <a:p>
            <a:r>
              <a:rPr lang="en-GB" b="0" baseline="0" dirty="0" smtClean="0"/>
              <a:t>Comprehension of single words</a:t>
            </a:r>
          </a:p>
          <a:p>
            <a:r>
              <a:rPr lang="en-GB" b="0" baseline="0" dirty="0" smtClean="0"/>
              <a:t>Comprehension of abstract concept words</a:t>
            </a:r>
          </a:p>
          <a:p>
            <a:r>
              <a:rPr lang="en-GB" b="0" baseline="0" dirty="0" smtClean="0"/>
              <a:t>Comprehension of sentences (range of complexity)</a:t>
            </a:r>
          </a:p>
          <a:p>
            <a:r>
              <a:rPr lang="en-GB" b="0" baseline="0" dirty="0" smtClean="0"/>
              <a:t>Auditory memory</a:t>
            </a:r>
          </a:p>
          <a:p>
            <a:r>
              <a:rPr lang="en-GB" b="0" baseline="0" dirty="0" smtClean="0"/>
              <a:t>Comprehension of narrative concepts – who, where, what happened, when</a:t>
            </a:r>
          </a:p>
          <a:p>
            <a:r>
              <a:rPr lang="en-GB" b="0" baseline="0" dirty="0" smtClean="0"/>
              <a:t>Comprehension of higher level language and question words</a:t>
            </a:r>
          </a:p>
          <a:p>
            <a:r>
              <a:rPr lang="en-GB" b="0" baseline="0" dirty="0" smtClean="0"/>
              <a:t>Interpretation of non-verbal information (such as intonation patterns, gestures, facial expression)</a:t>
            </a:r>
          </a:p>
          <a:p>
            <a:endParaRPr lang="en-GB" b="0" baseline="0" dirty="0" smtClean="0"/>
          </a:p>
          <a:p>
            <a:r>
              <a:rPr lang="en-GB" b="1" baseline="0" dirty="0" smtClean="0"/>
              <a:t>Expressive language</a:t>
            </a:r>
            <a:endParaRPr lang="en-GB" b="0" baseline="0" dirty="0" smtClean="0"/>
          </a:p>
          <a:p>
            <a:r>
              <a:rPr lang="en-GB" b="0" baseline="0" dirty="0" smtClean="0"/>
              <a:t>Production of single words</a:t>
            </a:r>
          </a:p>
          <a:p>
            <a:r>
              <a:rPr lang="en-GB" b="0" baseline="0" dirty="0" smtClean="0"/>
              <a:t>Generation of spoken sentences</a:t>
            </a:r>
          </a:p>
          <a:p>
            <a:r>
              <a:rPr lang="en-GB" b="0" baseline="0" dirty="0" smtClean="0"/>
              <a:t>Accurate grammatical structures</a:t>
            </a:r>
          </a:p>
          <a:p>
            <a:r>
              <a:rPr lang="en-GB" b="0" baseline="0" dirty="0" smtClean="0"/>
              <a:t>Generation of narratives (re-telling events in the right order, creating new stories </a:t>
            </a:r>
            <a:r>
              <a:rPr lang="en-GB" b="0" baseline="0" dirty="0" err="1" smtClean="0"/>
              <a:t>etc</a:t>
            </a:r>
            <a:r>
              <a:rPr lang="en-GB" b="0" baseline="0" dirty="0" smtClean="0"/>
              <a:t>)</a:t>
            </a:r>
          </a:p>
          <a:p>
            <a:endParaRPr lang="en-GB" b="1" baseline="0" dirty="0" smtClean="0"/>
          </a:p>
          <a:p>
            <a:r>
              <a:rPr lang="en-GB" b="1" i="1" baseline="0" dirty="0" smtClean="0"/>
              <a:t>Facilitator to learners with copies of the  Understanding of Language - developmental  continuum and the Expressive Language – developmental continuum: http://highlandliteracy.com/emerging-literacy/ </a:t>
            </a:r>
          </a:p>
          <a:p>
            <a:endParaRPr lang="en-GB" b="0" baseline="0" dirty="0" smtClean="0"/>
          </a:p>
          <a:p>
            <a:endParaRPr lang="en-GB" b="0" dirty="0" smtClean="0"/>
          </a:p>
        </p:txBody>
      </p:sp>
      <p:sp>
        <p:nvSpPr>
          <p:cNvPr id="4" name="Slide Number Placeholder 3"/>
          <p:cNvSpPr>
            <a:spLocks noGrp="1"/>
          </p:cNvSpPr>
          <p:nvPr>
            <p:ph type="sldNum" sz="quarter" idx="10"/>
          </p:nvPr>
        </p:nvSpPr>
        <p:spPr/>
        <p:txBody>
          <a:bodyPr/>
          <a:lstStyle/>
          <a:p>
            <a:fld id="{F3FA3FA8-9BC7-475E-BA7E-2C14599A0BB9}"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smtClean="0">
                <a:ln>
                  <a:noFill/>
                </a:ln>
                <a:solidFill>
                  <a:srgbClr val="000000"/>
                </a:solidFill>
                <a:effectLst/>
                <a:uLnTx/>
                <a:uFillTx/>
                <a:latin typeface="+mn-lt"/>
                <a:ea typeface="+mn-ea"/>
                <a:cs typeface="+mn-cs"/>
              </a:rPr>
              <a:t>Participants to read slide: 2 minutes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smtClean="0">
                <a:ln>
                  <a:noFill/>
                </a:ln>
                <a:solidFill>
                  <a:srgbClr val="000000"/>
                </a:solidFill>
                <a:effectLst/>
                <a:uLnTx/>
                <a:uFillTx/>
                <a:latin typeface="+mn-lt"/>
                <a:ea typeface="+mn-ea"/>
                <a:cs typeface="+mn-cs"/>
              </a:rPr>
              <a:t>Participants to discuss: 5 minutes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smtClean="0">
                <a:ln>
                  <a:noFill/>
                </a:ln>
                <a:solidFill>
                  <a:srgbClr val="000000"/>
                </a:solidFill>
                <a:effectLst/>
                <a:uLnTx/>
                <a:uFillTx/>
                <a:latin typeface="+mn-lt"/>
                <a:ea typeface="+mn-ea"/>
                <a:cs typeface="+mn-cs"/>
              </a:rPr>
              <a:t>Feedback collected: 2 minutes</a:t>
            </a:r>
          </a:p>
          <a:p>
            <a:endParaRPr lang="en-GB" i="1" dirty="0" smtClean="0"/>
          </a:p>
          <a:p>
            <a:r>
              <a:rPr lang="en-GB" b="1" i="0" dirty="0" smtClean="0"/>
              <a:t>Facilitator</a:t>
            </a:r>
            <a:r>
              <a:rPr lang="en-GB" b="1" i="0" baseline="0" dirty="0" smtClean="0"/>
              <a:t> to share:</a:t>
            </a:r>
            <a:endParaRPr lang="en-GB" b="1" i="0" dirty="0" smtClean="0"/>
          </a:p>
          <a:p>
            <a:r>
              <a:rPr lang="en-GB" i="1" dirty="0" smtClean="0"/>
              <a:t>Imagine you</a:t>
            </a:r>
            <a:r>
              <a:rPr lang="en-GB" i="1" baseline="0" dirty="0" smtClean="0"/>
              <a:t> are walking down the street with a small child. As you wait at the traffic lights the child asks, ‘Mrs Smith, why do we have to wait for the green man?’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smtClean="0">
                <a:ln>
                  <a:noFill/>
                </a:ln>
                <a:solidFill>
                  <a:prstClr val="black"/>
                </a:solidFill>
                <a:effectLst/>
                <a:uLnTx/>
                <a:uFillTx/>
                <a:latin typeface="+mn-lt"/>
                <a:ea typeface="+mn-ea"/>
                <a:cs typeface="+mn-cs"/>
              </a:rPr>
              <a:t>What language skills/knowledge do you need to successfully answer this question?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smtClean="0">
                <a:ln>
                  <a:noFill/>
                </a:ln>
                <a:solidFill>
                  <a:prstClr val="black"/>
                </a:solidFill>
                <a:effectLst/>
                <a:uLnTx/>
                <a:uFillTx/>
                <a:latin typeface="+mn-lt"/>
                <a:ea typeface="+mn-ea"/>
                <a:cs typeface="+mn-cs"/>
              </a:rPr>
              <a:t>Some suggestions . . . (Facilitator to share)</a:t>
            </a:r>
          </a:p>
          <a:p>
            <a:endParaRPr lang="en-GB" i="1" baseline="0" dirty="0" smtClean="0"/>
          </a:p>
          <a:p>
            <a:pPr marL="171450" indent="-171450">
              <a:buFont typeface="Arial" panose="020B0604020202020204" pitchFamily="34" charset="0"/>
              <a:buChar char="•"/>
            </a:pPr>
            <a:r>
              <a:rPr lang="en-GB" i="0" baseline="0" dirty="0" smtClean="0"/>
              <a:t>Auditory memory – you can remember the question you were asked</a:t>
            </a:r>
          </a:p>
          <a:p>
            <a:pPr marL="171450" indent="-171450">
              <a:buFont typeface="Arial" panose="020B0604020202020204" pitchFamily="34" charset="0"/>
              <a:buChar char="•"/>
            </a:pPr>
            <a:r>
              <a:rPr lang="en-GB" i="0" baseline="0" dirty="0" smtClean="0"/>
              <a:t>Single word vocabulary – you understand the meaning of the words</a:t>
            </a:r>
          </a:p>
          <a:p>
            <a:pPr marL="171450" indent="-171450">
              <a:buFont typeface="Arial" panose="020B0604020202020204" pitchFamily="34" charset="0"/>
              <a:buChar char="•"/>
            </a:pPr>
            <a:r>
              <a:rPr lang="en-GB" i="0" baseline="0" dirty="0" smtClean="0"/>
              <a:t>Grammatical knowledge – you understand that it was a question</a:t>
            </a:r>
          </a:p>
          <a:p>
            <a:pPr marL="171450" indent="-171450">
              <a:buFont typeface="Arial" panose="020B0604020202020204" pitchFamily="34" charset="0"/>
              <a:buChar char="•"/>
            </a:pPr>
            <a:r>
              <a:rPr lang="en-GB" i="0" baseline="0" dirty="0" smtClean="0"/>
              <a:t>World knowledge and experience – you know about road safety and traffic lights</a:t>
            </a:r>
          </a:p>
          <a:p>
            <a:pPr marL="171450" indent="-171450">
              <a:buFont typeface="Arial" panose="020B0604020202020204" pitchFamily="34" charset="0"/>
              <a:buChar char="•"/>
            </a:pPr>
            <a:r>
              <a:rPr lang="en-GB" i="0" baseline="0" dirty="0" smtClean="0"/>
              <a:t>Situational understanding – you are aware that you are on a street at the traffic lights</a:t>
            </a:r>
          </a:p>
          <a:p>
            <a:pPr marL="171450" indent="-171450">
              <a:buFont typeface="Arial" panose="020B0604020202020204" pitchFamily="34" charset="0"/>
              <a:buChar char="•"/>
            </a:pPr>
            <a:r>
              <a:rPr lang="en-GB" i="0" baseline="0" dirty="0" smtClean="0"/>
              <a:t>Knowledge / awareness of another person’s point of view / level of understanding – you are aware that the child doesn’t know about pedestrian crossings</a:t>
            </a:r>
          </a:p>
          <a:p>
            <a:pPr marL="171450" indent="-171450">
              <a:buFont typeface="Arial" panose="020B0604020202020204" pitchFamily="34" charset="0"/>
              <a:buChar char="•"/>
            </a:pPr>
            <a:r>
              <a:rPr lang="en-GB" i="0" baseline="0" dirty="0" smtClean="0"/>
              <a:t>Empathy – you understand how the child could be feeling</a:t>
            </a:r>
          </a:p>
          <a:p>
            <a:pPr marL="171450" indent="-171450">
              <a:buFont typeface="Arial" panose="020B0604020202020204" pitchFamily="34" charset="0"/>
              <a:buChar char="•"/>
            </a:pPr>
            <a:r>
              <a:rPr lang="en-GB" i="0" baseline="0" dirty="0" smtClean="0"/>
              <a:t>Implied meaning / inference – you infer that the child is talking about the green man on the pedestrian lights and not a man dressed in a green suit, or a little green man (alien)</a:t>
            </a:r>
          </a:p>
          <a:p>
            <a:pPr marL="171450" indent="-171450">
              <a:buFont typeface="Arial" panose="020B0604020202020204" pitchFamily="34" charset="0"/>
              <a:buChar char="•"/>
            </a:pPr>
            <a:endParaRPr lang="en-GB" i="0" baseline="0" dirty="0" smtClean="0"/>
          </a:p>
          <a:p>
            <a:pPr marL="0" indent="0">
              <a:buFont typeface="Arial" panose="020B0604020202020204" pitchFamily="34" charset="0"/>
              <a:buNone/>
            </a:pPr>
            <a:r>
              <a:rPr lang="en-GB" i="0" baseline="0" dirty="0" smtClean="0"/>
              <a:t>Once you have gathered and selected all the information you can then analyse and respond appropriately, this is successful verbal reasoning.</a:t>
            </a:r>
          </a:p>
          <a:p>
            <a:pPr marL="0" indent="0">
              <a:buFont typeface="Arial" panose="020B0604020202020204" pitchFamily="34" charset="0"/>
              <a:buNone/>
            </a:pPr>
            <a:endParaRPr lang="en-GB" i="0" baseline="0" dirty="0" smtClean="0"/>
          </a:p>
          <a:p>
            <a:pPr marL="0" indent="0">
              <a:buFont typeface="Arial" panose="020B0604020202020204" pitchFamily="34" charset="0"/>
              <a:buNone/>
            </a:pPr>
            <a:r>
              <a:rPr lang="en-GB" i="0" baseline="0" dirty="0" smtClean="0"/>
              <a:t>Most adults are pretty good at verbal reasoning, but some children find it very difficult, and like most language skills, </a:t>
            </a:r>
            <a:r>
              <a:rPr lang="en-GB" b="1" i="0" baseline="0" dirty="0" smtClean="0"/>
              <a:t>verbal reasoning is developmental.</a:t>
            </a:r>
          </a:p>
          <a:p>
            <a:endParaRPr lang="en-GB" i="1"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1" dirty="0" smtClean="0"/>
              <a:t>Facilitator to share:</a:t>
            </a:r>
          </a:p>
          <a:p>
            <a:endParaRPr lang="en-GB" dirty="0" smtClean="0"/>
          </a:p>
          <a:p>
            <a:r>
              <a:rPr lang="en-GB" dirty="0" smtClean="0"/>
              <a:t>The</a:t>
            </a:r>
            <a:r>
              <a:rPr lang="en-GB" baseline="0" dirty="0" smtClean="0"/>
              <a:t> Blank Language Scheme was devised by Blank, Rose and Berlin. They looked at the language demands that teachers place on children and they graded the language and questions according to complexity. They produced 4 levels that are based on the developmental nature of verbal reasoning and abstract language development.</a:t>
            </a:r>
          </a:p>
          <a:p>
            <a:r>
              <a:rPr lang="en-GB" baseline="0" dirty="0" smtClean="0"/>
              <a:t>The authors are American but Blank levels are used extensively in Australia and are beginning to become more wide known in the UK.</a:t>
            </a:r>
          </a:p>
          <a:p>
            <a:endParaRPr lang="en-GB" baseline="0" dirty="0" smtClean="0"/>
          </a:p>
          <a:p>
            <a:r>
              <a:rPr lang="en-GB" i="1" baseline="0" dirty="0" smtClean="0"/>
              <a:t>1 minute</a:t>
            </a:r>
            <a:endParaRPr lang="en-GB" i="1"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1" dirty="0" smtClean="0"/>
              <a:t>Facilitator to share:</a:t>
            </a:r>
          </a:p>
          <a:p>
            <a:endParaRPr lang="en-GB" dirty="0" smtClean="0"/>
          </a:p>
          <a:p>
            <a:r>
              <a:rPr lang="en-GB" dirty="0" smtClean="0"/>
              <a:t>Level I</a:t>
            </a:r>
            <a:r>
              <a:rPr lang="en-GB" baseline="0" dirty="0" smtClean="0"/>
              <a:t> is the most concrete level</a:t>
            </a:r>
          </a:p>
          <a:p>
            <a:r>
              <a:rPr lang="en-GB" baseline="0" dirty="0" smtClean="0"/>
              <a:t>Focuses on the whole object  </a:t>
            </a:r>
          </a:p>
          <a:p>
            <a:r>
              <a:rPr lang="en-GB" baseline="0" dirty="0" smtClean="0"/>
              <a:t>What the child can see</a:t>
            </a:r>
          </a:p>
          <a:p>
            <a:r>
              <a:rPr lang="en-GB" baseline="0" dirty="0" smtClean="0"/>
              <a:t>Objects in the here and now or the immediate past </a:t>
            </a:r>
          </a:p>
          <a:p>
            <a:endParaRPr lang="en-GB" baseline="0" dirty="0" smtClean="0"/>
          </a:p>
          <a:p>
            <a:r>
              <a:rPr lang="en-GB" baseline="0" dirty="0" smtClean="0"/>
              <a:t>Use The </a:t>
            </a:r>
            <a:r>
              <a:rPr lang="en-GB" baseline="0" dirty="0" err="1" smtClean="0"/>
              <a:t>Gruffalo</a:t>
            </a:r>
            <a:r>
              <a:rPr lang="en-GB" baseline="0" dirty="0" smtClean="0"/>
              <a:t> book as an example:</a:t>
            </a:r>
          </a:p>
          <a:p>
            <a:r>
              <a:rPr lang="en-GB" baseline="0" dirty="0" smtClean="0"/>
              <a:t>Page 3-4</a:t>
            </a:r>
          </a:p>
          <a:p>
            <a:r>
              <a:rPr lang="en-GB" baseline="0" dirty="0" smtClean="0"/>
              <a:t>	What is this? (point to the fox) – a fox</a:t>
            </a:r>
          </a:p>
          <a:p>
            <a:r>
              <a:rPr lang="en-GB" baseline="0" dirty="0" smtClean="0"/>
              <a:t>	Show me the claws</a:t>
            </a:r>
          </a:p>
          <a:p>
            <a:r>
              <a:rPr lang="en-GB" baseline="0" dirty="0" smtClean="0"/>
              <a:t>	Show me the mouse</a:t>
            </a:r>
          </a:p>
          <a:p>
            <a:r>
              <a:rPr lang="en-GB" baseline="0" dirty="0" smtClean="0"/>
              <a:t>	Find one like this (point to a pine cone)</a:t>
            </a:r>
          </a:p>
          <a:p>
            <a:r>
              <a:rPr lang="en-GB" baseline="0" dirty="0" smtClean="0"/>
              <a:t>	What did the fox do? – ran away	</a:t>
            </a:r>
          </a:p>
          <a:p>
            <a:endParaRPr lang="en-GB" baseline="0" dirty="0" smtClean="0"/>
          </a:p>
          <a:p>
            <a:r>
              <a:rPr lang="en-GB" i="1" baseline="0" dirty="0" smtClean="0"/>
              <a:t>5 minutes</a:t>
            </a:r>
          </a:p>
          <a:p>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1" dirty="0" smtClean="0"/>
              <a:t>Facilitator</a:t>
            </a:r>
            <a:r>
              <a:rPr lang="en-GB" b="1" baseline="0" dirty="0" smtClean="0"/>
              <a:t> to share:</a:t>
            </a:r>
            <a:endParaRPr lang="en-GB" b="1" dirty="0" smtClean="0"/>
          </a:p>
          <a:p>
            <a:endParaRPr lang="en-GB" dirty="0" smtClean="0"/>
          </a:p>
          <a:p>
            <a:r>
              <a:rPr lang="en-GB" dirty="0" smtClean="0"/>
              <a:t>Level II – still</a:t>
            </a:r>
            <a:r>
              <a:rPr lang="en-GB" baseline="0" dirty="0" smtClean="0"/>
              <a:t> refers directly to an object but is specific on part of an object</a:t>
            </a:r>
          </a:p>
          <a:p>
            <a:r>
              <a:rPr lang="en-GB" baseline="0" dirty="0" smtClean="0"/>
              <a:t>Moving away from the most concrete questions </a:t>
            </a:r>
          </a:p>
          <a:p>
            <a:r>
              <a:rPr lang="en-GB" baseline="0" dirty="0" smtClean="0"/>
              <a:t>Still about the ‘here and now’</a:t>
            </a:r>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Use The </a:t>
            </a:r>
            <a:r>
              <a:rPr lang="en-GB" baseline="0" dirty="0" err="1" smtClean="0"/>
              <a:t>Gruffalo</a:t>
            </a:r>
            <a:r>
              <a:rPr lang="en-GB" baseline="0" dirty="0" smtClean="0"/>
              <a:t> book as an example:</a:t>
            </a:r>
          </a:p>
          <a:p>
            <a:r>
              <a:rPr lang="en-GB" dirty="0" smtClean="0"/>
              <a:t>Page 5-6</a:t>
            </a:r>
          </a:p>
          <a:p>
            <a:r>
              <a:rPr lang="en-GB" dirty="0" smtClean="0"/>
              <a:t>	What does the owl use to fly?</a:t>
            </a:r>
          </a:p>
          <a:p>
            <a:r>
              <a:rPr lang="en-GB" dirty="0" smtClean="0"/>
              <a:t>	The mouse is walking on</a:t>
            </a:r>
            <a:r>
              <a:rPr lang="en-GB" baseline="0" dirty="0" smtClean="0"/>
              <a:t> the …..</a:t>
            </a:r>
          </a:p>
          <a:p>
            <a:r>
              <a:rPr lang="en-GB" baseline="0" dirty="0" smtClean="0"/>
              <a:t>	An owl is a type of bird. Can you think of another bird?</a:t>
            </a:r>
          </a:p>
          <a:p>
            <a:r>
              <a:rPr lang="en-GB" baseline="0" dirty="0" smtClean="0"/>
              <a:t>	Find a small rock</a:t>
            </a:r>
          </a:p>
          <a:p>
            <a:r>
              <a:rPr lang="en-GB" baseline="0" dirty="0" smtClean="0"/>
              <a:t>	Find a yellow flower</a:t>
            </a:r>
          </a:p>
          <a:p>
            <a:r>
              <a:rPr lang="en-GB" baseline="0" dirty="0" smtClean="0"/>
              <a:t>	What is happening in this picture?</a:t>
            </a:r>
          </a:p>
          <a:p>
            <a:r>
              <a:rPr lang="en-GB" baseline="0" dirty="0" smtClean="0"/>
              <a:t>	What is different about an owl and a dragonfly?</a:t>
            </a:r>
          </a:p>
          <a:p>
            <a:r>
              <a:rPr lang="en-GB" baseline="0" dirty="0" smtClean="0"/>
              <a:t>	Who is flying?</a:t>
            </a:r>
          </a:p>
          <a:p>
            <a:r>
              <a:rPr lang="en-GB" baseline="0" dirty="0" smtClean="0"/>
              <a:t>	What is the mouse doing?</a:t>
            </a:r>
          </a:p>
          <a:p>
            <a:r>
              <a:rPr lang="en-GB" baseline="0" dirty="0" smtClean="0"/>
              <a:t>	Where does the owl live?</a:t>
            </a:r>
          </a:p>
          <a:p>
            <a:r>
              <a:rPr lang="en-GB" baseline="0" dirty="0" smtClean="0"/>
              <a:t>	</a:t>
            </a: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i="1" baseline="0" dirty="0" smtClean="0"/>
              <a:t>5 minutes</a:t>
            </a:r>
          </a:p>
          <a:p>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1" dirty="0" smtClean="0"/>
              <a:t>Facilitator</a:t>
            </a:r>
            <a:r>
              <a:rPr lang="en-GB" b="1" baseline="0" dirty="0" smtClean="0"/>
              <a:t> to share:</a:t>
            </a:r>
            <a:endParaRPr lang="en-GB" b="1" dirty="0" smtClean="0"/>
          </a:p>
          <a:p>
            <a:endParaRPr lang="en-GB" dirty="0" smtClean="0"/>
          </a:p>
          <a:p>
            <a:r>
              <a:rPr lang="en-GB" dirty="0" smtClean="0"/>
              <a:t>Level III – moving away</a:t>
            </a:r>
            <a:r>
              <a:rPr lang="en-GB" baseline="0" dirty="0" smtClean="0"/>
              <a:t> from concrete perception to abstract thought</a:t>
            </a:r>
          </a:p>
          <a:p>
            <a:r>
              <a:rPr lang="en-GB" baseline="0" dirty="0" smtClean="0"/>
              <a:t>Talking about the here and now but also things in the future </a:t>
            </a:r>
          </a:p>
          <a:p>
            <a:r>
              <a:rPr lang="en-GB" baseline="0" dirty="0" smtClean="0"/>
              <a:t>Thinking about ideas from other people’s perspective</a:t>
            </a:r>
          </a:p>
          <a:p>
            <a:r>
              <a:rPr lang="en-GB" baseline="0" dirty="0" smtClean="0"/>
              <a:t>Looking at the physical object or experience in the context of the child’s pre- existing knowledge</a:t>
            </a:r>
          </a:p>
          <a:p>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Use The </a:t>
            </a:r>
            <a:r>
              <a:rPr kumimoji="0" lang="en-GB" sz="1200" b="0" i="0" u="none" strike="noStrike" kern="1200" cap="none" spc="0" normalizeH="0" baseline="0" noProof="0" dirty="0" err="1" smtClean="0">
                <a:ln>
                  <a:noFill/>
                </a:ln>
                <a:solidFill>
                  <a:prstClr val="black"/>
                </a:solidFill>
                <a:effectLst/>
                <a:uLnTx/>
                <a:uFillTx/>
                <a:latin typeface="+mn-lt"/>
                <a:ea typeface="+mn-ea"/>
                <a:cs typeface="+mn-cs"/>
              </a:rPr>
              <a:t>Gruffalo</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 book as an example:</a:t>
            </a:r>
          </a:p>
          <a:p>
            <a:r>
              <a:rPr lang="en-GB" dirty="0" smtClean="0"/>
              <a:t>Page 9-10</a:t>
            </a:r>
          </a:p>
          <a:p>
            <a:r>
              <a:rPr lang="en-GB" dirty="0" smtClean="0"/>
              <a:t>	Point to the snake, the mouse and a leaf</a:t>
            </a:r>
          </a:p>
          <a:p>
            <a:r>
              <a:rPr lang="en-GB" dirty="0" smtClean="0"/>
              <a:t>	Show me a frog that is not swimming</a:t>
            </a:r>
          </a:p>
          <a:p>
            <a:r>
              <a:rPr lang="en-GB" dirty="0" smtClean="0"/>
              <a:t>	How are the mouse and the frog the same?</a:t>
            </a:r>
          </a:p>
          <a:p>
            <a:r>
              <a:rPr lang="en-GB" dirty="0" smtClean="0"/>
              <a:t>	Have you ever been for a walk in the woods? What did you do there? What happened?</a:t>
            </a:r>
            <a:endParaRPr lang="en-GB" baseline="0" dirty="0" smtClean="0"/>
          </a:p>
          <a:p>
            <a:r>
              <a:rPr lang="en-GB" baseline="0" dirty="0" smtClean="0"/>
              <a:t>	What might this frog say to the other frog?</a:t>
            </a:r>
          </a:p>
          <a:p>
            <a:r>
              <a:rPr lang="en-GB" baseline="0" dirty="0" smtClean="0"/>
              <a:t>	How might the mouse feel?</a:t>
            </a:r>
          </a:p>
          <a:p>
            <a:r>
              <a:rPr lang="en-GB" baseline="0" dirty="0" smtClean="0"/>
              <a:t>	How might the snake feel?</a:t>
            </a:r>
          </a:p>
          <a:p>
            <a:r>
              <a:rPr lang="en-GB" baseline="0" dirty="0" smtClean="0"/>
              <a:t>	What is a mushroom?</a:t>
            </a:r>
          </a:p>
          <a:p>
            <a:r>
              <a:rPr lang="en-GB" baseline="0" dirty="0" smtClean="0"/>
              <a:t>	What has happened in the story so far?</a:t>
            </a:r>
          </a:p>
          <a:p>
            <a:r>
              <a:rPr lang="en-GB" baseline="0" dirty="0" smtClean="0"/>
              <a:t>	What might happen next? (it’s only prediction if the child doesn’t know the story)</a:t>
            </a:r>
          </a:p>
          <a:p>
            <a:endParaRPr lang="en-GB" i="1" baseline="0" dirty="0" smtClean="0"/>
          </a:p>
          <a:p>
            <a:r>
              <a:rPr lang="en-GB" i="1" baseline="0" dirty="0" smtClean="0"/>
              <a:t>8 minutes</a:t>
            </a:r>
          </a:p>
          <a:p>
            <a:r>
              <a:rPr lang="en-GB" baseline="0" dirty="0" smtClean="0"/>
              <a:t>	</a:t>
            </a:r>
            <a:endParaRPr lang="en-GB" dirty="0" smtClean="0"/>
          </a:p>
        </p:txBody>
      </p:sp>
      <p:sp>
        <p:nvSpPr>
          <p:cNvPr id="4" name="Slide Number Placeholder 3"/>
          <p:cNvSpPr>
            <a:spLocks noGrp="1"/>
          </p:cNvSpPr>
          <p:nvPr>
            <p:ph type="sldNum" sz="quarter" idx="10"/>
          </p:nvPr>
        </p:nvSpPr>
        <p:spPr/>
        <p:txBody>
          <a:bodyPr/>
          <a:lstStyle/>
          <a:p>
            <a:fld id="{F3FA3FA8-9BC7-475E-BA7E-2C14599A0BB9}" type="slidenum">
              <a:rPr lang="en-GB" smtClean="0"/>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1" dirty="0" smtClean="0"/>
              <a:t>Facilitator to </a:t>
            </a:r>
            <a:r>
              <a:rPr lang="en-GB" b="0" dirty="0" smtClean="0"/>
              <a:t>share:</a:t>
            </a:r>
          </a:p>
          <a:p>
            <a:endParaRPr lang="en-GB" b="0" dirty="0" smtClean="0"/>
          </a:p>
          <a:p>
            <a:r>
              <a:rPr lang="en-GB" b="0" dirty="0" smtClean="0"/>
              <a:t>Level</a:t>
            </a:r>
            <a:r>
              <a:rPr lang="en-GB" dirty="0" smtClean="0"/>
              <a:t> IV</a:t>
            </a:r>
            <a:r>
              <a:rPr lang="en-GB" baseline="0" dirty="0" smtClean="0"/>
              <a:t> – thinking about abstract concepts and drawing on knowledge and experiences that are not specifically related to the ‘here and now’</a:t>
            </a:r>
          </a:p>
          <a:p>
            <a:r>
              <a:rPr lang="en-GB" baseline="0" dirty="0" smtClean="0"/>
              <a:t>Questions involving higher level problem solving and explanation </a:t>
            </a:r>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Use The </a:t>
            </a:r>
            <a:r>
              <a:rPr lang="en-GB" baseline="0" dirty="0" err="1" smtClean="0"/>
              <a:t>Gruffalo</a:t>
            </a:r>
            <a:r>
              <a:rPr lang="en-GB" baseline="0" dirty="0" smtClean="0"/>
              <a:t> book as an example:</a:t>
            </a:r>
          </a:p>
          <a:p>
            <a:r>
              <a:rPr lang="en-GB" dirty="0" smtClean="0"/>
              <a:t>	Why does the </a:t>
            </a:r>
            <a:r>
              <a:rPr lang="en-GB" dirty="0" err="1" smtClean="0"/>
              <a:t>Gruffalo</a:t>
            </a:r>
            <a:r>
              <a:rPr lang="en-GB" baseline="0" dirty="0" smtClean="0"/>
              <a:t> want to eat the mouse?</a:t>
            </a:r>
          </a:p>
          <a:p>
            <a:r>
              <a:rPr lang="en-GB" baseline="0" dirty="0" smtClean="0"/>
              <a:t>	What made the fox run away from the mouse at the end of the book?</a:t>
            </a:r>
          </a:p>
          <a:p>
            <a:r>
              <a:rPr lang="en-GB" baseline="0" dirty="0" smtClean="0"/>
              <a:t>	What would you do if you met a </a:t>
            </a:r>
            <a:r>
              <a:rPr lang="en-GB" baseline="0" dirty="0" err="1" smtClean="0"/>
              <a:t>Gruffalo</a:t>
            </a:r>
            <a:r>
              <a:rPr lang="en-GB" baseline="0" dirty="0" smtClean="0"/>
              <a:t>?</a:t>
            </a:r>
          </a:p>
          <a:p>
            <a:r>
              <a:rPr lang="en-GB" baseline="0" dirty="0" smtClean="0"/>
              <a:t>	What do you think Mrs Smith would do if she met a </a:t>
            </a:r>
            <a:r>
              <a:rPr lang="en-GB" baseline="0" dirty="0" err="1" smtClean="0"/>
              <a:t>Gruffalo</a:t>
            </a:r>
            <a:r>
              <a:rPr lang="en-GB" baseline="0" dirty="0" smtClean="0"/>
              <a:t>? How could she avoid being eaten?</a:t>
            </a:r>
          </a:p>
          <a:p>
            <a:r>
              <a:rPr lang="en-GB" baseline="0" dirty="0" smtClean="0"/>
              <a:t>	How can we tell that it’s daytime in this story?</a:t>
            </a:r>
            <a:r>
              <a:rPr lang="en-GB" baseline="0" dirty="0"/>
              <a:t> </a:t>
            </a:r>
            <a:r>
              <a:rPr lang="en-GB" baseline="0" dirty="0" smtClean="0"/>
              <a:t>What does the mouse in this story like to eat?</a:t>
            </a:r>
          </a:p>
          <a:p>
            <a:r>
              <a:rPr lang="en-GB" baseline="0" dirty="0" smtClean="0"/>
              <a:t>	Why cant the mouse fight the </a:t>
            </a:r>
            <a:r>
              <a:rPr lang="en-GB" baseline="0" dirty="0" err="1" smtClean="0"/>
              <a:t>Gruffalo</a:t>
            </a:r>
            <a:r>
              <a:rPr lang="en-GB" baseline="0" dirty="0" smtClean="0"/>
              <a:t>?	</a:t>
            </a:r>
          </a:p>
          <a:p>
            <a:r>
              <a:rPr lang="en-GB" baseline="0" dirty="0" smtClean="0"/>
              <a:t>	Let’s act out the story – what do we need?</a:t>
            </a:r>
          </a:p>
          <a:p>
            <a:endParaRPr lang="en-GB" baseline="0" dirty="0" smtClean="0"/>
          </a:p>
          <a:p>
            <a:r>
              <a:rPr lang="en-GB" i="1" baseline="0" dirty="0" smtClean="0"/>
              <a:t>8 minutes</a:t>
            </a:r>
          </a:p>
        </p:txBody>
      </p:sp>
      <p:sp>
        <p:nvSpPr>
          <p:cNvPr id="4" name="Slide Number Placeholder 3"/>
          <p:cNvSpPr>
            <a:spLocks noGrp="1"/>
          </p:cNvSpPr>
          <p:nvPr>
            <p:ph type="sldNum" sz="quarter" idx="10"/>
          </p:nvPr>
        </p:nvSpPr>
        <p:spPr/>
        <p:txBody>
          <a:bodyPr/>
          <a:lstStyle/>
          <a:p>
            <a:fld id="{F3FA3FA8-9BC7-475E-BA7E-2C14599A0BB9}" type="slidenum">
              <a:rPr lang="en-GB" smtClean="0"/>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srgbClr val="000000"/>
                </a:solidFill>
                <a:effectLst/>
                <a:uLnTx/>
                <a:uFillTx/>
                <a:latin typeface="+mn-lt"/>
                <a:ea typeface="+mn-ea"/>
                <a:cs typeface="+mn-cs"/>
              </a:rPr>
              <a:t>Participants to complete task: 12 minutes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srgbClr val="000000"/>
                </a:solidFill>
                <a:effectLst/>
                <a:uLnTx/>
                <a:uFillTx/>
                <a:latin typeface="+mn-lt"/>
                <a:ea typeface="+mn-ea"/>
                <a:cs typeface="+mn-cs"/>
              </a:rPr>
              <a:t>Feedback collected: 4 minutes</a:t>
            </a:r>
          </a:p>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Provide learners</a:t>
            </a:r>
            <a:r>
              <a:rPr lang="en-GB" baseline="0" dirty="0" smtClean="0"/>
              <a:t> with a copy of The Blank Language Scheme handout</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Either provide or have asked learners to bring a book from their classroom (fiction or non-fiction is fine)</a:t>
            </a:r>
          </a:p>
          <a:p>
            <a:endParaRPr lang="en-GB" baseline="0" dirty="0" smtClean="0"/>
          </a:p>
          <a:p>
            <a:r>
              <a:rPr lang="en-GB" b="1" baseline="0" dirty="0" smtClean="0"/>
              <a:t>Facilitator to share:</a:t>
            </a:r>
          </a:p>
          <a:p>
            <a:r>
              <a:rPr lang="en-GB" baseline="0" dirty="0" smtClean="0"/>
              <a:t>Now its your turn to think about questions</a:t>
            </a:r>
          </a:p>
          <a:p>
            <a:r>
              <a:rPr lang="en-GB" baseline="0" dirty="0" smtClean="0"/>
              <a:t>Learners to get into pairs or small groups (no more than 4 in a group)</a:t>
            </a:r>
          </a:p>
          <a:p>
            <a:r>
              <a:rPr lang="en-GB" baseline="0" dirty="0" smtClean="0"/>
              <a:t>Turn to a page and take turns thinking of a question at each Blank level…..(or, alternatively – one person asks a question and the others grade it on the Blank Language Scheme levels)</a:t>
            </a:r>
          </a:p>
          <a:p>
            <a:r>
              <a:rPr lang="en-GB" baseline="0" dirty="0" smtClean="0"/>
              <a:t>Try to generate a range of questions for all levels</a:t>
            </a:r>
          </a:p>
          <a:p>
            <a:r>
              <a:rPr lang="en-GB" baseline="0" dirty="0" smtClean="0"/>
              <a:t>You have 15minutes</a:t>
            </a:r>
          </a:p>
          <a:p>
            <a:endParaRPr lang="en-GB" baseline="0" dirty="0" smtClean="0"/>
          </a:p>
          <a:p>
            <a:r>
              <a:rPr lang="en-GB" baseline="0" dirty="0" smtClean="0"/>
              <a:t>Reflection questions – </a:t>
            </a:r>
            <a:r>
              <a:rPr lang="en-GB" b="1" baseline="0" dirty="0" smtClean="0"/>
              <a:t>Facilitator to share and collect responses:</a:t>
            </a:r>
            <a:endParaRPr lang="en-GB" baseline="0" dirty="0" smtClean="0"/>
          </a:p>
          <a:p>
            <a:r>
              <a:rPr lang="en-GB" baseline="0" dirty="0" smtClean="0"/>
              <a:t>How easy was it to generate the full range of questions?</a:t>
            </a:r>
          </a:p>
          <a:p>
            <a:r>
              <a:rPr lang="en-GB" baseline="0" dirty="0" smtClean="0"/>
              <a:t>Was one level easier than any of the others to think about?</a:t>
            </a:r>
          </a:p>
          <a:p>
            <a:r>
              <a:rPr lang="en-GB" baseline="0" dirty="0" smtClean="0"/>
              <a:t>What type of response would you expect if a child was functioning at a lower level than the question asked?</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11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smtClean="0">
                <a:ln>
                  <a:noFill/>
                </a:ln>
                <a:solidFill>
                  <a:srgbClr val="000000"/>
                </a:solidFill>
                <a:effectLst/>
                <a:uLnTx/>
                <a:uFillTx/>
                <a:latin typeface="+mn-lt"/>
                <a:ea typeface="+mn-ea"/>
                <a:cs typeface="+mn-cs"/>
              </a:rPr>
              <a:t>Participants to read slide: 1 minute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smtClean="0">
                <a:ln>
                  <a:noFill/>
                </a:ln>
                <a:solidFill>
                  <a:srgbClr val="000000"/>
                </a:solidFill>
                <a:effectLst/>
                <a:uLnTx/>
                <a:uFillTx/>
                <a:latin typeface="+mn-lt"/>
                <a:ea typeface="+mn-ea"/>
                <a:cs typeface="+mn-cs"/>
              </a:rPr>
              <a:t>Participants to discuss: 10 minutes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smtClean="0">
                <a:ln>
                  <a:noFill/>
                </a:ln>
                <a:solidFill>
                  <a:srgbClr val="000000"/>
                </a:solidFill>
                <a:effectLst/>
                <a:uLnTx/>
                <a:uFillTx/>
                <a:latin typeface="+mn-lt"/>
                <a:ea typeface="+mn-ea"/>
                <a:cs typeface="+mn-cs"/>
              </a:rPr>
              <a:t>Feedback collected: 4 minutes</a:t>
            </a:r>
          </a:p>
          <a:p>
            <a:endParaRPr lang="en-GB" dirty="0" smtClean="0"/>
          </a:p>
          <a:p>
            <a:r>
              <a:rPr lang="en-GB" b="1" dirty="0" smtClean="0"/>
              <a:t>Facilitator</a:t>
            </a:r>
            <a:r>
              <a:rPr lang="en-GB" b="1" baseline="0" dirty="0" smtClean="0"/>
              <a:t> to share:</a:t>
            </a:r>
            <a:endParaRPr lang="en-GB" b="1" dirty="0" smtClean="0"/>
          </a:p>
          <a:p>
            <a:r>
              <a:rPr lang="en-GB" dirty="0" smtClean="0"/>
              <a:t>Can Blank Levels help us with</a:t>
            </a:r>
            <a:r>
              <a:rPr lang="en-GB" baseline="0" dirty="0" smtClean="0"/>
              <a:t> behavioural management?</a:t>
            </a:r>
          </a:p>
          <a:p>
            <a:r>
              <a:rPr lang="en-GB" baseline="0" dirty="0" smtClean="0"/>
              <a:t>Look at these questions. These are all questions that are typical when there has been a behavioural incident in the playground. </a:t>
            </a:r>
          </a:p>
          <a:p>
            <a:endParaRPr lang="en-GB" baseline="0" dirty="0" smtClean="0"/>
          </a:p>
          <a:p>
            <a:r>
              <a:rPr lang="en-GB" baseline="0" dirty="0" smtClean="0"/>
              <a:t>In pairs or small groups, think about:</a:t>
            </a:r>
          </a:p>
          <a:p>
            <a:r>
              <a:rPr lang="en-GB" baseline="0" dirty="0" smtClean="0"/>
              <a:t>Where do they rate on the Blank Levels?</a:t>
            </a:r>
          </a:p>
          <a:p>
            <a:r>
              <a:rPr lang="en-GB" baseline="0" dirty="0" smtClean="0"/>
              <a:t>Why would a child have difficulty with these types of questions and therefore struggle to learn about behavioural expectations?</a:t>
            </a:r>
          </a:p>
          <a:p>
            <a:r>
              <a:rPr lang="en-GB" baseline="0" dirty="0" smtClean="0"/>
              <a:t>Can you think of an alternative question or comment to ask instead of the Level III and IV questions?</a:t>
            </a:r>
          </a:p>
          <a:p>
            <a:endParaRPr lang="en-GB" baseline="0" dirty="0" smtClean="0"/>
          </a:p>
          <a:p>
            <a:r>
              <a:rPr lang="en-GB" b="1" i="1" baseline="0" dirty="0" smtClean="0"/>
              <a:t>Discuss – Can you think of any types of children that would be later to develop ability at Level III and IV?  (or not at all?)</a:t>
            </a:r>
          </a:p>
          <a:p>
            <a:endParaRPr lang="en-GB" b="1" i="1" baseline="0" dirty="0" smtClean="0"/>
          </a:p>
          <a:p>
            <a:r>
              <a:rPr lang="en-GB" b="0" i="1" baseline="0" dirty="0" smtClean="0"/>
              <a:t>Possible  discussions:</a:t>
            </a:r>
          </a:p>
          <a:p>
            <a:r>
              <a:rPr lang="en-GB" b="0" i="0" baseline="0" dirty="0" smtClean="0"/>
              <a:t>Children with language impairment</a:t>
            </a:r>
          </a:p>
          <a:p>
            <a:r>
              <a:rPr lang="en-GB" b="0" i="0" baseline="0" dirty="0" smtClean="0"/>
              <a:t>ASD</a:t>
            </a:r>
          </a:p>
          <a:p>
            <a:r>
              <a:rPr lang="en-GB" b="0" i="0" baseline="0" dirty="0" smtClean="0"/>
              <a:t>Social communication difficulties</a:t>
            </a:r>
          </a:p>
          <a:p>
            <a:r>
              <a:rPr lang="en-GB" b="0" i="0" baseline="0" dirty="0" smtClean="0"/>
              <a:t>Attachment?</a:t>
            </a:r>
          </a:p>
          <a:p>
            <a:r>
              <a:rPr lang="en-GB" b="0" i="0" baseline="0" dirty="0" smtClean="0"/>
              <a:t>Children with learning difficulties</a:t>
            </a:r>
          </a:p>
          <a:p>
            <a:r>
              <a:rPr lang="en-GB" b="0" i="0" baseline="0" dirty="0" smtClean="0"/>
              <a:t>Children with limited stimulation from a young age – e.g. looked after children</a:t>
            </a:r>
          </a:p>
          <a:p>
            <a:r>
              <a:rPr lang="en-GB" b="0" i="0" baseline="0" dirty="0" smtClean="0"/>
              <a:t>Underlying medical condition – e.g. Foetal Alcohol Spectrum Disorder</a:t>
            </a:r>
          </a:p>
          <a:p>
            <a:endParaRPr lang="en-GB" b="0" i="0" baseline="0" dirty="0" smtClean="0"/>
          </a:p>
        </p:txBody>
      </p:sp>
      <p:sp>
        <p:nvSpPr>
          <p:cNvPr id="4" name="Slide Number Placeholder 3"/>
          <p:cNvSpPr>
            <a:spLocks noGrp="1"/>
          </p:cNvSpPr>
          <p:nvPr>
            <p:ph type="sldNum" sz="quarter" idx="10"/>
          </p:nvPr>
        </p:nvSpPr>
        <p:spPr/>
        <p:txBody>
          <a:bodyPr/>
          <a:lstStyle/>
          <a:p>
            <a:fld id="{F3FA3FA8-9BC7-475E-BA7E-2C14599A0BB9}" type="slidenum">
              <a:rPr lang="en-GB" smtClean="0"/>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Using the Personal Action plan sheet each teacher chooses one curriculum area to focus on over the next month. Think about the different blank levels – how will you adjust your questioning?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This may involve doing more of some things and less of others and teachers may need pushing on this.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Activity 4: Personal Action Planning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Have copies of My Personal Action Plan ready to distribute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Pair-share: two minutes sharing your plan with your partner then swap.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Randomly choose two or three practitioners to share with the group what their partner is planning.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smtClean="0">
                <a:ln>
                  <a:noFill/>
                </a:ln>
                <a:solidFill>
                  <a:prstClr val="black"/>
                </a:solidFill>
                <a:effectLst/>
                <a:uLnTx/>
                <a:uFillTx/>
                <a:latin typeface="+mn-lt"/>
                <a:ea typeface="+mn-ea"/>
                <a:cs typeface="+mn-cs"/>
              </a:rPr>
              <a:t>5  minutes</a:t>
            </a:r>
          </a:p>
          <a:p>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13</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FOLLOW UP LINKS</a:t>
            </a:r>
          </a:p>
          <a:p>
            <a:r>
              <a:rPr lang="en-GB" dirty="0" smtClean="0"/>
              <a:t>The facilitator</a:t>
            </a:r>
            <a:r>
              <a:rPr lang="en-GB" baseline="0" dirty="0" smtClean="0"/>
              <a:t> should refer participants to the follow up links which can be accessed independently for further information.</a:t>
            </a:r>
            <a:endParaRPr lang="en-GB" dirty="0" smtClean="0"/>
          </a:p>
          <a:p>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solidFill>
                  <a:prstClr val="black"/>
                </a:solidFill>
              </a:rPr>
              <a:pPr/>
              <a:t>14</a:t>
            </a:fld>
            <a:endParaRPr lang="en-GB">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A4253F2-EFF9-47F0-8D5C-B77E6AEEA28D}" type="datetimeFigureOut">
              <a:rPr lang="en-GB" smtClean="0"/>
              <a:t>08/09/2015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1895333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A4253F2-EFF9-47F0-8D5C-B77E6AEEA28D}" type="datetimeFigureOut">
              <a:rPr lang="en-GB" smtClean="0"/>
              <a:t>08/09/2015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196585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4253F2-EFF9-47F0-8D5C-B77E6AEEA28D}" type="datetimeFigureOut">
              <a:rPr lang="en-GB" smtClean="0"/>
              <a:t>08/09/2015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1198761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A4253F2-EFF9-47F0-8D5C-B77E6AEEA28D}" type="datetimeFigureOut">
              <a:rPr lang="en-GB" smtClean="0"/>
              <a:t>08/09/2015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3143785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A4253F2-EFF9-47F0-8D5C-B77E6AEEA28D}" type="datetimeFigureOut">
              <a:rPr lang="en-GB" smtClean="0"/>
              <a:t>08/09/2015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2466710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A4253F2-EFF9-47F0-8D5C-B77E6AEEA28D}" type="datetimeFigureOut">
              <a:rPr lang="en-GB" smtClean="0"/>
              <a:t>08/09/2015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3698880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4253F2-EFF9-47F0-8D5C-B77E6AEEA28D}" type="datetimeFigureOut">
              <a:rPr lang="en-GB" smtClean="0"/>
              <a:t>08/09/2015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1986620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4253F2-EFF9-47F0-8D5C-B77E6AEEA28D}" type="datetimeFigureOut">
              <a:rPr lang="en-GB" smtClean="0"/>
              <a:t>08/09/2015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3146894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4253F2-EFF9-47F0-8D5C-B77E6AEEA28D}" type="datetimeFigureOut">
              <a:rPr lang="en-GB" smtClean="0"/>
              <a:t>08/09/2015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273984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A4253F2-EFF9-47F0-8D5C-B77E6AEEA28D}" type="datetimeFigureOut">
              <a:rPr lang="en-GB" smtClean="0"/>
              <a:t>08/09/2015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2410089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A4253F2-EFF9-47F0-8D5C-B77E6AEEA28D}" type="datetimeFigureOut">
              <a:rPr lang="en-GB" smtClean="0"/>
              <a:t>08/09/2015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3272255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4253F2-EFF9-47F0-8D5C-B77E6AEEA28D}" type="datetimeFigureOut">
              <a:rPr lang="en-GB" smtClean="0"/>
              <a:t>08/09/2015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51D57B-2CD8-44F6-8B4D-9F8355EAE222}" type="slidenum">
              <a:rPr lang="en-GB" smtClean="0"/>
              <a:t>‹#›</a:t>
            </a:fld>
            <a:endParaRPr lang="en-GB"/>
          </a:p>
        </p:txBody>
      </p:sp>
    </p:spTree>
    <p:extLst>
      <p:ext uri="{BB962C8B-B14F-4D97-AF65-F5344CB8AC3E}">
        <p14:creationId xmlns:p14="http://schemas.microsoft.com/office/powerpoint/2010/main" val="12856323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gif"/></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jpeg"/><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3.jpeg"/><Relationship Id="rId4" Type="http://schemas.openxmlformats.org/officeDocument/2006/relationships/image" Target="../media/image2.gif"/></Relationships>
</file>

<file path=ppt/slides/_rels/slide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8" Type="http://schemas.openxmlformats.org/officeDocument/2006/relationships/hyperlink" Target="https://www.youtube.com/user/RALLIcampaign" TargetMode="External"/><Relationship Id="rId13" Type="http://schemas.openxmlformats.org/officeDocument/2006/relationships/image" Target="../media/image12.jpg"/><Relationship Id="rId18" Type="http://schemas.openxmlformats.org/officeDocument/2006/relationships/image" Target="../media/image17.png"/><Relationship Id="rId3" Type="http://schemas.openxmlformats.org/officeDocument/2006/relationships/image" Target="../media/image1.jpg"/><Relationship Id="rId7" Type="http://schemas.openxmlformats.org/officeDocument/2006/relationships/hyperlink" Target="http://www.savethechildren.org.uk/sites/default/files/images/Read_On_Get_On_Scotland.pdf" TargetMode="External"/><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notesSlide" Target="../notesSlides/notesSlide14.xml"/><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hyperlink" Target="http://www.savethechildren.org.uk/sites/default/files/images/Ready_to_Read_Scotland1.pdf" TargetMode="External"/><Relationship Id="rId11" Type="http://schemas.openxmlformats.org/officeDocument/2006/relationships/hyperlink" Target="http://highlandliteracy.com/emerging-literacy/" TargetMode="External"/><Relationship Id="rId5" Type="http://schemas.openxmlformats.org/officeDocument/2006/relationships/image" Target="../media/image3.jpeg"/><Relationship Id="rId15" Type="http://schemas.openxmlformats.org/officeDocument/2006/relationships/image" Target="../media/image14.png"/><Relationship Id="rId10" Type="http://schemas.openxmlformats.org/officeDocument/2006/relationships/hyperlink" Target="https://www.thecommunicationtrust.org.uk/" TargetMode="External"/><Relationship Id="rId4" Type="http://schemas.openxmlformats.org/officeDocument/2006/relationships/image" Target="../media/image2.gif"/><Relationship Id="rId9" Type="http://schemas.openxmlformats.org/officeDocument/2006/relationships/hyperlink" Target="http://highlandliteracy.com/building-vocabulary-for-better-literacy/" TargetMode="External"/><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6858000"/>
            <a:chOff x="0" y="0"/>
            <a:chExt cx="9144000" cy="685800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sp>
          <p:nvSpPr>
            <p:cNvPr id="40" name="TextBox 39"/>
            <p:cNvSpPr txBox="1"/>
            <p:nvPr/>
          </p:nvSpPr>
          <p:spPr>
            <a:xfrm>
              <a:off x="1485348" y="272545"/>
              <a:ext cx="7387257" cy="1015663"/>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3000" dirty="0" smtClean="0">
                  <a:solidFill>
                    <a:srgbClr val="492F92"/>
                  </a:solidFill>
                </a:rPr>
                <a:t>Asking the Right Questions at the Right Time</a:t>
              </a:r>
            </a:p>
            <a:p>
              <a:pPr algn="ctr"/>
              <a:r>
                <a:rPr lang="en-GB" sz="3000" i="1" dirty="0" smtClean="0">
                  <a:solidFill>
                    <a:srgbClr val="8585BE"/>
                  </a:solidFill>
                </a:rPr>
                <a:t>for School Aged Children</a:t>
              </a:r>
              <a:endParaRPr lang="en-GB" sz="3000" i="1" dirty="0">
                <a:solidFill>
                  <a:srgbClr val="8585BE"/>
                </a:solidFill>
              </a:endParaRPr>
            </a:p>
          </p:txBody>
        </p:sp>
        <p:sp>
          <p:nvSpPr>
            <p:cNvPr id="43" name="TextBox 42"/>
            <p:cNvSpPr txBox="1"/>
            <p:nvPr/>
          </p:nvSpPr>
          <p:spPr>
            <a:xfrm>
              <a:off x="2128004" y="2132856"/>
              <a:ext cx="6769263" cy="3046988"/>
            </a:xfrm>
            <a:prstGeom prst="rect">
              <a:avLst/>
            </a:prstGeom>
            <a:noFill/>
          </p:spPr>
          <p:txBody>
            <a:bodyPr wrap="square" rtlCol="0">
              <a:spAutoFit/>
            </a:bodyPr>
            <a:lstStyle/>
            <a:p>
              <a:r>
                <a:rPr lang="en-GB" b="1" dirty="0" smtClean="0">
                  <a:solidFill>
                    <a:srgbClr val="000000"/>
                  </a:solidFill>
                  <a:latin typeface="Arial" pitchFamily="34" charset="0"/>
                  <a:cs typeface="Arial" pitchFamily="34" charset="0"/>
                </a:rPr>
                <a:t>HGIOS</a:t>
              </a:r>
              <a:r>
                <a:rPr lang="en-GB" dirty="0" smtClean="0">
                  <a:solidFill>
                    <a:srgbClr val="000000"/>
                  </a:solidFill>
                  <a:latin typeface="Arial" pitchFamily="34" charset="0"/>
                  <a:cs typeface="Arial" pitchFamily="34" charset="0"/>
                </a:rPr>
                <a:t> </a:t>
              </a:r>
            </a:p>
            <a:p>
              <a:endParaRPr lang="en-GB" dirty="0" smtClean="0">
                <a:solidFill>
                  <a:srgbClr val="000000"/>
                </a:solidFill>
                <a:latin typeface="Arial" pitchFamily="34" charset="0"/>
                <a:cs typeface="Arial" pitchFamily="34" charset="0"/>
              </a:endParaRPr>
            </a:p>
            <a:p>
              <a:endParaRPr lang="en-GB" dirty="0" smtClean="0"/>
            </a:p>
            <a:p>
              <a:r>
                <a:rPr lang="en-GB" dirty="0" smtClean="0"/>
                <a:t>Where does it link to How Good is Our School?</a:t>
              </a:r>
            </a:p>
            <a:p>
              <a:endParaRPr lang="en-GB" dirty="0"/>
            </a:p>
            <a:p>
              <a:pPr marL="285750" lvl="0" indent="-285750">
                <a:buFont typeface="Arial" pitchFamily="34" charset="0"/>
                <a:buChar char="•"/>
              </a:pPr>
              <a:r>
                <a:rPr lang="en-GB" sz="2800" dirty="0" smtClean="0">
                  <a:solidFill>
                    <a:prstClr val="black"/>
                  </a:solidFill>
                </a:rPr>
                <a:t>1.1 – Improvements in performance</a:t>
              </a:r>
            </a:p>
            <a:p>
              <a:pPr marL="285750" lvl="0" indent="-285750">
                <a:buFont typeface="Arial" pitchFamily="34" charset="0"/>
                <a:buChar char="•"/>
              </a:pPr>
              <a:r>
                <a:rPr lang="en-GB" sz="2800" dirty="0" smtClean="0">
                  <a:solidFill>
                    <a:prstClr val="black"/>
                  </a:solidFill>
                </a:rPr>
                <a:t>2.1 </a:t>
              </a:r>
              <a:r>
                <a:rPr lang="en-GB" sz="2800" dirty="0">
                  <a:solidFill>
                    <a:prstClr val="black"/>
                  </a:solidFill>
                </a:rPr>
                <a:t>– Learners’ Experiences</a:t>
              </a:r>
            </a:p>
            <a:p>
              <a:pPr marL="285750" lvl="0" indent="-285750">
                <a:buFont typeface="Arial" pitchFamily="34" charset="0"/>
                <a:buChar char="•"/>
              </a:pPr>
              <a:r>
                <a:rPr lang="en-GB" sz="2800" dirty="0">
                  <a:solidFill>
                    <a:prstClr val="black"/>
                  </a:solidFill>
                </a:rPr>
                <a:t>5.2 – Teaching for Effective learning</a:t>
              </a:r>
            </a:p>
            <a:p>
              <a:endParaRPr lang="en-GB" dirty="0"/>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Rectangle 7"/>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grpSp>
    </p:spTree>
    <p:extLst>
      <p:ext uri="{BB962C8B-B14F-4D97-AF65-F5344CB8AC3E}">
        <p14:creationId xmlns:p14="http://schemas.microsoft.com/office/powerpoint/2010/main" val="15578423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87192"/>
            <a:ext cx="6769263" cy="2862322"/>
          </a:xfrm>
          <a:prstGeom prst="rect">
            <a:avLst/>
          </a:prstGeom>
          <a:noFill/>
        </p:spPr>
        <p:txBody>
          <a:bodyPr wrap="square" rtlCol="0">
            <a:spAutoFit/>
          </a:bodyPr>
          <a:lstStyle/>
          <a:p>
            <a:r>
              <a:rPr lang="en-GB" b="1" dirty="0" smtClean="0">
                <a:solidFill>
                  <a:srgbClr val="000000"/>
                </a:solidFill>
                <a:latin typeface="+mj-lt"/>
                <a:cs typeface="Arial" pitchFamily="34" charset="0"/>
              </a:rPr>
              <a:t>Agenda</a:t>
            </a:r>
          </a:p>
          <a:p>
            <a:pPr marL="285750" indent="-285750">
              <a:lnSpc>
                <a:spcPct val="200000"/>
              </a:lnSpc>
              <a:buFont typeface="Arial" pitchFamily="34" charset="0"/>
              <a:buChar char="•"/>
            </a:pPr>
            <a:r>
              <a:rPr lang="en-GB" dirty="0" smtClean="0">
                <a:solidFill>
                  <a:srgbClr val="000000"/>
                </a:solidFill>
                <a:latin typeface="+mj-lt"/>
                <a:cs typeface="Arial" pitchFamily="34" charset="0"/>
              </a:rPr>
              <a:t>Activity 1 – Introduction / Starter Activity (5 mins)</a:t>
            </a:r>
          </a:p>
          <a:p>
            <a:pPr marL="285750" indent="-285750">
              <a:lnSpc>
                <a:spcPct val="200000"/>
              </a:lnSpc>
              <a:buFont typeface="Arial" pitchFamily="34" charset="0"/>
              <a:buChar char="•"/>
            </a:pPr>
            <a:r>
              <a:rPr lang="en-GB" dirty="0" smtClean="0">
                <a:solidFill>
                  <a:srgbClr val="000000"/>
                </a:solidFill>
                <a:latin typeface="+mj-lt"/>
                <a:cs typeface="Arial" pitchFamily="34" charset="0"/>
              </a:rPr>
              <a:t>Activity 2 – How’s it going / feedback (10-20 mins)</a:t>
            </a:r>
          </a:p>
          <a:p>
            <a:pPr marL="285750" indent="-285750">
              <a:lnSpc>
                <a:spcPct val="200000"/>
              </a:lnSpc>
              <a:buFont typeface="Arial" pitchFamily="34" charset="0"/>
              <a:buChar char="•"/>
            </a:pPr>
            <a:r>
              <a:rPr lang="en-GB" dirty="0" smtClean="0">
                <a:solidFill>
                  <a:srgbClr val="000000"/>
                </a:solidFill>
                <a:latin typeface="+mj-lt"/>
                <a:cs typeface="Arial" pitchFamily="34" charset="0"/>
              </a:rPr>
              <a:t>Activity 3 – New Learning (60-70  mins)</a:t>
            </a:r>
          </a:p>
          <a:p>
            <a:pPr marL="285750" indent="-285750">
              <a:lnSpc>
                <a:spcPct val="200000"/>
              </a:lnSpc>
              <a:buFont typeface="Arial" pitchFamily="34" charset="0"/>
              <a:buChar char="•"/>
            </a:pPr>
            <a:r>
              <a:rPr lang="en-GB" dirty="0" smtClean="0">
                <a:solidFill>
                  <a:srgbClr val="000000"/>
                </a:solidFill>
                <a:latin typeface="+mj-lt"/>
                <a:cs typeface="Arial" pitchFamily="34" charset="0"/>
              </a:rPr>
              <a:t>Activity 4 – Personal Action Planning (10 </a:t>
            </a:r>
            <a:r>
              <a:rPr lang="en-GB" dirty="0" err="1" smtClean="0">
                <a:solidFill>
                  <a:srgbClr val="000000"/>
                </a:solidFill>
                <a:latin typeface="+mj-lt"/>
                <a:cs typeface="Arial" pitchFamily="34" charset="0"/>
              </a:rPr>
              <a:t>mins</a:t>
            </a:r>
            <a:r>
              <a:rPr lang="en-GB" dirty="0" smtClean="0">
                <a:solidFill>
                  <a:srgbClr val="000000"/>
                </a:solidFill>
                <a:latin typeface="+mj-lt"/>
                <a:cs typeface="Arial" pitchFamily="34" charset="0"/>
              </a:rPr>
              <a:t>)</a:t>
            </a:r>
            <a:endParaRPr lang="en-GB" i="1" dirty="0" smtClean="0">
              <a:solidFill>
                <a:srgbClr val="000000"/>
              </a:solidFill>
              <a:latin typeface="Arial" pitchFamily="34" charset="0"/>
              <a:cs typeface="Arial" pitchFamily="34" charset="0"/>
            </a:endParaRPr>
          </a:p>
          <a:p>
            <a:endParaRPr lang="en-GB" dirty="0"/>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84188"/>
            <a:ext cx="7321943" cy="1477328"/>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pPr lvl="0"/>
            <a:r>
              <a:rPr lang="en-GB" sz="3000" dirty="0">
                <a:solidFill>
                  <a:srgbClr val="492F92"/>
                </a:solidFill>
              </a:rPr>
              <a:t>Asking the Right Questions at the Right </a:t>
            </a:r>
            <a:r>
              <a:rPr lang="en-GB" sz="3000" dirty="0" smtClean="0">
                <a:solidFill>
                  <a:srgbClr val="492F92"/>
                </a:solidFill>
              </a:rPr>
              <a:t>Time</a:t>
            </a:r>
          </a:p>
          <a:p>
            <a:pPr lvl="0" algn="ctr"/>
            <a:r>
              <a:rPr lang="en-GB" sz="3000" i="1" dirty="0">
                <a:solidFill>
                  <a:srgbClr val="8585BE"/>
                </a:solidFill>
              </a:rPr>
              <a:t>for School Aged Children</a:t>
            </a:r>
          </a:p>
          <a:p>
            <a:pPr lvl="0"/>
            <a:endParaRPr lang="en-GB" sz="3000" dirty="0">
              <a:solidFill>
                <a:srgbClr val="492F92"/>
              </a:solidFill>
            </a:endParaRPr>
          </a:p>
        </p:txBody>
      </p:sp>
    </p:spTree>
    <p:extLst>
      <p:ext uri="{BB962C8B-B14F-4D97-AF65-F5344CB8AC3E}">
        <p14:creationId xmlns:p14="http://schemas.microsoft.com/office/powerpoint/2010/main" val="22802757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3502" y="1882909"/>
            <a:ext cx="6769263" cy="400110"/>
          </a:xfrm>
          <a:prstGeom prst="rect">
            <a:avLst/>
          </a:prstGeom>
          <a:noFill/>
        </p:spPr>
        <p:txBody>
          <a:bodyPr wrap="square" rtlCol="0">
            <a:spAutoFit/>
          </a:bodyPr>
          <a:lstStyle/>
          <a:p>
            <a:pPr lvl="0" algn="ctr"/>
            <a:r>
              <a:rPr lang="en-GB" sz="2000" i="1" dirty="0" smtClean="0">
                <a:solidFill>
                  <a:prstClr val="black"/>
                </a:solidFill>
              </a:rPr>
              <a:t>Activity 1: Introduction activity</a:t>
            </a:r>
            <a:endParaRPr lang="en-GB" sz="2000" i="1" dirty="0">
              <a:solidFill>
                <a:prstClr val="black"/>
              </a:solidFill>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72546"/>
            <a:ext cx="7321943" cy="1477328"/>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pPr lvl="0"/>
            <a:r>
              <a:rPr lang="en-GB" sz="3000" dirty="0">
                <a:solidFill>
                  <a:srgbClr val="492F92"/>
                </a:solidFill>
              </a:rPr>
              <a:t>Asking the Right Questions at the Right </a:t>
            </a:r>
            <a:r>
              <a:rPr lang="en-GB" sz="3000" dirty="0" smtClean="0">
                <a:solidFill>
                  <a:srgbClr val="492F92"/>
                </a:solidFill>
              </a:rPr>
              <a:t>Time</a:t>
            </a:r>
          </a:p>
          <a:p>
            <a:pPr lvl="0" algn="ctr"/>
            <a:r>
              <a:rPr lang="en-GB" sz="3000" i="1" dirty="0">
                <a:solidFill>
                  <a:srgbClr val="8585BE"/>
                </a:solidFill>
              </a:rPr>
              <a:t>for School Aged Children</a:t>
            </a:r>
          </a:p>
          <a:p>
            <a:pPr lvl="0"/>
            <a:endParaRPr lang="en-GB" sz="3000" dirty="0">
              <a:solidFill>
                <a:srgbClr val="492F92"/>
              </a:solidFill>
            </a:endParaRPr>
          </a:p>
        </p:txBody>
      </p:sp>
      <p:sp>
        <p:nvSpPr>
          <p:cNvPr id="2" name="TextBox 1"/>
          <p:cNvSpPr txBox="1"/>
          <p:nvPr/>
        </p:nvSpPr>
        <p:spPr>
          <a:xfrm>
            <a:off x="1712884" y="5817470"/>
            <a:ext cx="7152547" cy="461665"/>
          </a:xfrm>
          <a:prstGeom prst="rect">
            <a:avLst/>
          </a:prstGeom>
          <a:noFill/>
        </p:spPr>
        <p:txBody>
          <a:bodyPr wrap="square" rtlCol="0">
            <a:spAutoFit/>
          </a:bodyPr>
          <a:lstStyle/>
          <a:p>
            <a:pPr algn="ctr"/>
            <a:r>
              <a:rPr lang="en-GB" sz="2400" b="1" dirty="0" smtClean="0"/>
              <a:t>Following the task, discuss: </a:t>
            </a:r>
            <a:r>
              <a:rPr lang="en-GB" sz="2400" b="1" i="1" dirty="0" smtClean="0"/>
              <a:t>What did you </a:t>
            </a:r>
            <a:r>
              <a:rPr lang="en-GB" sz="2400" b="1" i="1" u="sng" dirty="0" smtClean="0"/>
              <a:t>learn</a:t>
            </a:r>
            <a:r>
              <a:rPr lang="en-GB" sz="2400" b="1" i="1" dirty="0" smtClean="0"/>
              <a:t>?</a:t>
            </a:r>
            <a:endParaRPr lang="en-GB" sz="2400" b="1" i="1" dirty="0"/>
          </a:p>
        </p:txBody>
      </p:sp>
      <p:sp>
        <p:nvSpPr>
          <p:cNvPr id="3" name="Rectangle 2"/>
          <p:cNvSpPr/>
          <p:nvPr/>
        </p:nvSpPr>
        <p:spPr>
          <a:xfrm>
            <a:off x="1681850" y="2420888"/>
            <a:ext cx="7183582" cy="2739211"/>
          </a:xfrm>
          <a:prstGeom prst="rect">
            <a:avLst/>
          </a:prstGeom>
        </p:spPr>
        <p:txBody>
          <a:bodyPr wrap="square">
            <a:spAutoFit/>
          </a:bodyPr>
          <a:lstStyle/>
          <a:p>
            <a:r>
              <a:rPr lang="en-GB" dirty="0" smtClean="0">
                <a:latin typeface="HelveticaNeue-Condensed"/>
              </a:rPr>
              <a:t>Discuss: </a:t>
            </a:r>
            <a:r>
              <a:rPr lang="en-GB" b="1" dirty="0" smtClean="0">
                <a:latin typeface="HelveticaNeue-Condensed"/>
              </a:rPr>
              <a:t>Teachers </a:t>
            </a:r>
            <a:r>
              <a:rPr lang="en-GB" b="1" dirty="0">
                <a:latin typeface="HelveticaNeue-Condensed"/>
              </a:rPr>
              <a:t>ask an average of one question every minute </a:t>
            </a:r>
            <a:r>
              <a:rPr lang="en-GB" dirty="0">
                <a:latin typeface="HelveticaNeue-Condensed"/>
              </a:rPr>
              <a:t>(Glasson, 2005). </a:t>
            </a:r>
            <a:endParaRPr lang="en-GB" dirty="0" smtClean="0">
              <a:latin typeface="HelveticaNeue-Condensed"/>
            </a:endParaRPr>
          </a:p>
          <a:p>
            <a:endParaRPr lang="en-GB" dirty="0">
              <a:latin typeface="HelveticaNeue-Condensed"/>
            </a:endParaRPr>
          </a:p>
          <a:p>
            <a:r>
              <a:rPr lang="en-GB" dirty="0" smtClean="0">
                <a:latin typeface="HelveticaNeue-Condensed"/>
              </a:rPr>
              <a:t>~ Do </a:t>
            </a:r>
            <a:r>
              <a:rPr lang="en-GB" dirty="0">
                <a:latin typeface="HelveticaNeue-Condensed"/>
              </a:rPr>
              <a:t>you think this is too many, too few or just right? Why</a:t>
            </a:r>
            <a:r>
              <a:rPr lang="en-GB" dirty="0" smtClean="0">
                <a:latin typeface="HelveticaNeue-Condensed"/>
              </a:rPr>
              <a:t>?</a:t>
            </a:r>
          </a:p>
          <a:p>
            <a:r>
              <a:rPr lang="en-GB" dirty="0" smtClean="0">
                <a:latin typeface="HelveticaNeue-Condensed"/>
              </a:rPr>
              <a:t>~ What are the advantages and disadvantages of asking questions in the classroom?</a:t>
            </a:r>
          </a:p>
          <a:p>
            <a:endParaRPr lang="en-GB" dirty="0">
              <a:latin typeface="HelveticaNeue-Condensed"/>
            </a:endParaRPr>
          </a:p>
          <a:p>
            <a:endParaRPr lang="en-GB" dirty="0"/>
          </a:p>
          <a:p>
            <a:r>
              <a:rPr lang="en-GB" sz="1400" i="1" dirty="0">
                <a:latin typeface="Verdana"/>
              </a:rPr>
              <a:t>Glasson, S. (2005). Hooked on questioning: How the teacher librarian can change questioning practices in their schools.</a:t>
            </a:r>
          </a:p>
        </p:txBody>
      </p:sp>
    </p:spTree>
    <p:extLst>
      <p:ext uri="{BB962C8B-B14F-4D97-AF65-F5344CB8AC3E}">
        <p14:creationId xmlns:p14="http://schemas.microsoft.com/office/powerpoint/2010/main" val="25435678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1675968" y="764704"/>
            <a:ext cx="7354646" cy="6709529"/>
          </a:xfrm>
          <a:prstGeom prst="rect">
            <a:avLst/>
          </a:prstGeom>
          <a:noFill/>
        </p:spPr>
        <p:txBody>
          <a:bodyPr wrap="square" rtlCol="0">
            <a:spAutoFit/>
          </a:bodyPr>
          <a:lstStyle/>
          <a:p>
            <a:r>
              <a:rPr lang="en-GB" sz="2000" b="1" dirty="0" smtClean="0">
                <a:solidFill>
                  <a:srgbClr val="000000"/>
                </a:solidFill>
                <a:cs typeface="Arial" pitchFamily="34" charset="0"/>
              </a:rPr>
              <a:t>Activity 2:  How’s it going? – what we already know</a:t>
            </a:r>
          </a:p>
          <a:p>
            <a:endParaRPr lang="en-GB" sz="2000" dirty="0">
              <a:solidFill>
                <a:srgbClr val="000000"/>
              </a:solidFill>
              <a:latin typeface="Symbol"/>
            </a:endParaRPr>
          </a:p>
          <a:p>
            <a:pPr marL="342900" indent="-342900">
              <a:buFont typeface="Arial" panose="020B0604020202020204" pitchFamily="34" charset="0"/>
              <a:buChar char="•"/>
            </a:pPr>
            <a:r>
              <a:rPr lang="en-GB" sz="2000" dirty="0" smtClean="0">
                <a:solidFill>
                  <a:srgbClr val="000000"/>
                </a:solidFill>
              </a:rPr>
              <a:t>‘One in five poorer children in Scotland leave primary school unable to read well ( four times higher than for children from the least disadvantaged backgrounds).’</a:t>
            </a:r>
          </a:p>
          <a:p>
            <a:endParaRPr lang="en-GB" sz="2000" dirty="0" smtClean="0">
              <a:solidFill>
                <a:srgbClr val="000000"/>
              </a:solidFill>
            </a:endParaRPr>
          </a:p>
          <a:p>
            <a:pPr marL="342900" indent="-342900">
              <a:buFont typeface="Arial" panose="020B0604020202020204" pitchFamily="34" charset="0"/>
              <a:buChar char="•"/>
            </a:pPr>
            <a:r>
              <a:rPr lang="en-GB" sz="2000" dirty="0" smtClean="0">
                <a:solidFill>
                  <a:srgbClr val="000000"/>
                </a:solidFill>
              </a:rPr>
              <a:t>‘Early language skills – listening, understanding words, speaking, and building vocabulary – are the vital foundation that enable children to learn to read.’</a:t>
            </a:r>
          </a:p>
          <a:p>
            <a:endParaRPr lang="en-GB" sz="2000" dirty="0" smtClean="0">
              <a:solidFill>
                <a:srgbClr val="000000"/>
              </a:solidFill>
            </a:endParaRPr>
          </a:p>
          <a:p>
            <a:pPr marL="342900" indent="-342900">
              <a:buFont typeface="Arial" panose="020B0604020202020204" pitchFamily="34" charset="0"/>
              <a:buChar char="•"/>
            </a:pPr>
            <a:r>
              <a:rPr lang="en-GB" sz="2000" dirty="0" smtClean="0">
                <a:solidFill>
                  <a:srgbClr val="000000"/>
                </a:solidFill>
              </a:rPr>
              <a:t>‘Currently, children from the most deprived areas are twice as likely to experience difficulties in language development by the time they start school.’</a:t>
            </a:r>
          </a:p>
          <a:p>
            <a:endParaRPr lang="en-GB" dirty="0" smtClean="0">
              <a:solidFill>
                <a:srgbClr val="000000"/>
              </a:solidFill>
              <a:latin typeface="Arial"/>
            </a:endParaRPr>
          </a:p>
          <a:p>
            <a:r>
              <a:rPr lang="en-GB" sz="1600" i="1" dirty="0" smtClean="0">
                <a:solidFill>
                  <a:srgbClr val="000000"/>
                </a:solidFill>
              </a:rPr>
              <a:t>Ready To Read, Closing the gap in early language skills so that every child in Scotland can read well</a:t>
            </a:r>
          </a:p>
          <a:p>
            <a:endParaRPr lang="en-GB" i="1" dirty="0" smtClean="0">
              <a:solidFill>
                <a:srgbClr val="000000"/>
              </a:solidFill>
            </a:endParaRPr>
          </a:p>
          <a:p>
            <a:r>
              <a:rPr lang="en-GB" sz="2400" b="1" dirty="0" smtClean="0">
                <a:solidFill>
                  <a:srgbClr val="000000"/>
                </a:solidFill>
                <a:cs typeface="Arial" panose="020B0604020202020204" pitchFamily="34" charset="0"/>
              </a:rPr>
              <a:t>Discuss: </a:t>
            </a:r>
            <a:r>
              <a:rPr lang="en-GB" sz="2400" b="1" i="1" dirty="0" smtClean="0">
                <a:solidFill>
                  <a:srgbClr val="000000"/>
                </a:solidFill>
                <a:cs typeface="Arial" panose="020B0604020202020204" pitchFamily="34" charset="0"/>
              </a:rPr>
              <a:t>What areas of language development are important when children are learning to read and write?</a:t>
            </a:r>
          </a:p>
          <a:p>
            <a:endParaRPr lang="en-GB" dirty="0">
              <a:solidFill>
                <a:srgbClr val="000000"/>
              </a:solidFill>
              <a:latin typeface="Arial"/>
            </a:endParaRPr>
          </a:p>
          <a:p>
            <a:endParaRPr lang="en-GB" b="1" dirty="0" smtClean="0">
              <a:solidFill>
                <a:srgbClr val="000000"/>
              </a:solidFill>
              <a:cs typeface="Arial" pitchFamily="34" charset="0"/>
            </a:endParaRPr>
          </a:p>
          <a:p>
            <a:endParaRPr lang="en-GB" dirty="0"/>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TextBox 7"/>
          <p:cNvSpPr txBox="1"/>
          <p:nvPr/>
        </p:nvSpPr>
        <p:spPr>
          <a:xfrm>
            <a:off x="1543489" y="272546"/>
            <a:ext cx="7321943" cy="553998"/>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pPr lvl="0"/>
            <a:r>
              <a:rPr lang="en-GB" sz="3000" dirty="0">
                <a:solidFill>
                  <a:srgbClr val="492F92"/>
                </a:solidFill>
              </a:rPr>
              <a:t>Asking the Right Questions at the Right Time</a:t>
            </a:r>
          </a:p>
        </p:txBody>
      </p:sp>
    </p:spTree>
    <p:extLst>
      <p:ext uri="{BB962C8B-B14F-4D97-AF65-F5344CB8AC3E}">
        <p14:creationId xmlns:p14="http://schemas.microsoft.com/office/powerpoint/2010/main" val="41001871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1953393" y="1323301"/>
            <a:ext cx="6912039" cy="6032421"/>
          </a:xfrm>
          <a:prstGeom prst="rect">
            <a:avLst/>
          </a:prstGeom>
          <a:noFill/>
        </p:spPr>
        <p:txBody>
          <a:bodyPr wrap="square" rtlCol="0">
            <a:spAutoFit/>
          </a:bodyPr>
          <a:lstStyle/>
          <a:p>
            <a:r>
              <a:rPr lang="en-GB" sz="2400" b="1" dirty="0" smtClean="0">
                <a:solidFill>
                  <a:srgbClr val="000000"/>
                </a:solidFill>
                <a:cs typeface="Arial" pitchFamily="34" charset="0"/>
              </a:rPr>
              <a:t>Activity 3: New Learning </a:t>
            </a:r>
          </a:p>
          <a:p>
            <a:endParaRPr lang="en-GB" sz="2000" b="1" dirty="0">
              <a:solidFill>
                <a:srgbClr val="000000"/>
              </a:solidFill>
              <a:cs typeface="Arial" pitchFamily="34" charset="0"/>
            </a:endParaRPr>
          </a:p>
          <a:p>
            <a:r>
              <a:rPr lang="en-GB" sz="3600" dirty="0" smtClean="0">
                <a:solidFill>
                  <a:srgbClr val="000000"/>
                </a:solidFill>
                <a:cs typeface="Arial" pitchFamily="34" charset="0"/>
              </a:rPr>
              <a:t>‘Mrs Smith, why do we have to wait for the green man?’</a:t>
            </a:r>
          </a:p>
          <a:p>
            <a:endParaRPr lang="en-GB" sz="3600" dirty="0">
              <a:solidFill>
                <a:srgbClr val="000000"/>
              </a:solidFill>
              <a:cs typeface="Arial" pitchFamily="34" charset="0"/>
            </a:endParaRPr>
          </a:p>
          <a:p>
            <a:endParaRPr lang="en-GB" sz="3600" dirty="0">
              <a:solidFill>
                <a:srgbClr val="000000"/>
              </a:solidFill>
              <a:cs typeface="Arial" pitchFamily="34" charset="0"/>
            </a:endParaRPr>
          </a:p>
          <a:p>
            <a:endParaRPr lang="en-GB" sz="3600" dirty="0" smtClean="0">
              <a:solidFill>
                <a:srgbClr val="000000"/>
              </a:solidFill>
              <a:cs typeface="Arial" pitchFamily="34" charset="0"/>
            </a:endParaRPr>
          </a:p>
          <a:p>
            <a:endParaRPr lang="en-GB" sz="3600" dirty="0">
              <a:solidFill>
                <a:srgbClr val="000000"/>
              </a:solidFill>
              <a:cs typeface="Arial" pitchFamily="34" charset="0"/>
            </a:endParaRPr>
          </a:p>
          <a:p>
            <a:endParaRPr lang="en-GB" sz="3600" dirty="0">
              <a:solidFill>
                <a:srgbClr val="000000"/>
              </a:solidFill>
              <a:cs typeface="Arial" pitchFamily="34" charset="0"/>
            </a:endParaRPr>
          </a:p>
          <a:p>
            <a:r>
              <a:rPr lang="en-GB" sz="2400" b="1" dirty="0" smtClean="0"/>
              <a:t>Discuss: </a:t>
            </a:r>
            <a:r>
              <a:rPr lang="en-GB" sz="2400" b="1" i="1" dirty="0" smtClean="0"/>
              <a:t>What language skills/knowledge do you need to successfully answer this question?</a:t>
            </a:r>
            <a:endParaRPr lang="en-GB" sz="2400" b="1" i="1" dirty="0"/>
          </a:p>
          <a:p>
            <a:endParaRPr lang="en-GB" sz="2400" dirty="0" smtClean="0">
              <a:solidFill>
                <a:srgbClr val="000000"/>
              </a:solidFill>
              <a:cs typeface="Arial" pitchFamily="34" charset="0"/>
            </a:endParaRPr>
          </a:p>
          <a:p>
            <a:pPr algn="ctr"/>
            <a:endParaRPr lang="en-GB" b="1" dirty="0" smtClean="0">
              <a:solidFill>
                <a:srgbClr val="000000"/>
              </a:solidFill>
              <a:cs typeface="Arial" pitchFamily="34" charset="0"/>
            </a:endParaRP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TextBox 7"/>
          <p:cNvSpPr txBox="1"/>
          <p:nvPr/>
        </p:nvSpPr>
        <p:spPr>
          <a:xfrm>
            <a:off x="1543489" y="272546"/>
            <a:ext cx="7321943" cy="1477328"/>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pPr lvl="0"/>
            <a:r>
              <a:rPr lang="en-GB" sz="3000" dirty="0">
                <a:solidFill>
                  <a:srgbClr val="492F92"/>
                </a:solidFill>
              </a:rPr>
              <a:t>Asking the Right Questions at the Right </a:t>
            </a:r>
            <a:r>
              <a:rPr lang="en-GB" sz="3000" dirty="0" smtClean="0">
                <a:solidFill>
                  <a:srgbClr val="492F92"/>
                </a:solidFill>
              </a:rPr>
              <a:t>Time</a:t>
            </a:r>
          </a:p>
          <a:p>
            <a:pPr lvl="0" algn="ctr"/>
            <a:r>
              <a:rPr lang="en-GB" sz="3000" i="1" dirty="0">
                <a:solidFill>
                  <a:srgbClr val="8585BE"/>
                </a:solidFill>
              </a:rPr>
              <a:t>for School Aged Children</a:t>
            </a:r>
          </a:p>
          <a:p>
            <a:pPr lvl="0"/>
            <a:endParaRPr lang="en-GB" sz="3000" dirty="0">
              <a:solidFill>
                <a:srgbClr val="492F92"/>
              </a:solidFill>
            </a:endParaRPr>
          </a:p>
        </p:txBody>
      </p:sp>
      <p:sp>
        <p:nvSpPr>
          <p:cNvPr id="2" name="AutoShape 2" descr="Image result for pre teaching vocabulary"/>
          <p:cNvSpPr>
            <a:spLocks noChangeAspect="1" noChangeArrowheads="1"/>
          </p:cNvSpPr>
          <p:nvPr/>
        </p:nvSpPr>
        <p:spPr bwMode="auto">
          <a:xfrm>
            <a:off x="12065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16216" y="2852936"/>
            <a:ext cx="1803648" cy="2830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9173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57596"/>
            <a:ext cx="6769263" cy="3693319"/>
          </a:xfrm>
          <a:prstGeom prst="rect">
            <a:avLst/>
          </a:prstGeom>
          <a:noFill/>
        </p:spPr>
        <p:txBody>
          <a:bodyPr wrap="square" rtlCol="0">
            <a:spAutoFit/>
          </a:bodyPr>
          <a:lstStyle/>
          <a:p>
            <a:pPr marL="285750" lvl="0" indent="-285750">
              <a:buFont typeface="Arial" pitchFamily="34" charset="0"/>
              <a:buChar char="•"/>
            </a:pPr>
            <a:endParaRPr lang="en-GB" b="1" dirty="0">
              <a:solidFill>
                <a:srgbClr val="FF0000"/>
              </a:solidFill>
              <a:cs typeface="Arial" pitchFamily="34" charset="0"/>
            </a:endParaRPr>
          </a:p>
          <a:p>
            <a:r>
              <a:rPr lang="en-GB" sz="2400" b="1" dirty="0" smtClean="0">
                <a:solidFill>
                  <a:srgbClr val="000000"/>
                </a:solidFill>
                <a:cs typeface="Arial" pitchFamily="34" charset="0"/>
              </a:rPr>
              <a:t>The Blank Language Scheme</a:t>
            </a:r>
          </a:p>
          <a:p>
            <a:endParaRPr lang="en-GB" sz="2400" b="1" dirty="0" smtClean="0">
              <a:solidFill>
                <a:srgbClr val="000000"/>
              </a:solidFill>
              <a:cs typeface="Arial" pitchFamily="34" charset="0"/>
            </a:endParaRPr>
          </a:p>
          <a:p>
            <a:pPr marL="342900" indent="-342900">
              <a:buFont typeface="Arial" panose="020B0604020202020204" pitchFamily="34" charset="0"/>
              <a:buChar char="•"/>
            </a:pPr>
            <a:r>
              <a:rPr lang="en-GB" sz="2400" dirty="0" smtClean="0">
                <a:solidFill>
                  <a:srgbClr val="000000"/>
                </a:solidFill>
                <a:cs typeface="Arial" pitchFamily="34" charset="0"/>
              </a:rPr>
              <a:t>Devised by Blank, Rose and Berlin (1978)</a:t>
            </a:r>
          </a:p>
          <a:p>
            <a:pPr marL="342900" indent="-342900">
              <a:buFont typeface="Arial" panose="020B0604020202020204" pitchFamily="34" charset="0"/>
              <a:buChar char="•"/>
            </a:pPr>
            <a:r>
              <a:rPr lang="en-GB" sz="2400" dirty="0" smtClean="0">
                <a:solidFill>
                  <a:srgbClr val="000000"/>
                </a:solidFill>
                <a:cs typeface="Arial" pitchFamily="34" charset="0"/>
              </a:rPr>
              <a:t>Encourages development of children’s verbal reasoning and abstract language</a:t>
            </a:r>
          </a:p>
          <a:p>
            <a:pPr marL="342900" indent="-342900">
              <a:buFont typeface="Arial" panose="020B0604020202020204" pitchFamily="34" charset="0"/>
              <a:buChar char="•"/>
            </a:pPr>
            <a:r>
              <a:rPr lang="en-GB" sz="2400" dirty="0" smtClean="0">
                <a:solidFill>
                  <a:srgbClr val="000000"/>
                </a:solidFill>
                <a:cs typeface="Arial" pitchFamily="34" charset="0"/>
              </a:rPr>
              <a:t>Grades language and questions according to complexity</a:t>
            </a:r>
          </a:p>
          <a:p>
            <a:pPr marL="342900" indent="-342900">
              <a:buFont typeface="Arial" panose="020B0604020202020204" pitchFamily="34" charset="0"/>
              <a:buChar char="•"/>
            </a:pPr>
            <a:r>
              <a:rPr lang="en-GB" sz="2400" dirty="0" smtClean="0">
                <a:solidFill>
                  <a:srgbClr val="000000"/>
                </a:solidFill>
                <a:cs typeface="Arial" pitchFamily="34" charset="0"/>
              </a:rPr>
              <a:t>4 different levels that are based on the developmental nature of verbal reasoning</a:t>
            </a: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TextBox 7"/>
          <p:cNvSpPr txBox="1"/>
          <p:nvPr/>
        </p:nvSpPr>
        <p:spPr>
          <a:xfrm>
            <a:off x="1543489" y="272546"/>
            <a:ext cx="7321943" cy="1477328"/>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pPr lvl="0"/>
            <a:r>
              <a:rPr lang="en-GB" sz="3000" dirty="0">
                <a:solidFill>
                  <a:srgbClr val="492F92"/>
                </a:solidFill>
              </a:rPr>
              <a:t>Asking the Right Questions at the Right </a:t>
            </a:r>
            <a:r>
              <a:rPr lang="en-GB" sz="3000" dirty="0" smtClean="0">
                <a:solidFill>
                  <a:srgbClr val="492F92"/>
                </a:solidFill>
              </a:rPr>
              <a:t>Time</a:t>
            </a:r>
          </a:p>
          <a:p>
            <a:pPr lvl="0" algn="ctr"/>
            <a:r>
              <a:rPr lang="en-GB" sz="3000" i="1" dirty="0">
                <a:solidFill>
                  <a:srgbClr val="8585BE"/>
                </a:solidFill>
              </a:rPr>
              <a:t>for School Aged Children</a:t>
            </a:r>
          </a:p>
          <a:p>
            <a:pPr lvl="0"/>
            <a:endParaRPr lang="en-GB" sz="3000" dirty="0">
              <a:solidFill>
                <a:srgbClr val="492F92"/>
              </a:solidFill>
            </a:endParaRPr>
          </a:p>
        </p:txBody>
      </p:sp>
      <p:sp>
        <p:nvSpPr>
          <p:cNvPr id="2" name="AutoShape 2" descr="Image result for pre teaching vocabulary"/>
          <p:cNvSpPr>
            <a:spLocks noChangeAspect="1" noChangeArrowheads="1"/>
          </p:cNvSpPr>
          <p:nvPr/>
        </p:nvSpPr>
        <p:spPr bwMode="auto">
          <a:xfrm>
            <a:off x="12065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5843700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57596"/>
            <a:ext cx="6769263" cy="369332"/>
          </a:xfrm>
          <a:prstGeom prst="rect">
            <a:avLst/>
          </a:prstGeom>
          <a:noFill/>
        </p:spPr>
        <p:txBody>
          <a:bodyPr wrap="square" rtlCol="0">
            <a:spAutoFit/>
          </a:bodyPr>
          <a:lstStyle/>
          <a:p>
            <a:pPr marL="285750" indent="-285750">
              <a:buFont typeface="Arial" pitchFamily="34" charset="0"/>
              <a:buChar char="•"/>
            </a:pPr>
            <a:endParaRPr lang="en-GB" b="1" dirty="0" smtClean="0">
              <a:solidFill>
                <a:srgbClr val="000000"/>
              </a:solidFill>
              <a:cs typeface="Arial" pitchFamily="34" charset="0"/>
            </a:endParaRP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TextBox 7"/>
          <p:cNvSpPr txBox="1"/>
          <p:nvPr/>
        </p:nvSpPr>
        <p:spPr>
          <a:xfrm>
            <a:off x="1543489" y="272546"/>
            <a:ext cx="7321943" cy="553998"/>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pPr lvl="0"/>
            <a:r>
              <a:rPr lang="en-GB" sz="3000" dirty="0">
                <a:solidFill>
                  <a:srgbClr val="492F92"/>
                </a:solidFill>
              </a:rPr>
              <a:t>Asking the Right Questions at the Right Time</a:t>
            </a:r>
          </a:p>
        </p:txBody>
      </p:sp>
      <p:sp>
        <p:nvSpPr>
          <p:cNvPr id="2" name="AutoShape 2" descr="Image result for pre teaching vocabulary"/>
          <p:cNvSpPr>
            <a:spLocks noChangeAspect="1" noChangeArrowheads="1"/>
          </p:cNvSpPr>
          <p:nvPr/>
        </p:nvSpPr>
        <p:spPr bwMode="auto">
          <a:xfrm>
            <a:off x="12065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0825" y="1571408"/>
            <a:ext cx="3273410" cy="1311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33550" y="1656016"/>
            <a:ext cx="2928159" cy="1177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 name="Group 12"/>
          <p:cNvGrpSpPr/>
          <p:nvPr/>
        </p:nvGrpSpPr>
        <p:grpSpPr>
          <a:xfrm>
            <a:off x="1805532" y="2976540"/>
            <a:ext cx="6798916" cy="2756716"/>
            <a:chOff x="4051165" y="157553"/>
            <a:chExt cx="5532936" cy="904920"/>
          </a:xfrm>
        </p:grpSpPr>
        <p:sp>
          <p:nvSpPr>
            <p:cNvPr id="14" name="Chevron 13"/>
            <p:cNvSpPr/>
            <p:nvPr/>
          </p:nvSpPr>
          <p:spPr>
            <a:xfrm>
              <a:off x="4051165" y="157553"/>
              <a:ext cx="5532936" cy="904920"/>
            </a:xfrm>
            <a:prstGeom prst="chevron">
              <a:avLst/>
            </a:prstGeom>
          </p:spPr>
          <p:style>
            <a:lnRef idx="1">
              <a:schemeClr val="accent5">
                <a:tint val="40000"/>
                <a:alpha val="90000"/>
                <a:hueOff val="-1534355"/>
                <a:satOff val="6893"/>
                <a:lumOff val="474"/>
                <a:alphaOff val="0"/>
              </a:schemeClr>
            </a:lnRef>
            <a:fillRef idx="1">
              <a:schemeClr val="accent5">
                <a:tint val="40000"/>
                <a:alpha val="90000"/>
                <a:hueOff val="-1534355"/>
                <a:satOff val="6893"/>
                <a:lumOff val="474"/>
                <a:alphaOff val="0"/>
              </a:schemeClr>
            </a:fillRef>
            <a:effectRef idx="0">
              <a:schemeClr val="accent5">
                <a:tint val="40000"/>
                <a:alpha val="90000"/>
                <a:hueOff val="-1534355"/>
                <a:satOff val="6893"/>
                <a:lumOff val="474"/>
                <a:alphaOff val="0"/>
              </a:schemeClr>
            </a:effectRef>
            <a:fontRef idx="minor">
              <a:schemeClr val="dk1">
                <a:hueOff val="0"/>
                <a:satOff val="0"/>
                <a:lumOff val="0"/>
                <a:alphaOff val="0"/>
              </a:schemeClr>
            </a:fontRef>
          </p:style>
        </p:sp>
        <p:sp>
          <p:nvSpPr>
            <p:cNvPr id="15" name="Chevron 4"/>
            <p:cNvSpPr/>
            <p:nvPr/>
          </p:nvSpPr>
          <p:spPr>
            <a:xfrm>
              <a:off x="5189110" y="187891"/>
              <a:ext cx="3942530" cy="8745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700" tIns="6350" rIns="0" bIns="6350" numCol="1" spcCol="1270" anchor="t" anchorCtr="0">
              <a:noAutofit/>
            </a:bodyPr>
            <a:lstStyle/>
            <a:p>
              <a:pPr lvl="0" algn="l" defTabSz="444500">
                <a:lnSpc>
                  <a:spcPct val="90000"/>
                </a:lnSpc>
                <a:spcBef>
                  <a:spcPct val="0"/>
                </a:spcBef>
                <a:spcAft>
                  <a:spcPct val="35000"/>
                </a:spcAft>
              </a:pPr>
              <a:endParaRPr lang="en-GB" sz="2000" kern="1200" dirty="0"/>
            </a:p>
            <a:p>
              <a:pPr marL="57150" lvl="1" indent="-57150" algn="l" defTabSz="444500">
                <a:lnSpc>
                  <a:spcPct val="90000"/>
                </a:lnSpc>
                <a:spcBef>
                  <a:spcPct val="0"/>
                </a:spcBef>
                <a:spcAft>
                  <a:spcPct val="15000"/>
                </a:spcAft>
                <a:buChar char="••"/>
              </a:pPr>
              <a:r>
                <a:rPr lang="en-GB" sz="2000" kern="1200" dirty="0"/>
                <a:t>Name an object - what is this?</a:t>
              </a:r>
            </a:p>
            <a:p>
              <a:pPr marL="57150" lvl="1" indent="-57150" algn="l" defTabSz="444500">
                <a:lnSpc>
                  <a:spcPct val="90000"/>
                </a:lnSpc>
                <a:spcBef>
                  <a:spcPct val="0"/>
                </a:spcBef>
                <a:spcAft>
                  <a:spcPct val="15000"/>
                </a:spcAft>
                <a:buChar char="••"/>
              </a:pPr>
              <a:r>
                <a:rPr lang="en-GB" sz="2000" kern="1200" dirty="0"/>
                <a:t>Point to an object - show me the...</a:t>
              </a:r>
            </a:p>
            <a:p>
              <a:pPr marL="57150" lvl="1" indent="-57150" algn="l" defTabSz="444500">
                <a:lnSpc>
                  <a:spcPct val="90000"/>
                </a:lnSpc>
                <a:spcBef>
                  <a:spcPct val="0"/>
                </a:spcBef>
                <a:spcAft>
                  <a:spcPct val="15000"/>
                </a:spcAft>
                <a:buChar char="••"/>
              </a:pPr>
              <a:r>
                <a:rPr lang="en-GB" sz="2000" kern="1200" dirty="0"/>
                <a:t>Point to an exact match - find one like this</a:t>
              </a:r>
            </a:p>
            <a:p>
              <a:pPr marL="57150" lvl="1" indent="-57150" algn="l" defTabSz="444500">
                <a:lnSpc>
                  <a:spcPct val="90000"/>
                </a:lnSpc>
                <a:spcBef>
                  <a:spcPct val="0"/>
                </a:spcBef>
                <a:spcAft>
                  <a:spcPct val="15000"/>
                </a:spcAft>
                <a:buChar char="••"/>
              </a:pPr>
              <a:r>
                <a:rPr lang="en-GB" sz="2000" kern="1200" dirty="0"/>
                <a:t>name something in the immediate past - what did you see on the table?</a:t>
              </a:r>
            </a:p>
          </p:txBody>
        </p:sp>
      </p:grpSp>
    </p:spTree>
    <p:extLst>
      <p:ext uri="{BB962C8B-B14F-4D97-AF65-F5344CB8AC3E}">
        <p14:creationId xmlns:p14="http://schemas.microsoft.com/office/powerpoint/2010/main" val="42413460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7937"/>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57596"/>
            <a:ext cx="6769263" cy="369332"/>
          </a:xfrm>
          <a:prstGeom prst="rect">
            <a:avLst/>
          </a:prstGeom>
          <a:noFill/>
        </p:spPr>
        <p:txBody>
          <a:bodyPr wrap="square" rtlCol="0">
            <a:spAutoFit/>
          </a:bodyPr>
          <a:lstStyle/>
          <a:p>
            <a:pPr marL="285750" indent="-285750">
              <a:buFont typeface="Arial" pitchFamily="34" charset="0"/>
              <a:buChar char="•"/>
            </a:pPr>
            <a:endParaRPr lang="en-GB" b="1" dirty="0" smtClean="0">
              <a:solidFill>
                <a:srgbClr val="000000"/>
              </a:solidFill>
              <a:cs typeface="Arial" pitchFamily="34" charset="0"/>
            </a:endParaRP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TextBox 7"/>
          <p:cNvSpPr txBox="1"/>
          <p:nvPr/>
        </p:nvSpPr>
        <p:spPr>
          <a:xfrm>
            <a:off x="1543489" y="272546"/>
            <a:ext cx="7321943" cy="553998"/>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pPr lvl="0"/>
            <a:r>
              <a:rPr lang="en-GB" sz="3000" dirty="0">
                <a:solidFill>
                  <a:srgbClr val="492F92"/>
                </a:solidFill>
              </a:rPr>
              <a:t>Asking the Right Questions at the Right Time</a:t>
            </a:r>
          </a:p>
        </p:txBody>
      </p:sp>
      <p:sp>
        <p:nvSpPr>
          <p:cNvPr id="2" name="AutoShape 2" descr="Image result for pre teaching vocabulary"/>
          <p:cNvSpPr>
            <a:spLocks noChangeAspect="1" noChangeArrowheads="1"/>
          </p:cNvSpPr>
          <p:nvPr/>
        </p:nvSpPr>
        <p:spPr bwMode="auto">
          <a:xfrm>
            <a:off x="12065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9" name="Group 8"/>
          <p:cNvGrpSpPr/>
          <p:nvPr/>
        </p:nvGrpSpPr>
        <p:grpSpPr>
          <a:xfrm>
            <a:off x="1531748" y="1096224"/>
            <a:ext cx="3660971" cy="1522743"/>
            <a:chOff x="3505" y="1475326"/>
            <a:chExt cx="2480220" cy="992088"/>
          </a:xfrm>
          <a:scene3d>
            <a:camera prst="orthographicFront"/>
            <a:lightRig rig="flat" dir="t"/>
          </a:scene3d>
        </p:grpSpPr>
        <p:sp>
          <p:nvSpPr>
            <p:cNvPr id="10" name="Chevron 9"/>
            <p:cNvSpPr/>
            <p:nvPr/>
          </p:nvSpPr>
          <p:spPr>
            <a:xfrm>
              <a:off x="3505" y="1475326"/>
              <a:ext cx="2480220" cy="992088"/>
            </a:xfrm>
            <a:prstGeom prst="chevron">
              <a:avLst/>
            </a:prstGeom>
            <a:gradFill rotWithShape="1">
              <a:gsLst>
                <a:gs pos="0">
                  <a:srgbClr val="4BACC6">
                    <a:hueOff val="-3311292"/>
                    <a:satOff val="13270"/>
                    <a:lumOff val="2876"/>
                    <a:alphaOff val="0"/>
                    <a:tint val="50000"/>
                    <a:satMod val="300000"/>
                  </a:srgbClr>
                </a:gs>
                <a:gs pos="35000">
                  <a:srgbClr val="4BACC6">
                    <a:hueOff val="-3311292"/>
                    <a:satOff val="13270"/>
                    <a:lumOff val="2876"/>
                    <a:alphaOff val="0"/>
                    <a:tint val="37000"/>
                    <a:satMod val="300000"/>
                  </a:srgbClr>
                </a:gs>
                <a:gs pos="100000">
                  <a:srgbClr val="4BACC6">
                    <a:hueOff val="-3311292"/>
                    <a:satOff val="13270"/>
                    <a:lumOff val="2876"/>
                    <a:alphaOff val="0"/>
                    <a:tint val="15000"/>
                    <a:satMod val="350000"/>
                  </a:srgbClr>
                </a:gs>
              </a:gsLst>
              <a:lin ang="16200000" scaled="1"/>
            </a:gradFill>
            <a:ln>
              <a:noFill/>
            </a:ln>
            <a:effectLst>
              <a:outerShdw blurRad="40000" dist="20000" dir="5400000" rotWithShape="0">
                <a:srgbClr val="000000">
                  <a:alpha val="38000"/>
                </a:srgbClr>
              </a:outerShdw>
            </a:effectLst>
            <a:sp3d prstMaterial="dkEdge">
              <a:bevelT w="8200" h="38100"/>
            </a:sp3d>
          </p:spPr>
        </p:sp>
        <p:sp>
          <p:nvSpPr>
            <p:cNvPr id="11" name="Chevron 4"/>
            <p:cNvSpPr/>
            <p:nvPr/>
          </p:nvSpPr>
          <p:spPr>
            <a:xfrm>
              <a:off x="499549" y="1475326"/>
              <a:ext cx="1488132" cy="992088"/>
            </a:xfrm>
            <a:prstGeom prst="rect">
              <a:avLst/>
            </a:prstGeom>
            <a:noFill/>
            <a:ln>
              <a:noFill/>
            </a:ln>
            <a:effectLst/>
            <a:sp3d/>
          </p:spPr>
          <p:txBody>
            <a:bodyPr spcFirstLastPara="0" vert="horz" wrap="square" lIns="45720" tIns="22860" rIns="0" bIns="22860" numCol="1" spcCol="1270" anchor="ctr" anchorCtr="0">
              <a:noAutofit/>
            </a:bodyPr>
            <a:lstStyle/>
            <a:p>
              <a:pPr marL="0" marR="0" lvl="0" indent="0" algn="ctr" defTabSz="1600200" eaLnBrk="1" fontAlgn="auto" latinLnBrk="0" hangingPunct="1">
                <a:lnSpc>
                  <a:spcPct val="90000"/>
                </a:lnSpc>
                <a:spcBef>
                  <a:spcPct val="0"/>
                </a:spcBef>
                <a:spcAft>
                  <a:spcPct val="35000"/>
                </a:spcAft>
                <a:buClrTx/>
                <a:buSzTx/>
                <a:buFontTx/>
                <a:buNone/>
                <a:tabLst/>
                <a:defRPr/>
              </a:pPr>
              <a:r>
                <a:rPr kumimoji="0" lang="en-GB" sz="3600" b="0" i="0" u="none" strike="noStrike" kern="1200" cap="none" spc="0" normalizeH="0" baseline="0" noProof="0" dirty="0">
                  <a:ln>
                    <a:noFill/>
                  </a:ln>
                  <a:solidFill>
                    <a:sysClr val="windowText" lastClr="000000"/>
                  </a:solidFill>
                  <a:effectLst/>
                  <a:uLnTx/>
                  <a:uFillTx/>
                  <a:latin typeface="Calibri"/>
                  <a:ea typeface="+mn-ea"/>
                  <a:cs typeface="+mn-cs"/>
                </a:rPr>
                <a:t>Level II</a:t>
              </a:r>
            </a:p>
          </p:txBody>
        </p:sp>
      </p:grpSp>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26712" y="1096224"/>
            <a:ext cx="3905995" cy="1570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7" name="Group 16"/>
          <p:cNvGrpSpPr/>
          <p:nvPr/>
        </p:nvGrpSpPr>
        <p:grpSpPr>
          <a:xfrm>
            <a:off x="1259632" y="2780928"/>
            <a:ext cx="7884367" cy="3600401"/>
            <a:chOff x="3933351" y="1242710"/>
            <a:chExt cx="6008777" cy="1509328"/>
          </a:xfrm>
        </p:grpSpPr>
        <p:sp>
          <p:nvSpPr>
            <p:cNvPr id="19" name="Chevron 18"/>
            <p:cNvSpPr/>
            <p:nvPr/>
          </p:nvSpPr>
          <p:spPr>
            <a:xfrm>
              <a:off x="3933351" y="1242710"/>
              <a:ext cx="6008777" cy="1509328"/>
            </a:xfrm>
            <a:prstGeom prst="chevron">
              <a:avLst/>
            </a:prstGeom>
          </p:spPr>
          <p:style>
            <a:lnRef idx="1">
              <a:schemeClr val="accent5">
                <a:tint val="40000"/>
                <a:alpha val="90000"/>
                <a:hueOff val="-4603064"/>
                <a:satOff val="20680"/>
                <a:lumOff val="1422"/>
                <a:alphaOff val="0"/>
              </a:schemeClr>
            </a:lnRef>
            <a:fillRef idx="1">
              <a:schemeClr val="accent5">
                <a:tint val="40000"/>
                <a:alpha val="90000"/>
                <a:hueOff val="-4603064"/>
                <a:satOff val="20680"/>
                <a:lumOff val="1422"/>
                <a:alphaOff val="0"/>
              </a:schemeClr>
            </a:fillRef>
            <a:effectRef idx="0">
              <a:schemeClr val="accent5">
                <a:tint val="40000"/>
                <a:alpha val="90000"/>
                <a:hueOff val="-4603064"/>
                <a:satOff val="20680"/>
                <a:lumOff val="1422"/>
                <a:alphaOff val="0"/>
              </a:schemeClr>
            </a:effectRef>
            <a:fontRef idx="minor">
              <a:schemeClr val="dk1">
                <a:hueOff val="0"/>
                <a:satOff val="0"/>
                <a:lumOff val="0"/>
                <a:alphaOff val="0"/>
              </a:schemeClr>
            </a:fontRef>
          </p:style>
        </p:sp>
        <p:sp>
          <p:nvSpPr>
            <p:cNvPr id="20" name="Chevron 4"/>
            <p:cNvSpPr/>
            <p:nvPr/>
          </p:nvSpPr>
          <p:spPr>
            <a:xfrm>
              <a:off x="4616060" y="1357918"/>
              <a:ext cx="4394493" cy="30740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700" tIns="6350" rIns="0" bIns="6350" numCol="1" spcCol="1270" anchor="t" anchorCtr="0">
              <a:noAutofit/>
            </a:bodyPr>
            <a:lstStyle/>
            <a:p>
              <a:pPr marL="57150" lvl="1" indent="-57150" algn="l" defTabSz="444500">
                <a:lnSpc>
                  <a:spcPct val="90000"/>
                </a:lnSpc>
                <a:spcBef>
                  <a:spcPct val="0"/>
                </a:spcBef>
                <a:spcAft>
                  <a:spcPct val="15000"/>
                </a:spcAft>
                <a:buChar char="••"/>
              </a:pPr>
              <a:r>
                <a:rPr lang="en-GB" sz="2000" kern="1200" dirty="0" smtClean="0"/>
                <a:t>finding </a:t>
              </a:r>
              <a:r>
                <a:rPr lang="en-GB" sz="2000" kern="1200" dirty="0"/>
                <a:t>objects by function - which  do we eat with?</a:t>
              </a:r>
            </a:p>
            <a:p>
              <a:pPr marL="57150" lvl="1" indent="-57150" algn="l" defTabSz="444500">
                <a:lnSpc>
                  <a:spcPct val="90000"/>
                </a:lnSpc>
                <a:spcBef>
                  <a:spcPct val="0"/>
                </a:spcBef>
                <a:spcAft>
                  <a:spcPct val="15000"/>
                </a:spcAft>
                <a:buChar char="••"/>
              </a:pPr>
              <a:r>
                <a:rPr lang="en-GB" sz="2000" kern="1200" dirty="0"/>
                <a:t>sentence completion - I put my hat on my </a:t>
              </a:r>
              <a:r>
                <a:rPr lang="en-GB" sz="2000" kern="1200" dirty="0" smtClean="0"/>
                <a:t>....</a:t>
              </a:r>
              <a:endParaRPr lang="en-GB" sz="2000" kern="1200" dirty="0"/>
            </a:p>
          </p:txBody>
        </p:sp>
      </p:grpSp>
      <p:sp>
        <p:nvSpPr>
          <p:cNvPr id="3" name="Rectangle 2"/>
          <p:cNvSpPr/>
          <p:nvPr/>
        </p:nvSpPr>
        <p:spPr>
          <a:xfrm>
            <a:off x="2295609" y="5304963"/>
            <a:ext cx="5360635" cy="969496"/>
          </a:xfrm>
          <a:prstGeom prst="rect">
            <a:avLst/>
          </a:prstGeom>
        </p:spPr>
        <p:txBody>
          <a:bodyPr wrap="square">
            <a:spAutoFit/>
          </a:bodyPr>
          <a:lstStyle/>
          <a:p>
            <a:pPr marL="57150" lvl="1" indent="-57150" defTabSz="444500">
              <a:lnSpc>
                <a:spcPct val="90000"/>
              </a:lnSpc>
              <a:spcBef>
                <a:spcPct val="0"/>
              </a:spcBef>
              <a:spcAft>
                <a:spcPct val="15000"/>
              </a:spcAft>
              <a:buChar char="••"/>
            </a:pPr>
            <a:r>
              <a:rPr lang="en-GB" sz="2000" dirty="0" smtClean="0"/>
              <a:t>name </a:t>
            </a:r>
            <a:r>
              <a:rPr lang="en-GB" sz="2000" dirty="0"/>
              <a:t>a difference - what is different about a dog and a horse?</a:t>
            </a:r>
          </a:p>
          <a:p>
            <a:pPr marL="57150" lvl="1" indent="-57150" defTabSz="444500">
              <a:lnSpc>
                <a:spcPct val="90000"/>
              </a:lnSpc>
              <a:spcBef>
                <a:spcPct val="0"/>
              </a:spcBef>
              <a:spcAft>
                <a:spcPct val="15000"/>
              </a:spcAft>
              <a:buChar char="••"/>
            </a:pPr>
            <a:r>
              <a:rPr lang="en-GB" sz="2000" dirty="0"/>
              <a:t>describe things - who? what? where?</a:t>
            </a:r>
          </a:p>
        </p:txBody>
      </p:sp>
      <p:sp>
        <p:nvSpPr>
          <p:cNvPr id="5" name="Rectangle 4"/>
          <p:cNvSpPr/>
          <p:nvPr/>
        </p:nvSpPr>
        <p:spPr>
          <a:xfrm>
            <a:off x="2752542" y="4981818"/>
            <a:ext cx="5923914" cy="369332"/>
          </a:xfrm>
          <a:prstGeom prst="rect">
            <a:avLst/>
          </a:prstGeom>
        </p:spPr>
        <p:txBody>
          <a:bodyPr wrap="square">
            <a:spAutoFit/>
          </a:bodyPr>
          <a:lstStyle/>
          <a:p>
            <a:pPr marL="57150" lvl="1" indent="-57150" defTabSz="444500">
              <a:lnSpc>
                <a:spcPct val="90000"/>
              </a:lnSpc>
              <a:spcBef>
                <a:spcPct val="0"/>
              </a:spcBef>
              <a:spcAft>
                <a:spcPct val="15000"/>
              </a:spcAft>
              <a:buChar char="••"/>
            </a:pPr>
            <a:r>
              <a:rPr lang="en-GB" sz="2000" dirty="0"/>
              <a:t>describe a scene - what is happening in the picture?</a:t>
            </a:r>
          </a:p>
        </p:txBody>
      </p:sp>
      <p:sp>
        <p:nvSpPr>
          <p:cNvPr id="6" name="Rectangle 5"/>
          <p:cNvSpPr/>
          <p:nvPr/>
        </p:nvSpPr>
        <p:spPr>
          <a:xfrm>
            <a:off x="3072436" y="3713021"/>
            <a:ext cx="5760271" cy="1292662"/>
          </a:xfrm>
          <a:prstGeom prst="rect">
            <a:avLst/>
          </a:prstGeom>
        </p:spPr>
        <p:txBody>
          <a:bodyPr wrap="square">
            <a:spAutoFit/>
          </a:bodyPr>
          <a:lstStyle/>
          <a:p>
            <a:pPr marL="57150" lvl="1" indent="-57150" defTabSz="444500">
              <a:lnSpc>
                <a:spcPct val="90000"/>
              </a:lnSpc>
              <a:spcBef>
                <a:spcPct val="0"/>
              </a:spcBef>
              <a:spcAft>
                <a:spcPct val="15000"/>
              </a:spcAft>
              <a:buChar char="••"/>
            </a:pPr>
            <a:r>
              <a:rPr lang="en-GB" sz="2000" dirty="0"/>
              <a:t>naming things that match - what goes with the spade?</a:t>
            </a:r>
          </a:p>
          <a:p>
            <a:pPr marL="57150" lvl="1" indent="-57150" defTabSz="444500">
              <a:lnSpc>
                <a:spcPct val="90000"/>
              </a:lnSpc>
              <a:spcBef>
                <a:spcPct val="0"/>
              </a:spcBef>
              <a:spcAft>
                <a:spcPct val="15000"/>
              </a:spcAft>
              <a:buChar char="••"/>
            </a:pPr>
            <a:r>
              <a:rPr lang="en-GB" sz="2000" dirty="0"/>
              <a:t>sorting and categorising - what else is a fruit?</a:t>
            </a:r>
          </a:p>
          <a:p>
            <a:pPr marL="57150" lvl="1" indent="-57150" defTabSz="444500">
              <a:lnSpc>
                <a:spcPct val="90000"/>
              </a:lnSpc>
              <a:spcBef>
                <a:spcPct val="0"/>
              </a:spcBef>
              <a:spcAft>
                <a:spcPct val="15000"/>
              </a:spcAft>
              <a:buChar char="••"/>
            </a:pPr>
            <a:r>
              <a:rPr lang="en-GB" sz="2000" dirty="0"/>
              <a:t>linguistic concepts - find a </a:t>
            </a:r>
            <a:r>
              <a:rPr lang="en-GB" sz="2000" b="1" dirty="0"/>
              <a:t>blue</a:t>
            </a:r>
            <a:r>
              <a:rPr lang="en-GB" sz="2000" dirty="0"/>
              <a:t> ball, find a</a:t>
            </a:r>
            <a:r>
              <a:rPr lang="en-GB" sz="2000" b="1" dirty="0"/>
              <a:t> small </a:t>
            </a:r>
            <a:r>
              <a:rPr lang="en-GB" sz="2000" dirty="0"/>
              <a:t>hat</a:t>
            </a:r>
          </a:p>
        </p:txBody>
      </p:sp>
    </p:spTree>
    <p:extLst>
      <p:ext uri="{BB962C8B-B14F-4D97-AF65-F5344CB8AC3E}">
        <p14:creationId xmlns:p14="http://schemas.microsoft.com/office/powerpoint/2010/main" val="17481557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57596"/>
            <a:ext cx="6769263" cy="369332"/>
          </a:xfrm>
          <a:prstGeom prst="rect">
            <a:avLst/>
          </a:prstGeom>
          <a:noFill/>
        </p:spPr>
        <p:txBody>
          <a:bodyPr wrap="square" rtlCol="0">
            <a:spAutoFit/>
          </a:bodyPr>
          <a:lstStyle/>
          <a:p>
            <a:pPr marL="285750" indent="-285750">
              <a:buFont typeface="Arial" pitchFamily="34" charset="0"/>
              <a:buChar char="•"/>
            </a:pPr>
            <a:endParaRPr lang="en-GB" b="1" dirty="0" smtClean="0">
              <a:solidFill>
                <a:srgbClr val="000000"/>
              </a:solidFill>
              <a:cs typeface="Arial" pitchFamily="34" charset="0"/>
            </a:endParaRP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TextBox 7"/>
          <p:cNvSpPr txBox="1"/>
          <p:nvPr/>
        </p:nvSpPr>
        <p:spPr>
          <a:xfrm>
            <a:off x="1543489" y="272546"/>
            <a:ext cx="7321943" cy="553998"/>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pPr lvl="0"/>
            <a:r>
              <a:rPr lang="en-GB" sz="3000" dirty="0">
                <a:solidFill>
                  <a:srgbClr val="492F92"/>
                </a:solidFill>
              </a:rPr>
              <a:t>Asking the Right Questions at the Right Time</a:t>
            </a:r>
          </a:p>
        </p:txBody>
      </p:sp>
      <p:sp>
        <p:nvSpPr>
          <p:cNvPr id="2" name="AutoShape 2" descr="Image result for pre teaching vocabulary"/>
          <p:cNvSpPr>
            <a:spLocks noChangeAspect="1" noChangeArrowheads="1"/>
          </p:cNvSpPr>
          <p:nvPr/>
        </p:nvSpPr>
        <p:spPr bwMode="auto">
          <a:xfrm>
            <a:off x="12065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10" name="Group 9"/>
          <p:cNvGrpSpPr/>
          <p:nvPr/>
        </p:nvGrpSpPr>
        <p:grpSpPr>
          <a:xfrm>
            <a:off x="1543489" y="864098"/>
            <a:ext cx="3244535" cy="1573263"/>
            <a:chOff x="3505" y="3258672"/>
            <a:chExt cx="2480220" cy="992088"/>
          </a:xfrm>
          <a:scene3d>
            <a:camera prst="orthographicFront"/>
            <a:lightRig rig="flat" dir="t"/>
          </a:scene3d>
        </p:grpSpPr>
        <p:sp>
          <p:nvSpPr>
            <p:cNvPr id="11" name="Chevron 10"/>
            <p:cNvSpPr/>
            <p:nvPr/>
          </p:nvSpPr>
          <p:spPr>
            <a:xfrm>
              <a:off x="3505" y="3258672"/>
              <a:ext cx="2480220" cy="992088"/>
            </a:xfrm>
            <a:prstGeom prst="chevron">
              <a:avLst/>
            </a:prstGeom>
            <a:sp3d prstMaterial="dkEdge">
              <a:bevelT w="8200" h="38100"/>
            </a:sp3d>
          </p:spPr>
          <p:style>
            <a:lnRef idx="0">
              <a:schemeClr val="lt1">
                <a:hueOff val="0"/>
                <a:satOff val="0"/>
                <a:lumOff val="0"/>
                <a:alphaOff val="0"/>
              </a:schemeClr>
            </a:lnRef>
            <a:fillRef idx="2">
              <a:schemeClr val="accent5">
                <a:hueOff val="-6622584"/>
                <a:satOff val="26541"/>
                <a:lumOff val="5752"/>
                <a:alphaOff val="0"/>
              </a:schemeClr>
            </a:fillRef>
            <a:effectRef idx="1">
              <a:schemeClr val="accent5">
                <a:hueOff val="-6622584"/>
                <a:satOff val="26541"/>
                <a:lumOff val="5752"/>
                <a:alphaOff val="0"/>
              </a:schemeClr>
            </a:effectRef>
            <a:fontRef idx="minor">
              <a:schemeClr val="dk1"/>
            </a:fontRef>
          </p:style>
        </p:sp>
        <p:sp>
          <p:nvSpPr>
            <p:cNvPr id="12" name="Chevron 4"/>
            <p:cNvSpPr/>
            <p:nvPr/>
          </p:nvSpPr>
          <p:spPr>
            <a:xfrm>
              <a:off x="499549" y="3258672"/>
              <a:ext cx="1488132" cy="992088"/>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45720" tIns="22860" rIns="0" bIns="22860" numCol="1" spcCol="1270" anchor="ctr" anchorCtr="0">
              <a:noAutofit/>
            </a:bodyPr>
            <a:lstStyle/>
            <a:p>
              <a:pPr lvl="0" algn="ctr" defTabSz="1600200">
                <a:lnSpc>
                  <a:spcPct val="90000"/>
                </a:lnSpc>
                <a:spcBef>
                  <a:spcPct val="0"/>
                </a:spcBef>
                <a:spcAft>
                  <a:spcPct val="35000"/>
                </a:spcAft>
              </a:pPr>
              <a:r>
                <a:rPr lang="en-GB" sz="3600" kern="1200" dirty="0"/>
                <a:t>Level III</a:t>
              </a:r>
            </a:p>
          </p:txBody>
        </p:sp>
      </p:grpSp>
      <p:grpSp>
        <p:nvGrpSpPr>
          <p:cNvPr id="13" name="Group 12"/>
          <p:cNvGrpSpPr/>
          <p:nvPr/>
        </p:nvGrpSpPr>
        <p:grpSpPr>
          <a:xfrm>
            <a:off x="4672850" y="900865"/>
            <a:ext cx="3456189" cy="1499731"/>
            <a:chOff x="2389219" y="3352494"/>
            <a:chExt cx="2058583" cy="823433"/>
          </a:xfrm>
        </p:grpSpPr>
        <p:sp>
          <p:nvSpPr>
            <p:cNvPr id="14" name="Chevron 13"/>
            <p:cNvSpPr/>
            <p:nvPr/>
          </p:nvSpPr>
          <p:spPr>
            <a:xfrm>
              <a:off x="2389219" y="3352494"/>
              <a:ext cx="2058583" cy="823433"/>
            </a:xfrm>
            <a:prstGeom prst="chevron">
              <a:avLst/>
            </a:prstGeom>
            <a:solidFill>
              <a:srgbClr val="4BACC6">
                <a:tint val="40000"/>
                <a:alpha val="90000"/>
                <a:hueOff val="-6137418"/>
                <a:satOff val="27573"/>
                <a:lumOff val="1895"/>
                <a:alphaOff val="0"/>
              </a:srgbClr>
            </a:solidFill>
            <a:ln w="9525" cap="flat" cmpd="sng" algn="ctr">
              <a:solidFill>
                <a:srgbClr val="4BACC6">
                  <a:tint val="40000"/>
                  <a:alpha val="90000"/>
                  <a:hueOff val="-6137418"/>
                  <a:satOff val="27573"/>
                  <a:lumOff val="1895"/>
                  <a:alphaOff val="0"/>
                  <a:shade val="95000"/>
                  <a:satMod val="105000"/>
                </a:srgbClr>
              </a:solidFill>
              <a:prstDash val="solid"/>
            </a:ln>
            <a:effectLst/>
          </p:spPr>
        </p:sp>
        <p:sp>
          <p:nvSpPr>
            <p:cNvPr id="15" name="Chevron 4"/>
            <p:cNvSpPr/>
            <p:nvPr/>
          </p:nvSpPr>
          <p:spPr>
            <a:xfrm>
              <a:off x="2860888" y="3352494"/>
              <a:ext cx="1235150" cy="823433"/>
            </a:xfrm>
            <a:prstGeom prst="rect">
              <a:avLst/>
            </a:prstGeom>
            <a:noFill/>
            <a:ln>
              <a:noFill/>
            </a:ln>
            <a:effectLst/>
          </p:spPr>
          <p:txBody>
            <a:bodyPr spcFirstLastPara="0" vert="horz" wrap="square" lIns="12700" tIns="6350" rIns="0" bIns="6350" numCol="1" spcCol="1270" anchor="ctr" anchorCtr="0">
              <a:noAutofit/>
            </a:bodyPr>
            <a:lstStyle/>
            <a:p>
              <a:pPr marL="0" marR="0" lvl="0" indent="0" algn="ctr" defTabSz="444500" eaLnBrk="1" fontAlgn="auto" latinLnBrk="0" hangingPunct="1">
                <a:lnSpc>
                  <a:spcPct val="90000"/>
                </a:lnSpc>
                <a:spcBef>
                  <a:spcPct val="0"/>
                </a:spcBef>
                <a:spcAft>
                  <a:spcPct val="35000"/>
                </a:spcAft>
                <a:buClrTx/>
                <a:buSzTx/>
                <a:buFontTx/>
                <a:buNone/>
                <a:tabLst/>
                <a:defRPr/>
              </a:pPr>
              <a:r>
                <a:rPr kumimoji="0" lang="en-GB" b="0" i="0" u="none" strike="noStrike" kern="1200" cap="none" spc="0" normalizeH="0" baseline="0" noProof="0" dirty="0">
                  <a:ln>
                    <a:noFill/>
                  </a:ln>
                  <a:solidFill>
                    <a:sysClr val="windowText" lastClr="000000">
                      <a:hueOff val="0"/>
                      <a:satOff val="0"/>
                      <a:lumOff val="0"/>
                      <a:alphaOff val="0"/>
                    </a:sysClr>
                  </a:solidFill>
                  <a:effectLst/>
                  <a:uLnTx/>
                  <a:uFillTx/>
                  <a:latin typeface="Calibri"/>
                  <a:ea typeface="+mn-ea"/>
                  <a:cs typeface="+mn-cs"/>
                </a:rPr>
                <a:t>Re-ordering perception - object in its context</a:t>
              </a:r>
            </a:p>
          </p:txBody>
        </p:sp>
      </p:grpSp>
      <p:grpSp>
        <p:nvGrpSpPr>
          <p:cNvPr id="16" name="Group 15"/>
          <p:cNvGrpSpPr/>
          <p:nvPr/>
        </p:nvGrpSpPr>
        <p:grpSpPr>
          <a:xfrm>
            <a:off x="840925" y="2535090"/>
            <a:ext cx="8223073" cy="4322909"/>
            <a:chOff x="3999863" y="2864927"/>
            <a:chExt cx="6099355" cy="2021516"/>
          </a:xfrm>
        </p:grpSpPr>
        <p:sp>
          <p:nvSpPr>
            <p:cNvPr id="17" name="Chevron 16"/>
            <p:cNvSpPr/>
            <p:nvPr/>
          </p:nvSpPr>
          <p:spPr>
            <a:xfrm>
              <a:off x="3999863" y="2864927"/>
              <a:ext cx="6099355" cy="2021516"/>
            </a:xfrm>
            <a:prstGeom prst="chevron">
              <a:avLst/>
            </a:prstGeom>
          </p:spPr>
          <p:style>
            <a:lnRef idx="1">
              <a:schemeClr val="accent5">
                <a:tint val="40000"/>
                <a:alpha val="90000"/>
                <a:hueOff val="-7671773"/>
                <a:satOff val="34466"/>
                <a:lumOff val="2369"/>
                <a:alphaOff val="0"/>
              </a:schemeClr>
            </a:lnRef>
            <a:fillRef idx="1">
              <a:schemeClr val="accent5">
                <a:tint val="40000"/>
                <a:alpha val="90000"/>
                <a:hueOff val="-7671773"/>
                <a:satOff val="34466"/>
                <a:lumOff val="2369"/>
                <a:alphaOff val="0"/>
              </a:schemeClr>
            </a:fillRef>
            <a:effectRef idx="0">
              <a:schemeClr val="accent5">
                <a:tint val="40000"/>
                <a:alpha val="90000"/>
                <a:hueOff val="-7671773"/>
                <a:satOff val="34466"/>
                <a:lumOff val="2369"/>
                <a:alphaOff val="0"/>
              </a:schemeClr>
            </a:effectRef>
            <a:fontRef idx="minor">
              <a:schemeClr val="dk1">
                <a:hueOff val="0"/>
                <a:satOff val="0"/>
                <a:lumOff val="0"/>
                <a:alphaOff val="0"/>
              </a:schemeClr>
            </a:fontRef>
          </p:style>
        </p:sp>
        <p:sp>
          <p:nvSpPr>
            <p:cNvPr id="19" name="Chevron 4"/>
            <p:cNvSpPr/>
            <p:nvPr/>
          </p:nvSpPr>
          <p:spPr>
            <a:xfrm>
              <a:off x="4718222" y="4413001"/>
              <a:ext cx="4098520" cy="47142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700" tIns="6350" rIns="0" bIns="6350" numCol="1" spcCol="1270" anchor="t" anchorCtr="0">
              <a:noAutofit/>
            </a:bodyPr>
            <a:lstStyle/>
            <a:p>
              <a:pPr marL="57150" lvl="1" indent="-57150" algn="l" defTabSz="444500">
                <a:lnSpc>
                  <a:spcPct val="90000"/>
                </a:lnSpc>
                <a:spcBef>
                  <a:spcPct val="0"/>
                </a:spcBef>
                <a:spcAft>
                  <a:spcPct val="15000"/>
                </a:spcAft>
                <a:buChar char="••"/>
              </a:pPr>
              <a:r>
                <a:rPr lang="en-GB" sz="2000" kern="1200" dirty="0" smtClean="0"/>
                <a:t>summarise the story in a sentence - what have you done?</a:t>
              </a:r>
            </a:p>
            <a:p>
              <a:pPr marL="57150" lvl="1" indent="-57150" algn="l" defTabSz="444500">
                <a:lnSpc>
                  <a:spcPct val="90000"/>
                </a:lnSpc>
                <a:spcBef>
                  <a:spcPct val="0"/>
                </a:spcBef>
                <a:spcAft>
                  <a:spcPct val="15000"/>
                </a:spcAft>
                <a:buChar char="••"/>
              </a:pPr>
              <a:r>
                <a:rPr lang="en-GB" sz="2000" kern="1200" dirty="0" smtClean="0"/>
                <a:t>predict - what might happen next?</a:t>
              </a:r>
            </a:p>
            <a:p>
              <a:pPr marL="57150" lvl="1" indent="-57150" algn="l" defTabSz="355600">
                <a:lnSpc>
                  <a:spcPct val="90000"/>
                </a:lnSpc>
                <a:spcBef>
                  <a:spcPct val="0"/>
                </a:spcBef>
                <a:spcAft>
                  <a:spcPct val="15000"/>
                </a:spcAft>
                <a:buChar char="••"/>
              </a:pPr>
              <a:endParaRPr lang="en-GB" sz="800" kern="1200" dirty="0"/>
            </a:p>
          </p:txBody>
        </p:sp>
      </p:grpSp>
      <p:sp>
        <p:nvSpPr>
          <p:cNvPr id="3" name="Rectangle 2"/>
          <p:cNvSpPr/>
          <p:nvPr/>
        </p:nvSpPr>
        <p:spPr>
          <a:xfrm>
            <a:off x="1936078" y="2574897"/>
            <a:ext cx="5444234" cy="1246495"/>
          </a:xfrm>
          <a:prstGeom prst="rect">
            <a:avLst/>
          </a:prstGeom>
        </p:spPr>
        <p:txBody>
          <a:bodyPr wrap="square">
            <a:spAutoFit/>
          </a:bodyPr>
          <a:lstStyle/>
          <a:p>
            <a:pPr marL="57150" lvl="1" indent="-57150" defTabSz="444500">
              <a:lnSpc>
                <a:spcPct val="90000"/>
              </a:lnSpc>
              <a:spcBef>
                <a:spcPct val="0"/>
              </a:spcBef>
              <a:spcAft>
                <a:spcPct val="15000"/>
              </a:spcAft>
              <a:buChar char="••"/>
            </a:pPr>
            <a:r>
              <a:rPr lang="en-GB" sz="2000" dirty="0"/>
              <a:t>follows a set of directions - put the dog in the box, put the lid on and give it to me</a:t>
            </a:r>
          </a:p>
          <a:p>
            <a:pPr marL="57150" lvl="1" indent="-57150" defTabSz="444500">
              <a:lnSpc>
                <a:spcPct val="90000"/>
              </a:lnSpc>
              <a:spcBef>
                <a:spcPct val="0"/>
              </a:spcBef>
              <a:spcAft>
                <a:spcPct val="15000"/>
              </a:spcAft>
              <a:buChar char="••"/>
            </a:pPr>
            <a:r>
              <a:rPr lang="en-GB" sz="2000" dirty="0"/>
              <a:t>gives an example  with a condition - show me a animal that is </a:t>
            </a:r>
            <a:r>
              <a:rPr lang="en-GB" sz="2000" i="1" dirty="0"/>
              <a:t>not </a:t>
            </a:r>
            <a:r>
              <a:rPr lang="en-GB" sz="2000" dirty="0" smtClean="0"/>
              <a:t>black</a:t>
            </a:r>
            <a:endParaRPr lang="en-GB" sz="2000" dirty="0"/>
          </a:p>
        </p:txBody>
      </p:sp>
      <p:sp>
        <p:nvSpPr>
          <p:cNvPr id="5" name="Rectangle 4"/>
          <p:cNvSpPr/>
          <p:nvPr/>
        </p:nvSpPr>
        <p:spPr>
          <a:xfrm>
            <a:off x="2884368" y="3717032"/>
            <a:ext cx="5959808" cy="1292662"/>
          </a:xfrm>
          <a:prstGeom prst="rect">
            <a:avLst/>
          </a:prstGeom>
        </p:spPr>
        <p:txBody>
          <a:bodyPr wrap="square">
            <a:spAutoFit/>
          </a:bodyPr>
          <a:lstStyle/>
          <a:p>
            <a:pPr marL="57150" lvl="1" indent="-57150" defTabSz="444500">
              <a:lnSpc>
                <a:spcPct val="90000"/>
              </a:lnSpc>
              <a:spcBef>
                <a:spcPct val="0"/>
              </a:spcBef>
              <a:spcAft>
                <a:spcPct val="15000"/>
              </a:spcAft>
              <a:buChar char="••"/>
            </a:pPr>
            <a:r>
              <a:rPr lang="en-GB" sz="2000" dirty="0"/>
              <a:t>identifies similarities - how are these the same?</a:t>
            </a:r>
          </a:p>
          <a:p>
            <a:pPr marL="57150" lvl="1" indent="-57150" defTabSz="444500">
              <a:lnSpc>
                <a:spcPct val="90000"/>
              </a:lnSpc>
              <a:spcBef>
                <a:spcPct val="0"/>
              </a:spcBef>
              <a:spcAft>
                <a:spcPct val="15000"/>
              </a:spcAft>
              <a:buChar char="••"/>
            </a:pPr>
            <a:r>
              <a:rPr lang="en-GB" sz="2000" dirty="0"/>
              <a:t>can arrange pictures in a sequence</a:t>
            </a:r>
          </a:p>
          <a:p>
            <a:pPr marL="57150" lvl="1" indent="-57150" defTabSz="444500">
              <a:lnSpc>
                <a:spcPct val="90000"/>
              </a:lnSpc>
              <a:spcBef>
                <a:spcPct val="0"/>
              </a:spcBef>
              <a:spcAft>
                <a:spcPct val="15000"/>
              </a:spcAft>
              <a:buChar char="••"/>
            </a:pPr>
            <a:r>
              <a:rPr lang="en-GB" sz="2000" dirty="0"/>
              <a:t>tells a story / describes an event - what did you do  today  in games?</a:t>
            </a:r>
          </a:p>
        </p:txBody>
      </p:sp>
      <p:sp>
        <p:nvSpPr>
          <p:cNvPr id="6" name="Rectangle 5"/>
          <p:cNvSpPr/>
          <p:nvPr/>
        </p:nvSpPr>
        <p:spPr>
          <a:xfrm>
            <a:off x="2852248" y="4876071"/>
            <a:ext cx="5973291" cy="969496"/>
          </a:xfrm>
          <a:prstGeom prst="rect">
            <a:avLst/>
          </a:prstGeom>
        </p:spPr>
        <p:txBody>
          <a:bodyPr wrap="square">
            <a:spAutoFit/>
          </a:bodyPr>
          <a:lstStyle/>
          <a:p>
            <a:pPr marL="57150" lvl="1" indent="-57150" defTabSz="444500">
              <a:lnSpc>
                <a:spcPct val="90000"/>
              </a:lnSpc>
              <a:spcBef>
                <a:spcPct val="0"/>
              </a:spcBef>
              <a:spcAft>
                <a:spcPct val="15000"/>
              </a:spcAft>
              <a:buFontTx/>
              <a:buChar char="••"/>
            </a:pPr>
            <a:r>
              <a:rPr lang="en-GB" sz="2000" dirty="0">
                <a:solidFill>
                  <a:prstClr val="black">
                    <a:hueOff val="0"/>
                    <a:satOff val="0"/>
                    <a:lumOff val="0"/>
                    <a:alphaOff val="0"/>
                  </a:prstClr>
                </a:solidFill>
              </a:rPr>
              <a:t>show theory of mind - what might Mum say? </a:t>
            </a:r>
            <a:r>
              <a:rPr lang="en-GB" sz="2000" dirty="0" smtClean="0">
                <a:solidFill>
                  <a:prstClr val="black">
                    <a:hueOff val="0"/>
                    <a:satOff val="0"/>
                    <a:lumOff val="0"/>
                    <a:alphaOff val="0"/>
                  </a:prstClr>
                </a:solidFill>
              </a:rPr>
              <a:t>what </a:t>
            </a:r>
            <a:r>
              <a:rPr lang="en-GB" sz="2000" dirty="0">
                <a:solidFill>
                  <a:prstClr val="black">
                    <a:hueOff val="0"/>
                    <a:satOff val="0"/>
                    <a:lumOff val="0"/>
                    <a:alphaOff val="0"/>
                  </a:prstClr>
                </a:solidFill>
              </a:rPr>
              <a:t>might Mum feel?</a:t>
            </a:r>
          </a:p>
          <a:p>
            <a:pPr marL="57150" lvl="1" indent="-57150" defTabSz="444500">
              <a:lnSpc>
                <a:spcPct val="90000"/>
              </a:lnSpc>
              <a:spcBef>
                <a:spcPct val="0"/>
              </a:spcBef>
              <a:spcAft>
                <a:spcPct val="15000"/>
              </a:spcAft>
              <a:buFontTx/>
              <a:buChar char="••"/>
            </a:pPr>
            <a:r>
              <a:rPr lang="en-GB" sz="2000" dirty="0">
                <a:solidFill>
                  <a:prstClr val="black">
                    <a:hueOff val="0"/>
                    <a:satOff val="0"/>
                    <a:lumOff val="0"/>
                    <a:alphaOff val="0"/>
                  </a:prstClr>
                </a:solidFill>
              </a:rPr>
              <a:t>give a definition - what is a mouse?</a:t>
            </a:r>
          </a:p>
        </p:txBody>
      </p:sp>
    </p:spTree>
    <p:extLst>
      <p:ext uri="{BB962C8B-B14F-4D97-AF65-F5344CB8AC3E}">
        <p14:creationId xmlns:p14="http://schemas.microsoft.com/office/powerpoint/2010/main" val="3721787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57596"/>
            <a:ext cx="6769263" cy="369332"/>
          </a:xfrm>
          <a:prstGeom prst="rect">
            <a:avLst/>
          </a:prstGeom>
          <a:noFill/>
        </p:spPr>
        <p:txBody>
          <a:bodyPr wrap="square" rtlCol="0">
            <a:spAutoFit/>
          </a:bodyPr>
          <a:lstStyle/>
          <a:p>
            <a:pPr marL="285750" indent="-285750">
              <a:buFont typeface="Arial" pitchFamily="34" charset="0"/>
              <a:buChar char="•"/>
            </a:pPr>
            <a:endParaRPr lang="en-GB" b="1" dirty="0" smtClean="0">
              <a:solidFill>
                <a:srgbClr val="000000"/>
              </a:solidFill>
              <a:cs typeface="Arial" pitchFamily="34" charset="0"/>
            </a:endParaRP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TextBox 7"/>
          <p:cNvSpPr txBox="1"/>
          <p:nvPr/>
        </p:nvSpPr>
        <p:spPr>
          <a:xfrm>
            <a:off x="1543489" y="272546"/>
            <a:ext cx="7321943" cy="553998"/>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pPr lvl="0"/>
            <a:r>
              <a:rPr lang="en-GB" sz="3000" dirty="0">
                <a:solidFill>
                  <a:srgbClr val="492F92"/>
                </a:solidFill>
              </a:rPr>
              <a:t>Asking the Right Questions at the Right Time</a:t>
            </a:r>
          </a:p>
        </p:txBody>
      </p:sp>
      <p:sp>
        <p:nvSpPr>
          <p:cNvPr id="2" name="AutoShape 2" descr="Image result for pre teaching vocabulary"/>
          <p:cNvSpPr>
            <a:spLocks noChangeAspect="1" noChangeArrowheads="1"/>
          </p:cNvSpPr>
          <p:nvPr/>
        </p:nvSpPr>
        <p:spPr bwMode="auto">
          <a:xfrm>
            <a:off x="12065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9" name="Group 8"/>
          <p:cNvGrpSpPr/>
          <p:nvPr/>
        </p:nvGrpSpPr>
        <p:grpSpPr>
          <a:xfrm>
            <a:off x="1681850" y="904990"/>
            <a:ext cx="2840260" cy="1474323"/>
            <a:chOff x="3505" y="5143679"/>
            <a:chExt cx="2480220" cy="992088"/>
          </a:xfrm>
          <a:scene3d>
            <a:camera prst="orthographicFront"/>
            <a:lightRig rig="flat" dir="t"/>
          </a:scene3d>
        </p:grpSpPr>
        <p:sp>
          <p:nvSpPr>
            <p:cNvPr id="10" name="Chevron 9"/>
            <p:cNvSpPr/>
            <p:nvPr/>
          </p:nvSpPr>
          <p:spPr>
            <a:xfrm>
              <a:off x="3505" y="5143679"/>
              <a:ext cx="2480220" cy="992088"/>
            </a:xfrm>
            <a:prstGeom prst="chevron">
              <a:avLst/>
            </a:prstGeom>
            <a:sp3d prstMaterial="dkEdge">
              <a:bevelT w="8200" h="38100"/>
            </a:sp3d>
          </p:spPr>
          <p:style>
            <a:lnRef idx="0">
              <a:schemeClr val="lt1">
                <a:hueOff val="0"/>
                <a:satOff val="0"/>
                <a:lumOff val="0"/>
                <a:alphaOff val="0"/>
              </a:schemeClr>
            </a:lnRef>
            <a:fillRef idx="2">
              <a:schemeClr val="accent5">
                <a:hueOff val="-9933876"/>
                <a:satOff val="39811"/>
                <a:lumOff val="8628"/>
                <a:alphaOff val="0"/>
              </a:schemeClr>
            </a:fillRef>
            <a:effectRef idx="1">
              <a:schemeClr val="accent5">
                <a:hueOff val="-9933876"/>
                <a:satOff val="39811"/>
                <a:lumOff val="8628"/>
                <a:alphaOff val="0"/>
              </a:schemeClr>
            </a:effectRef>
            <a:fontRef idx="minor">
              <a:schemeClr val="dk1"/>
            </a:fontRef>
          </p:style>
        </p:sp>
        <p:sp>
          <p:nvSpPr>
            <p:cNvPr id="11" name="Chevron 4"/>
            <p:cNvSpPr/>
            <p:nvPr/>
          </p:nvSpPr>
          <p:spPr>
            <a:xfrm>
              <a:off x="499549" y="5143679"/>
              <a:ext cx="1488132" cy="992088"/>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45720" tIns="22860" rIns="0" bIns="22860" numCol="1" spcCol="1270" anchor="ctr" anchorCtr="0">
              <a:noAutofit/>
            </a:bodyPr>
            <a:lstStyle/>
            <a:p>
              <a:pPr lvl="0" algn="ctr" defTabSz="1600200">
                <a:lnSpc>
                  <a:spcPct val="90000"/>
                </a:lnSpc>
                <a:spcBef>
                  <a:spcPct val="0"/>
                </a:spcBef>
                <a:spcAft>
                  <a:spcPct val="35000"/>
                </a:spcAft>
              </a:pPr>
              <a:r>
                <a:rPr lang="en-GB" sz="3600" kern="1200" dirty="0"/>
                <a:t>Level IV</a:t>
              </a:r>
            </a:p>
          </p:txBody>
        </p:sp>
      </p:grpSp>
      <p:grpSp>
        <p:nvGrpSpPr>
          <p:cNvPr id="12" name="Group 11"/>
          <p:cNvGrpSpPr/>
          <p:nvPr/>
        </p:nvGrpSpPr>
        <p:grpSpPr>
          <a:xfrm>
            <a:off x="4522110" y="836470"/>
            <a:ext cx="3599646" cy="1542846"/>
            <a:chOff x="2389106" y="5218480"/>
            <a:chExt cx="2058583" cy="861704"/>
          </a:xfrm>
        </p:grpSpPr>
        <p:sp>
          <p:nvSpPr>
            <p:cNvPr id="13" name="Chevron 12"/>
            <p:cNvSpPr/>
            <p:nvPr/>
          </p:nvSpPr>
          <p:spPr>
            <a:xfrm>
              <a:off x="2389106" y="5256751"/>
              <a:ext cx="2058583" cy="823433"/>
            </a:xfrm>
            <a:prstGeom prst="chevron">
              <a:avLst/>
            </a:prstGeom>
          </p:spPr>
          <p:style>
            <a:lnRef idx="1">
              <a:schemeClr val="accent5">
                <a:tint val="40000"/>
                <a:alpha val="90000"/>
                <a:hueOff val="-9206127"/>
                <a:satOff val="41360"/>
                <a:lumOff val="2843"/>
                <a:alphaOff val="0"/>
              </a:schemeClr>
            </a:lnRef>
            <a:fillRef idx="1">
              <a:schemeClr val="accent5">
                <a:tint val="40000"/>
                <a:alpha val="90000"/>
                <a:hueOff val="-9206127"/>
                <a:satOff val="41360"/>
                <a:lumOff val="2843"/>
                <a:alphaOff val="0"/>
              </a:schemeClr>
            </a:fillRef>
            <a:effectRef idx="0">
              <a:schemeClr val="accent5">
                <a:tint val="40000"/>
                <a:alpha val="90000"/>
                <a:hueOff val="-9206127"/>
                <a:satOff val="41360"/>
                <a:lumOff val="2843"/>
                <a:alphaOff val="0"/>
              </a:schemeClr>
            </a:effectRef>
            <a:fontRef idx="minor">
              <a:schemeClr val="dk1">
                <a:hueOff val="0"/>
                <a:satOff val="0"/>
                <a:lumOff val="0"/>
                <a:alphaOff val="0"/>
              </a:schemeClr>
            </a:fontRef>
          </p:style>
        </p:sp>
        <p:sp>
          <p:nvSpPr>
            <p:cNvPr id="14" name="Chevron 4"/>
            <p:cNvSpPr/>
            <p:nvPr/>
          </p:nvSpPr>
          <p:spPr>
            <a:xfrm>
              <a:off x="2779332" y="5218480"/>
              <a:ext cx="1304310" cy="82343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700" tIns="6350" rIns="0" bIns="6350" numCol="1" spcCol="1270" anchor="ctr" anchorCtr="0">
              <a:noAutofit/>
            </a:bodyPr>
            <a:lstStyle/>
            <a:p>
              <a:pPr lvl="0" algn="ctr" defTabSz="444500">
                <a:lnSpc>
                  <a:spcPct val="90000"/>
                </a:lnSpc>
                <a:spcBef>
                  <a:spcPct val="0"/>
                </a:spcBef>
                <a:spcAft>
                  <a:spcPct val="35000"/>
                </a:spcAft>
              </a:pPr>
              <a:r>
                <a:rPr lang="en-GB" kern="1200" dirty="0"/>
                <a:t>complex and abstract verbal problems - the relationships between objects, people, events and reasons</a:t>
              </a:r>
            </a:p>
          </p:txBody>
        </p:sp>
      </p:grpSp>
      <p:grpSp>
        <p:nvGrpSpPr>
          <p:cNvPr id="15" name="Group 14"/>
          <p:cNvGrpSpPr/>
          <p:nvPr/>
        </p:nvGrpSpPr>
        <p:grpSpPr>
          <a:xfrm>
            <a:off x="1115616" y="2492896"/>
            <a:ext cx="7776136" cy="4248472"/>
            <a:chOff x="3931679" y="4783398"/>
            <a:chExt cx="6144010" cy="1712650"/>
          </a:xfrm>
        </p:grpSpPr>
        <p:sp>
          <p:nvSpPr>
            <p:cNvPr id="16" name="Chevron 15"/>
            <p:cNvSpPr/>
            <p:nvPr/>
          </p:nvSpPr>
          <p:spPr>
            <a:xfrm>
              <a:off x="3931679" y="4783398"/>
              <a:ext cx="6123214" cy="1712650"/>
            </a:xfrm>
            <a:prstGeom prst="chevron">
              <a:avLst/>
            </a:prstGeom>
          </p:spPr>
          <p:style>
            <a:lnRef idx="1">
              <a:schemeClr val="accent5">
                <a:tint val="40000"/>
                <a:alpha val="90000"/>
                <a:hueOff val="-10740482"/>
                <a:satOff val="48253"/>
                <a:lumOff val="3317"/>
                <a:alphaOff val="0"/>
              </a:schemeClr>
            </a:lnRef>
            <a:fillRef idx="1">
              <a:schemeClr val="accent5">
                <a:tint val="40000"/>
                <a:alpha val="90000"/>
                <a:hueOff val="-10740482"/>
                <a:satOff val="48253"/>
                <a:lumOff val="3317"/>
                <a:alphaOff val="0"/>
              </a:schemeClr>
            </a:fillRef>
            <a:effectRef idx="0">
              <a:schemeClr val="accent5">
                <a:tint val="40000"/>
                <a:alpha val="90000"/>
                <a:hueOff val="-10740482"/>
                <a:satOff val="48253"/>
                <a:lumOff val="3317"/>
                <a:alphaOff val="0"/>
              </a:schemeClr>
            </a:effectRef>
            <a:fontRef idx="minor">
              <a:schemeClr val="dk1">
                <a:hueOff val="0"/>
                <a:satOff val="0"/>
                <a:lumOff val="0"/>
                <a:alphaOff val="0"/>
              </a:schemeClr>
            </a:fontRef>
          </p:style>
        </p:sp>
        <p:sp>
          <p:nvSpPr>
            <p:cNvPr id="17" name="Chevron 4"/>
            <p:cNvSpPr/>
            <p:nvPr/>
          </p:nvSpPr>
          <p:spPr>
            <a:xfrm>
              <a:off x="5631031" y="5585663"/>
              <a:ext cx="4444658" cy="32407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700" tIns="6350" rIns="0" bIns="6350" numCol="1" spcCol="1270" anchor="t" anchorCtr="0">
              <a:noAutofit/>
            </a:bodyPr>
            <a:lstStyle/>
            <a:p>
              <a:pPr marL="57150" lvl="1" indent="-57150" algn="l" defTabSz="444500">
                <a:lnSpc>
                  <a:spcPct val="90000"/>
                </a:lnSpc>
                <a:spcBef>
                  <a:spcPct val="0"/>
                </a:spcBef>
                <a:spcAft>
                  <a:spcPct val="15000"/>
                </a:spcAft>
                <a:buChar char="••"/>
              </a:pPr>
              <a:r>
                <a:rPr lang="en-GB" sz="2000" kern="1200" dirty="0" smtClean="0"/>
                <a:t>Make </a:t>
              </a:r>
              <a:r>
                <a:rPr lang="en-GB" sz="2000" kern="1200" dirty="0"/>
                <a:t>an inference from an observation - how can we tell that this book is old</a:t>
              </a:r>
              <a:r>
                <a:rPr lang="en-GB" sz="2000" kern="1200" dirty="0" smtClean="0"/>
                <a:t>?</a:t>
              </a:r>
              <a:endParaRPr lang="en-GB" sz="2000" kern="1200" dirty="0"/>
            </a:p>
          </p:txBody>
        </p:sp>
      </p:grpSp>
      <p:sp>
        <p:nvSpPr>
          <p:cNvPr id="3" name="Rectangle 2"/>
          <p:cNvSpPr/>
          <p:nvPr/>
        </p:nvSpPr>
        <p:spPr>
          <a:xfrm>
            <a:off x="2771800" y="3831723"/>
            <a:ext cx="5846451" cy="646331"/>
          </a:xfrm>
          <a:prstGeom prst="rect">
            <a:avLst/>
          </a:prstGeom>
        </p:spPr>
        <p:txBody>
          <a:bodyPr wrap="square">
            <a:spAutoFit/>
          </a:bodyPr>
          <a:lstStyle/>
          <a:p>
            <a:pPr marL="57150" lvl="1" indent="-57150" defTabSz="444500">
              <a:lnSpc>
                <a:spcPct val="90000"/>
              </a:lnSpc>
              <a:spcBef>
                <a:spcPct val="0"/>
              </a:spcBef>
              <a:spcAft>
                <a:spcPct val="15000"/>
              </a:spcAft>
              <a:buChar char="••"/>
            </a:pPr>
            <a:r>
              <a:rPr lang="en-GB" sz="2000" dirty="0"/>
              <a:t>solve a problem from another person's perspective - what could Mrs Smith do if she didn't have any paper?</a:t>
            </a:r>
          </a:p>
        </p:txBody>
      </p:sp>
      <p:sp>
        <p:nvSpPr>
          <p:cNvPr id="5" name="Rectangle 4"/>
          <p:cNvSpPr/>
          <p:nvPr/>
        </p:nvSpPr>
        <p:spPr>
          <a:xfrm>
            <a:off x="1668058" y="2492895"/>
            <a:ext cx="6216310" cy="692497"/>
          </a:xfrm>
          <a:prstGeom prst="rect">
            <a:avLst/>
          </a:prstGeom>
        </p:spPr>
        <p:txBody>
          <a:bodyPr wrap="square">
            <a:spAutoFit/>
          </a:bodyPr>
          <a:lstStyle/>
          <a:p>
            <a:pPr marL="57150" lvl="1" indent="-57150" defTabSz="444500">
              <a:lnSpc>
                <a:spcPct val="90000"/>
              </a:lnSpc>
              <a:spcBef>
                <a:spcPct val="0"/>
              </a:spcBef>
              <a:spcAft>
                <a:spcPct val="15000"/>
              </a:spcAft>
              <a:buChar char="••"/>
            </a:pPr>
            <a:r>
              <a:rPr lang="en-GB" sz="2000" dirty="0"/>
              <a:t>justify a problem - why will the boat float?</a:t>
            </a:r>
          </a:p>
          <a:p>
            <a:pPr marL="57150" lvl="1" indent="-57150" defTabSz="444500">
              <a:lnSpc>
                <a:spcPct val="90000"/>
              </a:lnSpc>
              <a:spcBef>
                <a:spcPct val="0"/>
              </a:spcBef>
              <a:spcAft>
                <a:spcPct val="15000"/>
              </a:spcAft>
              <a:buChar char="••"/>
            </a:pPr>
            <a:r>
              <a:rPr lang="en-GB" sz="2000" dirty="0"/>
              <a:t>identify the cause - what made the boy cry</a:t>
            </a:r>
            <a:r>
              <a:rPr lang="en-GB" sz="2000" dirty="0" smtClean="0"/>
              <a:t>?</a:t>
            </a:r>
            <a:endParaRPr lang="en-GB" sz="2000" dirty="0"/>
          </a:p>
        </p:txBody>
      </p:sp>
      <p:sp>
        <p:nvSpPr>
          <p:cNvPr id="6" name="Rectangle 5"/>
          <p:cNvSpPr/>
          <p:nvPr/>
        </p:nvSpPr>
        <p:spPr>
          <a:xfrm>
            <a:off x="2249902" y="3185392"/>
            <a:ext cx="5778482" cy="646331"/>
          </a:xfrm>
          <a:prstGeom prst="rect">
            <a:avLst/>
          </a:prstGeom>
        </p:spPr>
        <p:txBody>
          <a:bodyPr wrap="square">
            <a:spAutoFit/>
          </a:bodyPr>
          <a:lstStyle/>
          <a:p>
            <a:pPr marL="57150" lvl="1" indent="-57150" defTabSz="444500">
              <a:lnSpc>
                <a:spcPct val="90000"/>
              </a:lnSpc>
              <a:spcBef>
                <a:spcPct val="0"/>
              </a:spcBef>
              <a:spcAft>
                <a:spcPct val="15000"/>
              </a:spcAft>
              <a:buChar char="••"/>
            </a:pPr>
            <a:r>
              <a:rPr lang="en-GB" sz="2000" dirty="0"/>
              <a:t>solve a problem - what could you do if you didn't have </a:t>
            </a:r>
            <a:r>
              <a:rPr lang="en-GB" sz="2000" dirty="0" smtClean="0"/>
              <a:t>your </a:t>
            </a:r>
            <a:r>
              <a:rPr lang="en-GB" sz="2000" dirty="0"/>
              <a:t>lunch?</a:t>
            </a:r>
          </a:p>
        </p:txBody>
      </p:sp>
      <p:sp>
        <p:nvSpPr>
          <p:cNvPr id="7" name="Rectangle 6"/>
          <p:cNvSpPr/>
          <p:nvPr/>
        </p:nvSpPr>
        <p:spPr>
          <a:xfrm>
            <a:off x="2618983" y="5078805"/>
            <a:ext cx="5999268" cy="646331"/>
          </a:xfrm>
          <a:prstGeom prst="rect">
            <a:avLst/>
          </a:prstGeom>
        </p:spPr>
        <p:txBody>
          <a:bodyPr wrap="square">
            <a:spAutoFit/>
          </a:bodyPr>
          <a:lstStyle/>
          <a:p>
            <a:pPr marL="57150" lvl="1" indent="-57150" defTabSz="444500">
              <a:lnSpc>
                <a:spcPct val="90000"/>
              </a:lnSpc>
              <a:spcBef>
                <a:spcPct val="0"/>
              </a:spcBef>
              <a:spcAft>
                <a:spcPct val="15000"/>
              </a:spcAft>
              <a:buFontTx/>
              <a:buChar char="••"/>
            </a:pPr>
            <a:r>
              <a:rPr lang="en-GB" sz="2000" dirty="0">
                <a:solidFill>
                  <a:prstClr val="black">
                    <a:hueOff val="0"/>
                    <a:satOff val="0"/>
                    <a:lumOff val="0"/>
                    <a:alphaOff val="0"/>
                  </a:prstClr>
                </a:solidFill>
              </a:rPr>
              <a:t>explain why something cannot be done - why can't  penguins fly</a:t>
            </a:r>
            <a:r>
              <a:rPr lang="en-GB" sz="2000" dirty="0" smtClean="0">
                <a:solidFill>
                  <a:prstClr val="black">
                    <a:hueOff val="0"/>
                    <a:satOff val="0"/>
                    <a:lumOff val="0"/>
                    <a:alphaOff val="0"/>
                  </a:prstClr>
                </a:solidFill>
              </a:rPr>
              <a:t>?</a:t>
            </a:r>
            <a:endParaRPr lang="en-GB" sz="2000" dirty="0">
              <a:solidFill>
                <a:prstClr val="black">
                  <a:hueOff val="0"/>
                  <a:satOff val="0"/>
                  <a:lumOff val="0"/>
                  <a:alphaOff val="0"/>
                </a:prstClr>
              </a:solidFill>
            </a:endParaRPr>
          </a:p>
        </p:txBody>
      </p:sp>
      <p:sp>
        <p:nvSpPr>
          <p:cNvPr id="19" name="Rectangle 18"/>
          <p:cNvSpPr/>
          <p:nvPr/>
        </p:nvSpPr>
        <p:spPr>
          <a:xfrm>
            <a:off x="2122488" y="5621204"/>
            <a:ext cx="5587399" cy="646331"/>
          </a:xfrm>
          <a:prstGeom prst="rect">
            <a:avLst/>
          </a:prstGeom>
        </p:spPr>
        <p:txBody>
          <a:bodyPr wrap="square">
            <a:spAutoFit/>
          </a:bodyPr>
          <a:lstStyle/>
          <a:p>
            <a:pPr marL="57150" lvl="1" indent="-57150" defTabSz="444500">
              <a:lnSpc>
                <a:spcPct val="90000"/>
              </a:lnSpc>
              <a:spcBef>
                <a:spcPct val="0"/>
              </a:spcBef>
              <a:spcAft>
                <a:spcPct val="15000"/>
              </a:spcAft>
              <a:buFontTx/>
              <a:buChar char="••"/>
            </a:pPr>
            <a:r>
              <a:rPr lang="en-GB" sz="2000" dirty="0">
                <a:solidFill>
                  <a:prstClr val="black">
                    <a:hueOff val="0"/>
                    <a:satOff val="0"/>
                    <a:lumOff val="0"/>
                    <a:alphaOff val="0"/>
                  </a:prstClr>
                </a:solidFill>
              </a:rPr>
              <a:t>select a means to a goal - what do we need to make </a:t>
            </a:r>
            <a:r>
              <a:rPr lang="en-GB" sz="2000" dirty="0" smtClean="0">
                <a:solidFill>
                  <a:prstClr val="black">
                    <a:hueOff val="0"/>
                    <a:satOff val="0"/>
                    <a:lumOff val="0"/>
                    <a:alphaOff val="0"/>
                  </a:prstClr>
                </a:solidFill>
              </a:rPr>
              <a:t>Mother’s Day card?</a:t>
            </a:r>
            <a:endParaRPr lang="en-GB" sz="2000" dirty="0">
              <a:solidFill>
                <a:prstClr val="black">
                  <a:hueOff val="0"/>
                  <a:satOff val="0"/>
                  <a:lumOff val="0"/>
                  <a:alphaOff val="0"/>
                </a:prstClr>
              </a:solidFill>
            </a:endParaRPr>
          </a:p>
        </p:txBody>
      </p:sp>
      <p:sp>
        <p:nvSpPr>
          <p:cNvPr id="20" name="Rectangle 19"/>
          <p:cNvSpPr/>
          <p:nvPr/>
        </p:nvSpPr>
        <p:spPr>
          <a:xfrm>
            <a:off x="1668058" y="6211233"/>
            <a:ext cx="5108285" cy="646331"/>
          </a:xfrm>
          <a:prstGeom prst="rect">
            <a:avLst/>
          </a:prstGeom>
        </p:spPr>
        <p:txBody>
          <a:bodyPr wrap="square">
            <a:spAutoFit/>
          </a:bodyPr>
          <a:lstStyle/>
          <a:p>
            <a:pPr marL="57150" lvl="1" indent="-57150" defTabSz="444500">
              <a:lnSpc>
                <a:spcPct val="90000"/>
              </a:lnSpc>
              <a:spcBef>
                <a:spcPct val="0"/>
              </a:spcBef>
              <a:spcAft>
                <a:spcPct val="15000"/>
              </a:spcAft>
              <a:buFontTx/>
              <a:buChar char="••"/>
            </a:pPr>
            <a:r>
              <a:rPr lang="en-GB" sz="2000" dirty="0">
                <a:solidFill>
                  <a:prstClr val="black">
                    <a:hueOff val="0"/>
                    <a:satOff val="0"/>
                    <a:lumOff val="0"/>
                    <a:alphaOff val="0"/>
                  </a:prstClr>
                </a:solidFill>
              </a:rPr>
              <a:t>explain the logic of compound words - why is this called a newspaper?</a:t>
            </a:r>
          </a:p>
        </p:txBody>
      </p:sp>
    </p:spTree>
    <p:extLst>
      <p:ext uri="{BB962C8B-B14F-4D97-AF65-F5344CB8AC3E}">
        <p14:creationId xmlns:p14="http://schemas.microsoft.com/office/powerpoint/2010/main" val="721362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57596"/>
            <a:ext cx="6769263" cy="461665"/>
          </a:xfrm>
          <a:prstGeom prst="rect">
            <a:avLst/>
          </a:prstGeom>
          <a:noFill/>
        </p:spPr>
        <p:txBody>
          <a:bodyPr wrap="square" rtlCol="0">
            <a:spAutoFit/>
          </a:bodyPr>
          <a:lstStyle/>
          <a:p>
            <a:r>
              <a:rPr lang="en-GB" sz="2400" dirty="0" smtClean="0">
                <a:solidFill>
                  <a:srgbClr val="000000"/>
                </a:solidFill>
                <a:cs typeface="Arial" pitchFamily="34" charset="0"/>
              </a:rPr>
              <a:t>Now it’s your turn to try!</a:t>
            </a: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TextBox 7"/>
          <p:cNvSpPr txBox="1"/>
          <p:nvPr/>
        </p:nvSpPr>
        <p:spPr>
          <a:xfrm>
            <a:off x="1543489" y="272546"/>
            <a:ext cx="7321943" cy="553998"/>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pPr lvl="0"/>
            <a:r>
              <a:rPr lang="en-GB" sz="3000" dirty="0">
                <a:solidFill>
                  <a:srgbClr val="492F92"/>
                </a:solidFill>
              </a:rPr>
              <a:t>Asking the Right Questions at the Right Time</a:t>
            </a:r>
          </a:p>
        </p:txBody>
      </p:sp>
      <p:sp>
        <p:nvSpPr>
          <p:cNvPr id="2" name="AutoShape 2" descr="Image result for pre teaching vocabulary"/>
          <p:cNvSpPr>
            <a:spLocks noChangeAspect="1" noChangeArrowheads="1"/>
          </p:cNvSpPr>
          <p:nvPr/>
        </p:nvSpPr>
        <p:spPr bwMode="auto">
          <a:xfrm>
            <a:off x="12065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098" name="Picture 2"/>
          <p:cNvPicPr>
            <a:picLocks noGrp="1" noChangeAspect="1" noChangeArrowheads="1"/>
          </p:cNvPicPr>
          <p:nvPr>
            <p:ph idx="1"/>
          </p:nvPr>
        </p:nvPicPr>
        <p:blipFill>
          <a:blip r:embed="rId6">
            <a:extLst>
              <a:ext uri="{28A0092B-C50C-407E-A947-70E740481C1C}">
                <a14:useLocalDpi xmlns:a14="http://schemas.microsoft.com/office/drawing/2010/main" val="0"/>
              </a:ext>
            </a:extLst>
          </a:blip>
          <a:srcRect/>
          <a:stretch>
            <a:fillRect/>
          </a:stretch>
        </p:blipFill>
        <p:spPr bwMode="auto">
          <a:xfrm>
            <a:off x="2122488" y="2708920"/>
            <a:ext cx="6564312" cy="3677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43808" y="744102"/>
            <a:ext cx="4230687"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17115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57596"/>
            <a:ext cx="6769263" cy="369332"/>
          </a:xfrm>
          <a:prstGeom prst="rect">
            <a:avLst/>
          </a:prstGeom>
          <a:noFill/>
        </p:spPr>
        <p:txBody>
          <a:bodyPr wrap="square" rtlCol="0">
            <a:spAutoFit/>
          </a:bodyPr>
          <a:lstStyle/>
          <a:p>
            <a:pPr marL="285750" indent="-285750">
              <a:buFont typeface="Arial" pitchFamily="34" charset="0"/>
              <a:buChar char="•"/>
            </a:pPr>
            <a:endParaRPr lang="en-GB" b="1" dirty="0" smtClean="0">
              <a:solidFill>
                <a:srgbClr val="000000"/>
              </a:solidFill>
              <a:cs typeface="Arial" pitchFamily="34" charset="0"/>
            </a:endParaRPr>
          </a:p>
        </p:txBody>
      </p:sp>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TextBox 7"/>
          <p:cNvSpPr txBox="1"/>
          <p:nvPr/>
        </p:nvSpPr>
        <p:spPr>
          <a:xfrm>
            <a:off x="1543489" y="272546"/>
            <a:ext cx="7321943" cy="553998"/>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pPr lvl="0"/>
            <a:r>
              <a:rPr lang="en-GB" sz="3000" dirty="0">
                <a:solidFill>
                  <a:srgbClr val="492F92"/>
                </a:solidFill>
              </a:rPr>
              <a:t>Asking the Right Questions at the Right Time</a:t>
            </a:r>
          </a:p>
        </p:txBody>
      </p:sp>
      <p:sp>
        <p:nvSpPr>
          <p:cNvPr id="2" name="AutoShape 2" descr="Image result for pre teaching vocabulary"/>
          <p:cNvSpPr>
            <a:spLocks noChangeAspect="1" noChangeArrowheads="1"/>
          </p:cNvSpPr>
          <p:nvPr/>
        </p:nvSpPr>
        <p:spPr bwMode="auto">
          <a:xfrm>
            <a:off x="12065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Text Placeholder 5"/>
          <p:cNvSpPr>
            <a:spLocks noGrp="1"/>
          </p:cNvSpPr>
          <p:nvPr>
            <p:ph type="body" sz="half" idx="2"/>
          </p:nvPr>
        </p:nvSpPr>
        <p:spPr>
          <a:xfrm>
            <a:off x="2122488" y="3717032"/>
            <a:ext cx="6121920" cy="3077164"/>
          </a:xfrm>
        </p:spPr>
        <p:txBody>
          <a:bodyPr>
            <a:normAutofit fontScale="85000" lnSpcReduction="20000"/>
          </a:bodyPr>
          <a:lstStyle/>
          <a:p>
            <a:pPr algn="ctr"/>
            <a:r>
              <a:rPr lang="en-GB" sz="2400" b="1" dirty="0" smtClean="0"/>
              <a:t>Using Blank levels to support behaviour</a:t>
            </a:r>
          </a:p>
          <a:p>
            <a:pPr marL="285750" indent="-285750">
              <a:buFont typeface="Arial" panose="020B0604020202020204" pitchFamily="34" charset="0"/>
              <a:buChar char="•"/>
            </a:pPr>
            <a:r>
              <a:rPr lang="en-GB" sz="2100" dirty="0" smtClean="0"/>
              <a:t>What happened?</a:t>
            </a:r>
          </a:p>
          <a:p>
            <a:pPr marL="285750" indent="-285750">
              <a:buFont typeface="Arial" panose="020B0604020202020204" pitchFamily="34" charset="0"/>
              <a:buChar char="•"/>
            </a:pPr>
            <a:r>
              <a:rPr lang="en-GB" sz="2100" dirty="0" smtClean="0"/>
              <a:t>Who does the teddy belong to?</a:t>
            </a:r>
          </a:p>
          <a:p>
            <a:pPr marL="285750" indent="-285750">
              <a:buFont typeface="Arial" panose="020B0604020202020204" pitchFamily="34" charset="0"/>
              <a:buChar char="•"/>
            </a:pPr>
            <a:r>
              <a:rPr lang="en-GB" sz="2100" dirty="0" smtClean="0"/>
              <a:t>How is Joshua feeling? Why is he feeling x?</a:t>
            </a:r>
          </a:p>
          <a:p>
            <a:pPr marL="285750" indent="-285750">
              <a:buFont typeface="Arial" panose="020B0604020202020204" pitchFamily="34" charset="0"/>
              <a:buChar char="•"/>
            </a:pPr>
            <a:r>
              <a:rPr lang="en-GB" sz="2100" dirty="0" smtClean="0"/>
              <a:t>What should you say to Joshua now?</a:t>
            </a:r>
          </a:p>
          <a:p>
            <a:pPr marL="285750" indent="-285750">
              <a:buFont typeface="Arial" panose="020B0604020202020204" pitchFamily="34" charset="0"/>
              <a:buChar char="•"/>
            </a:pPr>
            <a:r>
              <a:rPr lang="en-GB" sz="2100" dirty="0" smtClean="0"/>
              <a:t>How can you do things differently next time?</a:t>
            </a:r>
          </a:p>
          <a:p>
            <a:pPr marL="285750" indent="-285750">
              <a:buFont typeface="Arial" panose="020B0604020202020204" pitchFamily="34" charset="0"/>
              <a:buChar char="•"/>
            </a:pPr>
            <a:r>
              <a:rPr lang="en-GB" sz="2100" dirty="0" smtClean="0"/>
              <a:t>If you wanted to borrow Joshua’s teddy, what could you have said?</a:t>
            </a:r>
          </a:p>
          <a:p>
            <a:pPr marL="285750" indent="-285750">
              <a:buFont typeface="Arial" panose="020B0604020202020204" pitchFamily="34" charset="0"/>
              <a:buChar char="•"/>
            </a:pPr>
            <a:r>
              <a:rPr lang="en-GB" sz="2100" dirty="0" smtClean="0"/>
              <a:t>What would you have done / how would you have felt  if somebody grabbed your teddy?</a:t>
            </a:r>
          </a:p>
          <a:p>
            <a:pPr marL="285750" indent="-285750">
              <a:buFont typeface="Arial" panose="020B0604020202020204" pitchFamily="34" charset="0"/>
              <a:buChar char="•"/>
            </a:pPr>
            <a:r>
              <a:rPr lang="en-GB" sz="2100" dirty="0" smtClean="0"/>
              <a:t>So, what do you need to do now?</a:t>
            </a:r>
          </a:p>
          <a:p>
            <a:pPr marL="285750" indent="-285750">
              <a:buFont typeface="Arial" panose="020B0604020202020204" pitchFamily="34" charset="0"/>
              <a:buChar char="•"/>
            </a:pPr>
            <a:endParaRPr lang="en-GB" sz="1800" dirty="0"/>
          </a:p>
        </p:txBody>
      </p:sp>
      <p:pic>
        <p:nvPicPr>
          <p:cNvPr id="5122" name="Picture 2"/>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2795762" y="1333983"/>
            <a:ext cx="4326777" cy="2382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43808" y="549545"/>
            <a:ext cx="4230687"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08580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57596"/>
            <a:ext cx="6769263" cy="369332"/>
          </a:xfrm>
          <a:prstGeom prst="rect">
            <a:avLst/>
          </a:prstGeom>
          <a:noFill/>
        </p:spPr>
        <p:txBody>
          <a:bodyPr wrap="square" rtlCol="0">
            <a:spAutoFit/>
          </a:bodyPr>
          <a:lstStyle/>
          <a:p>
            <a:pPr marL="285750" indent="-285750">
              <a:buFont typeface="Arial" pitchFamily="34" charset="0"/>
              <a:buChar char="•"/>
            </a:pPr>
            <a:endParaRPr lang="en-GB" b="1" dirty="0" smtClean="0">
              <a:solidFill>
                <a:srgbClr val="000000"/>
              </a:solidFill>
              <a:cs typeface="Arial" pitchFamily="34" charset="0"/>
            </a:endParaRPr>
          </a:p>
        </p:txBody>
      </p:sp>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TextBox 7"/>
          <p:cNvSpPr txBox="1"/>
          <p:nvPr/>
        </p:nvSpPr>
        <p:spPr>
          <a:xfrm>
            <a:off x="1543489" y="272546"/>
            <a:ext cx="7321943" cy="553998"/>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pPr lvl="0"/>
            <a:r>
              <a:rPr lang="en-GB" sz="3000" dirty="0">
                <a:solidFill>
                  <a:srgbClr val="492F92"/>
                </a:solidFill>
              </a:rPr>
              <a:t>Asking the Right Questions at the Right Time</a:t>
            </a:r>
          </a:p>
        </p:txBody>
      </p:sp>
      <p:sp>
        <p:nvSpPr>
          <p:cNvPr id="2" name="AutoShape 2" descr="Image result for pre teaching vocabulary"/>
          <p:cNvSpPr>
            <a:spLocks noChangeAspect="1" noChangeArrowheads="1"/>
          </p:cNvSpPr>
          <p:nvPr/>
        </p:nvSpPr>
        <p:spPr bwMode="auto">
          <a:xfrm>
            <a:off x="12065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Rectangle 2"/>
          <p:cNvSpPr/>
          <p:nvPr/>
        </p:nvSpPr>
        <p:spPr>
          <a:xfrm>
            <a:off x="2286000" y="1859340"/>
            <a:ext cx="6462464" cy="3139321"/>
          </a:xfrm>
          <a:prstGeom prst="rect">
            <a:avLst/>
          </a:prstGeom>
        </p:spPr>
        <p:txBody>
          <a:bodyPr wrap="square">
            <a:spAutoFit/>
          </a:bodyPr>
          <a:lstStyle/>
          <a:p>
            <a:pPr lvl="0"/>
            <a:r>
              <a:rPr lang="en-GB" b="1" dirty="0">
                <a:solidFill>
                  <a:srgbClr val="000000"/>
                </a:solidFill>
                <a:cs typeface="Arial" pitchFamily="34" charset="0"/>
              </a:rPr>
              <a:t>Activity 4:	Personal Action Planning</a:t>
            </a:r>
          </a:p>
          <a:p>
            <a:pPr lvl="0"/>
            <a:endParaRPr lang="en-GB" b="1" dirty="0">
              <a:solidFill>
                <a:srgbClr val="000000"/>
              </a:solidFill>
              <a:cs typeface="Arial" pitchFamily="34" charset="0"/>
            </a:endParaRPr>
          </a:p>
          <a:p>
            <a:pPr lvl="0"/>
            <a:r>
              <a:rPr lang="en-GB" dirty="0">
                <a:solidFill>
                  <a:srgbClr val="000000"/>
                </a:solidFill>
                <a:cs typeface="Arial" pitchFamily="34" charset="0"/>
              </a:rPr>
              <a:t>Select one </a:t>
            </a:r>
            <a:r>
              <a:rPr lang="en-GB" dirty="0" smtClean="0">
                <a:solidFill>
                  <a:srgbClr val="000000"/>
                </a:solidFill>
                <a:cs typeface="Arial" pitchFamily="34" charset="0"/>
              </a:rPr>
              <a:t>curriculum or topic area </a:t>
            </a:r>
            <a:r>
              <a:rPr lang="en-GB" dirty="0">
                <a:solidFill>
                  <a:srgbClr val="000000"/>
                </a:solidFill>
                <a:cs typeface="Arial" pitchFamily="34" charset="0"/>
              </a:rPr>
              <a:t>to focus on over the next </a:t>
            </a:r>
            <a:r>
              <a:rPr lang="en-GB" dirty="0" smtClean="0">
                <a:solidFill>
                  <a:srgbClr val="000000"/>
                </a:solidFill>
                <a:cs typeface="Arial" pitchFamily="34" charset="0"/>
              </a:rPr>
              <a:t>month – e.g. literacy, numeracy, in the playground, circle time etc.</a:t>
            </a:r>
            <a:endParaRPr lang="en-GB" dirty="0">
              <a:solidFill>
                <a:srgbClr val="000000"/>
              </a:solidFill>
              <a:cs typeface="Arial" pitchFamily="34" charset="0"/>
            </a:endParaRPr>
          </a:p>
          <a:p>
            <a:pPr lvl="0"/>
            <a:endParaRPr lang="en-GB" dirty="0">
              <a:solidFill>
                <a:srgbClr val="000000"/>
              </a:solidFill>
              <a:cs typeface="Arial" pitchFamily="34" charset="0"/>
            </a:endParaRPr>
          </a:p>
          <a:p>
            <a:pPr lvl="0"/>
            <a:r>
              <a:rPr lang="en-GB" dirty="0" smtClean="0">
                <a:solidFill>
                  <a:srgbClr val="000000"/>
                </a:solidFill>
                <a:cs typeface="Arial" pitchFamily="34" charset="0"/>
              </a:rPr>
              <a:t>Think about how you will adjust your questioning to the ‘right level’ – how will you know what level is ‘</a:t>
            </a:r>
            <a:r>
              <a:rPr lang="en-GB" i="1" dirty="0" smtClean="0">
                <a:solidFill>
                  <a:srgbClr val="000000"/>
                </a:solidFill>
                <a:cs typeface="Arial" pitchFamily="34" charset="0"/>
              </a:rPr>
              <a:t>right’</a:t>
            </a:r>
            <a:r>
              <a:rPr lang="en-GB" dirty="0" smtClean="0">
                <a:solidFill>
                  <a:srgbClr val="000000"/>
                </a:solidFill>
                <a:cs typeface="Arial" pitchFamily="34" charset="0"/>
              </a:rPr>
              <a:t>?</a:t>
            </a:r>
            <a:endParaRPr lang="en-GB" dirty="0">
              <a:solidFill>
                <a:srgbClr val="000000"/>
              </a:solidFill>
              <a:cs typeface="Arial" pitchFamily="34" charset="0"/>
            </a:endParaRPr>
          </a:p>
          <a:p>
            <a:pPr lvl="0"/>
            <a:endParaRPr lang="en-GB" dirty="0">
              <a:solidFill>
                <a:srgbClr val="000000"/>
              </a:solidFill>
              <a:cs typeface="Arial" pitchFamily="34" charset="0"/>
            </a:endParaRPr>
          </a:p>
          <a:p>
            <a:pPr lvl="0"/>
            <a:r>
              <a:rPr lang="en-GB" dirty="0">
                <a:solidFill>
                  <a:srgbClr val="000000"/>
                </a:solidFill>
                <a:cs typeface="Arial" pitchFamily="34" charset="0"/>
              </a:rPr>
              <a:t>Share your action plan with a partner.</a:t>
            </a:r>
          </a:p>
          <a:p>
            <a:pPr lvl="0"/>
            <a:endParaRPr lang="en-GB" dirty="0">
              <a:solidFill>
                <a:srgbClr val="000000"/>
              </a:solidFill>
              <a:cs typeface="Arial" pitchFamily="34" charset="0"/>
            </a:endParaRPr>
          </a:p>
          <a:p>
            <a:pPr lvl="0"/>
            <a:r>
              <a:rPr lang="en-GB" dirty="0">
                <a:solidFill>
                  <a:srgbClr val="000000"/>
                </a:solidFill>
                <a:cs typeface="Arial" pitchFamily="34" charset="0"/>
              </a:rPr>
              <a:t>Bring back your findings to the next session</a:t>
            </a:r>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9792" y="830939"/>
            <a:ext cx="4230687"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40412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43" name="TextBox 42"/>
          <p:cNvSpPr txBox="1"/>
          <p:nvPr/>
        </p:nvSpPr>
        <p:spPr>
          <a:xfrm>
            <a:off x="1809377" y="1412776"/>
            <a:ext cx="7056055" cy="1477328"/>
          </a:xfrm>
          <a:prstGeom prst="rect">
            <a:avLst/>
          </a:prstGeom>
          <a:noFill/>
        </p:spPr>
        <p:txBody>
          <a:bodyPr wrap="square" rtlCol="0">
            <a:spAutoFit/>
          </a:bodyPr>
          <a:lstStyle/>
          <a:p>
            <a:r>
              <a:rPr lang="en-GB" b="1" dirty="0" smtClean="0">
                <a:solidFill>
                  <a:srgbClr val="000000"/>
                </a:solidFill>
                <a:cs typeface="Arial" pitchFamily="34" charset="0"/>
              </a:rPr>
              <a:t>FOLLOW UP LINKS:</a:t>
            </a:r>
          </a:p>
          <a:p>
            <a:endParaRPr lang="en-GB" b="1" dirty="0">
              <a:solidFill>
                <a:srgbClr val="000000"/>
              </a:solidFill>
              <a:cs typeface="Arial" pitchFamily="34" charset="0"/>
            </a:endParaRPr>
          </a:p>
          <a:p>
            <a:endParaRPr lang="en-GB" b="1" dirty="0" smtClean="0">
              <a:solidFill>
                <a:srgbClr val="000000"/>
              </a:solidFill>
              <a:cs typeface="Arial" pitchFamily="34" charset="0"/>
            </a:endParaRPr>
          </a:p>
          <a:p>
            <a:endParaRPr lang="en-GB" b="1" dirty="0">
              <a:solidFill>
                <a:srgbClr val="000000"/>
              </a:solidFill>
              <a:cs typeface="Arial" pitchFamily="34" charset="0"/>
            </a:endParaRPr>
          </a:p>
          <a:p>
            <a:endParaRPr lang="en-GB" b="1" dirty="0" smtClean="0">
              <a:solidFill>
                <a:srgbClr val="000000"/>
              </a:solidFill>
              <a:cs typeface="Arial" pitchFamily="34"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Rectangle 7"/>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graphicFrame>
        <p:nvGraphicFramePr>
          <p:cNvPr id="6" name="Table 5"/>
          <p:cNvGraphicFramePr>
            <a:graphicFrameLocks noGrp="1"/>
          </p:cNvGraphicFramePr>
          <p:nvPr>
            <p:extLst>
              <p:ext uri="{D42A27DB-BD31-4B8C-83A1-F6EECF244321}">
                <p14:modId xmlns:p14="http://schemas.microsoft.com/office/powerpoint/2010/main" val="352374378"/>
              </p:ext>
            </p:extLst>
          </p:nvPr>
        </p:nvGraphicFramePr>
        <p:xfrm>
          <a:off x="1600030" y="1772816"/>
          <a:ext cx="7208859" cy="4608512"/>
        </p:xfrm>
        <a:graphic>
          <a:graphicData uri="http://schemas.openxmlformats.org/drawingml/2006/table">
            <a:tbl>
              <a:tblPr firstRow="1" bandRow="1">
                <a:tableStyleId>{00A15C55-8517-42AA-B614-E9B94910E393}</a:tableStyleId>
              </a:tblPr>
              <a:tblGrid>
                <a:gridCol w="2402953"/>
                <a:gridCol w="2402953"/>
                <a:gridCol w="2402953"/>
              </a:tblGrid>
              <a:tr h="2288747">
                <a:tc>
                  <a:txBody>
                    <a:bodyPr/>
                    <a:lstStyle/>
                    <a:p>
                      <a:endParaRPr lang="en-GB" dirty="0" smtClean="0"/>
                    </a:p>
                    <a:p>
                      <a:endParaRPr lang="en-GB" dirty="0" smtClean="0">
                        <a:hlinkClick r:id="rId6"/>
                      </a:endParaRPr>
                    </a:p>
                    <a:p>
                      <a:endParaRPr lang="en-GB" dirty="0" smtClean="0">
                        <a:hlinkClick r:id="rId6"/>
                      </a:endParaRPr>
                    </a:p>
                    <a:p>
                      <a:endParaRPr lang="en-GB" dirty="0" smtClean="0">
                        <a:hlinkClick r:id="rId6"/>
                      </a:endParaRPr>
                    </a:p>
                    <a:p>
                      <a:endParaRPr lang="en-GB" dirty="0" smtClean="0">
                        <a:hlinkClick r:id="rId6"/>
                      </a:endParaRPr>
                    </a:p>
                    <a:p>
                      <a:endParaRPr lang="en-GB" dirty="0" smtClean="0">
                        <a:hlinkClick r:id="rId6"/>
                      </a:endParaRPr>
                    </a:p>
                    <a:p>
                      <a:pPr algn="ctr"/>
                      <a:r>
                        <a:rPr lang="en-GB" dirty="0" smtClean="0">
                          <a:hlinkClick r:id="rId6"/>
                        </a:rPr>
                        <a:t>Ready to Read Scotland</a:t>
                      </a:r>
                      <a:endParaRPr lang="en-GB" dirty="0" smtClean="0"/>
                    </a:p>
                  </a:txBody>
                  <a:tcPr>
                    <a:solidFill>
                      <a:schemeClr val="accent4">
                        <a:lumMod val="20000"/>
                        <a:lumOff val="80000"/>
                      </a:schemeClr>
                    </a:solidFill>
                  </a:tcPr>
                </a:tc>
                <a:tc>
                  <a:txBody>
                    <a:bodyPr/>
                    <a:lstStyle/>
                    <a:p>
                      <a:endParaRPr lang="en-GB" dirty="0" smtClean="0"/>
                    </a:p>
                    <a:p>
                      <a:endParaRPr lang="en-GB" dirty="0" smtClean="0"/>
                    </a:p>
                    <a:p>
                      <a:endParaRPr lang="en-GB" dirty="0" smtClean="0"/>
                    </a:p>
                    <a:p>
                      <a:endParaRPr lang="en-GB" dirty="0" smtClean="0"/>
                    </a:p>
                    <a:p>
                      <a:endParaRPr lang="en-GB" dirty="0" smtClean="0"/>
                    </a:p>
                    <a:p>
                      <a:endParaRPr lang="en-GB" dirty="0" smtClean="0"/>
                    </a:p>
                    <a:p>
                      <a:pPr algn="ctr"/>
                      <a:r>
                        <a:rPr lang="en-GB" dirty="0" smtClean="0">
                          <a:hlinkClick r:id="rId7"/>
                        </a:rPr>
                        <a:t>Read on Get on - Scotland</a:t>
                      </a:r>
                      <a:endParaRPr lang="en-GB" dirty="0"/>
                    </a:p>
                  </a:txBody>
                  <a:tcPr>
                    <a:solidFill>
                      <a:schemeClr val="accent4">
                        <a:lumMod val="20000"/>
                        <a:lumOff val="80000"/>
                      </a:schemeClr>
                    </a:solidFill>
                  </a:tcPr>
                </a:tc>
                <a:tc>
                  <a:txBody>
                    <a:bodyPr/>
                    <a:lstStyle/>
                    <a:p>
                      <a:endParaRPr lang="en-GB" dirty="0" smtClean="0"/>
                    </a:p>
                    <a:p>
                      <a:pPr algn="ctr"/>
                      <a:endParaRPr lang="en-GB" dirty="0" smtClean="0">
                        <a:hlinkClick r:id="rId8"/>
                      </a:endParaRPr>
                    </a:p>
                    <a:p>
                      <a:pPr algn="ctr"/>
                      <a:endParaRPr lang="en-GB" dirty="0" smtClean="0">
                        <a:hlinkClick r:id="rId8"/>
                      </a:endParaRPr>
                    </a:p>
                    <a:p>
                      <a:pPr algn="ctr"/>
                      <a:endParaRPr lang="en-GB" dirty="0" smtClean="0">
                        <a:hlinkClick r:id="rId8"/>
                      </a:endParaRPr>
                    </a:p>
                    <a:p>
                      <a:pPr algn="ctr"/>
                      <a:endParaRPr lang="en-GB" dirty="0" smtClean="0">
                        <a:hlinkClick r:id="rId8"/>
                      </a:endParaRPr>
                    </a:p>
                    <a:p>
                      <a:pPr algn="ctr"/>
                      <a:endParaRPr lang="en-GB" dirty="0" smtClean="0">
                        <a:hlinkClick r:id="rId8"/>
                      </a:endParaRPr>
                    </a:p>
                    <a:p>
                      <a:pPr algn="ctr"/>
                      <a:r>
                        <a:rPr lang="en-GB" dirty="0" smtClean="0">
                          <a:hlinkClick r:id="rId8"/>
                        </a:rPr>
                        <a:t>RALLI Campaign - YouTube</a:t>
                      </a:r>
                      <a:endParaRPr lang="en-GB" dirty="0" smtClean="0"/>
                    </a:p>
                  </a:txBody>
                  <a:tcPr>
                    <a:solidFill>
                      <a:schemeClr val="accent4">
                        <a:lumMod val="20000"/>
                        <a:lumOff val="80000"/>
                      </a:schemeClr>
                    </a:solidFill>
                  </a:tcPr>
                </a:tc>
              </a:tr>
              <a:tr h="2319765">
                <a:tc>
                  <a:txBody>
                    <a:bodyPr/>
                    <a:lstStyle/>
                    <a:p>
                      <a:endParaRPr lang="en-GB" dirty="0" smtClean="0"/>
                    </a:p>
                    <a:p>
                      <a:endParaRPr lang="en-GB" dirty="0" smtClean="0"/>
                    </a:p>
                    <a:p>
                      <a:endParaRPr lang="en-GB" dirty="0" smtClean="0"/>
                    </a:p>
                    <a:p>
                      <a:endParaRPr lang="en-GB" dirty="0" smtClean="0"/>
                    </a:p>
                    <a:p>
                      <a:endParaRPr lang="en-GB" dirty="0" smtClean="0"/>
                    </a:p>
                    <a:p>
                      <a:pPr algn="ctr"/>
                      <a:r>
                        <a:rPr lang="en-GB" b="1" dirty="0" smtClean="0">
                          <a:hlinkClick r:id="rId9"/>
                        </a:rPr>
                        <a:t>Building Vocabulary for Better Literacy - Highland Literacy</a:t>
                      </a:r>
                      <a:endParaRPr lang="en-GB" b="1" dirty="0" smtClean="0"/>
                    </a:p>
                  </a:txBody>
                  <a:tcPr>
                    <a:solidFill>
                      <a:schemeClr val="accent4">
                        <a:lumMod val="20000"/>
                        <a:lumOff val="80000"/>
                      </a:schemeClr>
                    </a:solidFill>
                  </a:tcPr>
                </a:tc>
                <a:tc>
                  <a:txBody>
                    <a:bodyPr/>
                    <a:lstStyle/>
                    <a:p>
                      <a:endParaRPr lang="en-GB" dirty="0" smtClean="0"/>
                    </a:p>
                    <a:p>
                      <a:endParaRPr lang="en-GB" dirty="0" smtClean="0"/>
                    </a:p>
                    <a:p>
                      <a:endParaRPr lang="en-GB" dirty="0" smtClean="0"/>
                    </a:p>
                    <a:p>
                      <a:endParaRPr lang="en-GB" dirty="0" smtClean="0"/>
                    </a:p>
                    <a:p>
                      <a:pPr algn="ctr"/>
                      <a:endParaRPr lang="en-GB" dirty="0" smtClean="0">
                        <a:hlinkClick r:id="rId10"/>
                      </a:endParaRPr>
                    </a:p>
                    <a:p>
                      <a:pPr algn="ctr"/>
                      <a:endParaRPr lang="en-GB" b="1" dirty="0" smtClean="0">
                        <a:hlinkClick r:id="rId10"/>
                      </a:endParaRPr>
                    </a:p>
                    <a:p>
                      <a:pPr algn="ctr"/>
                      <a:r>
                        <a:rPr lang="en-GB" b="1" dirty="0" smtClean="0">
                          <a:hlinkClick r:id="rId10"/>
                        </a:rPr>
                        <a:t>The Communication Trust</a:t>
                      </a:r>
                      <a:endParaRPr lang="en-GB" b="1" dirty="0" smtClean="0"/>
                    </a:p>
                  </a:txBody>
                  <a:tcPr>
                    <a:solidFill>
                      <a:schemeClr val="accent4">
                        <a:lumMod val="20000"/>
                        <a:lumOff val="80000"/>
                      </a:schemeClr>
                    </a:solidFill>
                  </a:tcPr>
                </a:tc>
                <a:tc>
                  <a:txBody>
                    <a:bodyPr/>
                    <a:lstStyle/>
                    <a:p>
                      <a:endParaRPr lang="en-GB" dirty="0" smtClean="0"/>
                    </a:p>
                    <a:p>
                      <a:endParaRPr lang="en-GB" dirty="0" smtClean="0"/>
                    </a:p>
                    <a:p>
                      <a:endParaRPr lang="en-GB" dirty="0" smtClean="0"/>
                    </a:p>
                    <a:p>
                      <a:endParaRPr lang="en-GB" dirty="0" smtClean="0"/>
                    </a:p>
                    <a:p>
                      <a:endParaRPr lang="en-GB" dirty="0" smtClean="0"/>
                    </a:p>
                    <a:p>
                      <a:pPr algn="ctr"/>
                      <a:endParaRPr lang="en-GB" b="1" dirty="0" smtClean="0">
                        <a:hlinkClick r:id="rId11"/>
                      </a:endParaRPr>
                    </a:p>
                    <a:p>
                      <a:pPr algn="ctr"/>
                      <a:r>
                        <a:rPr lang="en-GB" b="1" dirty="0" smtClean="0">
                          <a:hlinkClick r:id="rId11"/>
                        </a:rPr>
                        <a:t>Highland Literacy - Emerging Literacy</a:t>
                      </a:r>
                    </a:p>
                  </a:txBody>
                  <a:tcPr>
                    <a:solidFill>
                      <a:schemeClr val="accent4">
                        <a:lumMod val="20000"/>
                        <a:lumOff val="80000"/>
                      </a:schemeClr>
                    </a:solidFill>
                  </a:tcPr>
                </a:tc>
              </a:tr>
            </a:tbl>
          </a:graphicData>
        </a:graphic>
      </p:graphicFrame>
      <p:pic>
        <p:nvPicPr>
          <p:cNvPr id="3" name="Picture 2">
            <a:hlinkClick r:id="rId8"/>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129742" y="2153648"/>
            <a:ext cx="952500" cy="952500"/>
          </a:xfrm>
          <a:prstGeom prst="rect">
            <a:avLst/>
          </a:prstGeom>
        </p:spPr>
      </p:pic>
      <p:pic>
        <p:nvPicPr>
          <p:cNvPr id="5" name="Picture 4">
            <a:hlinkClick r:id="rId10"/>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163166" y="4437112"/>
            <a:ext cx="2082588" cy="839863"/>
          </a:xfrm>
          <a:prstGeom prst="rect">
            <a:avLst/>
          </a:prstGeom>
        </p:spPr>
      </p:pic>
      <p:sp>
        <p:nvSpPr>
          <p:cNvPr id="15" name="TextBox 14"/>
          <p:cNvSpPr txBox="1"/>
          <p:nvPr/>
        </p:nvSpPr>
        <p:spPr>
          <a:xfrm>
            <a:off x="1543489" y="272546"/>
            <a:ext cx="7321943" cy="553998"/>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pPr lvl="0"/>
            <a:r>
              <a:rPr lang="en-GB" sz="3000" dirty="0">
                <a:solidFill>
                  <a:srgbClr val="492F92"/>
                </a:solidFill>
              </a:rPr>
              <a:t>Asking the Right Questions at the Right Time</a:t>
            </a:r>
          </a:p>
        </p:txBody>
      </p:sp>
      <p:pic>
        <p:nvPicPr>
          <p:cNvPr id="4098"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33600" y="651101"/>
            <a:ext cx="4230687"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723710" y="4217345"/>
            <a:ext cx="2194234" cy="10596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a:hlinkClick r:id="rId11"/>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849908" y="4437112"/>
            <a:ext cx="1512167" cy="8051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a:hlinkClick r:id="rId6"/>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2219227" y="1879975"/>
            <a:ext cx="1056630" cy="14998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738777" y="1879974"/>
            <a:ext cx="1051008" cy="14998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7490501"/>
      </p:ext>
    </p:extLst>
  </p:cSld>
  <p:clrMapOvr>
    <a:masterClrMapping/>
  </p:clrMapOvr>
  <p:timing>
    <p:tnLst>
      <p:par>
        <p:cTn id="1" dur="indefinite" restart="never" nodeType="tmRoot"/>
      </p:par>
    </p:tnLst>
  </p:timing>
</p:sld>
</file>

<file path=ppt/theme/theme1.xml><?xml version="1.0" encoding="utf-8"?>
<a:theme xmlns:a="http://schemas.openxmlformats.org/drawingml/2006/main" name="LTA Toolki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LTA Toolkit</Template>
  <TotalTime>2578</TotalTime>
  <Words>2622</Words>
  <Application>Microsoft Office PowerPoint</Application>
  <PresentationFormat>On-screen Show (4:3)</PresentationFormat>
  <Paragraphs>435</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LTA Toolkit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 McCartney</dc:creator>
  <cp:lastModifiedBy>CookJ</cp:lastModifiedBy>
  <cp:revision>167</cp:revision>
  <cp:lastPrinted>2015-05-07T07:36:18Z</cp:lastPrinted>
  <dcterms:created xsi:type="dcterms:W3CDTF">2013-02-22T07:22:54Z</dcterms:created>
  <dcterms:modified xsi:type="dcterms:W3CDTF">2015-09-08T18:22:03Z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_AdHocReviewCycleID">
    <vt:i4>-701459877</vt:i4>
  </property>
  <property fmtid="{D5CDD505-2E9C-101B-9397-08002B2CF9AE}" pid="4" name="_EmailSubject">
    <vt:lpwstr>questions PPT</vt:lpwstr>
  </property>
  <property fmtid="{D5CDD505-2E9C-101B-9397-08002B2CF9AE}" pid="5" name="_AuthorEmail">
    <vt:lpwstr>Rebecca.Castelo@highland.gcsx.gov.uk</vt:lpwstr>
  </property>
  <property fmtid="{D5CDD505-2E9C-101B-9397-08002B2CF9AE}" pid="6" name="_AuthorEmailDisplayName">
    <vt:lpwstr>Rebecca Castelo</vt:lpwstr>
  </property>
  <property fmtid="{D5CDD505-2E9C-101B-9397-08002B2CF9AE}" pid="7" name="_PreviousAdHocReviewCycleID">
    <vt:i4>1135151531</vt:i4>
  </property>
</Properties>
</file>