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8" r:id="rId2"/>
    <p:sldId id="300" r:id="rId3"/>
    <p:sldId id="257" r:id="rId4"/>
    <p:sldId id="259" r:id="rId5"/>
    <p:sldId id="260" r:id="rId6"/>
    <p:sldId id="269" r:id="rId7"/>
    <p:sldId id="271" r:id="rId8"/>
    <p:sldId id="272" r:id="rId9"/>
    <p:sldId id="273" r:id="rId10"/>
    <p:sldId id="274" r:id="rId11"/>
    <p:sldId id="275" r:id="rId12"/>
    <p:sldId id="261" r:id="rId13"/>
    <p:sldId id="263" r:id="rId14"/>
    <p:sldId id="262" r:id="rId15"/>
    <p:sldId id="264" r:id="rId16"/>
    <p:sldId id="265" r:id="rId17"/>
    <p:sldId id="266" r:id="rId18"/>
    <p:sldId id="301" r:id="rId19"/>
    <p:sldId id="306" r:id="rId20"/>
    <p:sldId id="302" r:id="rId21"/>
    <p:sldId id="303" r:id="rId22"/>
    <p:sldId id="304" r:id="rId23"/>
    <p:sldId id="305" r:id="rId24"/>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5" autoAdjust="0"/>
    <p:restoredTop sz="67673" autoAdjust="0"/>
  </p:normalViewPr>
  <p:slideViewPr>
    <p:cSldViewPr>
      <p:cViewPr varScale="1">
        <p:scale>
          <a:sx n="49" d="100"/>
          <a:sy n="49" d="100"/>
        </p:scale>
        <p:origin x="-1962" y="-84"/>
      </p:cViewPr>
      <p:guideLst>
        <p:guide orient="horz" pos="2160"/>
        <p:guide pos="2880"/>
      </p:guideLst>
    </p:cSldViewPr>
  </p:slideViewPr>
  <p:notesTextViewPr>
    <p:cViewPr>
      <p:scale>
        <a:sx n="1" d="1"/>
        <a:sy n="1" d="1"/>
      </p:scale>
      <p:origin x="0" y="0"/>
    </p:cViewPr>
  </p:notesTextViewPr>
  <p:sorterViewPr>
    <p:cViewPr>
      <p:scale>
        <a:sx n="100" d="100"/>
        <a:sy n="100" d="100"/>
      </p:scale>
      <p:origin x="0" y="30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C7F2EA3E-2435-45BB-AAA0-D855A85247C5}" type="datetimeFigureOut">
              <a:rPr lang="en-GB" smtClean="0"/>
              <a:t>28/03/2016</a:t>
            </a:fld>
            <a:endParaRPr lang="en-GB"/>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5DA2658F-832F-4296-8A26-25C1DFBBB706}" type="slidenum">
              <a:rPr lang="en-GB" smtClean="0"/>
              <a:t>‹#›</a:t>
            </a:fld>
            <a:endParaRPr lang="en-GB"/>
          </a:p>
        </p:txBody>
      </p:sp>
    </p:spTree>
    <p:extLst>
      <p:ext uri="{BB962C8B-B14F-4D97-AF65-F5344CB8AC3E}">
        <p14:creationId xmlns:p14="http://schemas.microsoft.com/office/powerpoint/2010/main" val="2124426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C28F1688-04BB-46CA-9410-1F0C31927682}" type="datetimeFigureOut">
              <a:rPr lang="en-GB" smtClean="0"/>
              <a:t>28/03/2016</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1E417B21-C611-4B32-9563-72CDA6DC204C}" type="slidenum">
              <a:rPr lang="en-GB" smtClean="0"/>
              <a:t>‹#›</a:t>
            </a:fld>
            <a:endParaRPr lang="en-GB"/>
          </a:p>
        </p:txBody>
      </p:sp>
    </p:spTree>
    <p:extLst>
      <p:ext uri="{BB962C8B-B14F-4D97-AF65-F5344CB8AC3E}">
        <p14:creationId xmlns:p14="http://schemas.microsoft.com/office/powerpoint/2010/main" val="419697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resource has been created to support practitioners when working with their families within their school community. The resource is intended to support the introduction of the Emerging Literacy materials, supporting schools and their families to take a developmental approach to Literacy.</a:t>
            </a:r>
          </a:p>
          <a:p>
            <a:endParaRPr lang="en-GB" baseline="0" dirty="0" smtClean="0"/>
          </a:p>
          <a:p>
            <a:r>
              <a:rPr lang="en-GB" baseline="0" dirty="0" smtClean="0"/>
              <a:t>This </a:t>
            </a:r>
            <a:r>
              <a:rPr lang="en-GB" baseline="0" dirty="0" smtClean="0"/>
              <a:t>resource introduces how families can support their child’s development within the four developmental continua; Concepts of Print, Phonological Awareness, Oral Language and Fine Motor Skills. This resource, in its entirety, will take around 1 hour to deliver; however, practitioners may </a:t>
            </a:r>
            <a:r>
              <a:rPr lang="en-GB" baseline="0" dirty="0" smtClean="0"/>
              <a:t>wish to focus on specific aspects </a:t>
            </a:r>
            <a:r>
              <a:rPr lang="en-GB" baseline="0" dirty="0" smtClean="0"/>
              <a:t>of the resource.</a:t>
            </a:r>
          </a:p>
          <a:p>
            <a:endParaRPr lang="en-GB" baseline="0" dirty="0" smtClean="0"/>
          </a:p>
          <a:p>
            <a:r>
              <a:rPr lang="en-GB" baseline="0" dirty="0" smtClean="0"/>
              <a:t>The structure is as follows:</a:t>
            </a:r>
          </a:p>
          <a:p>
            <a:pPr marL="171450" indent="-171450">
              <a:buFontTx/>
              <a:buChar char="-"/>
            </a:pPr>
            <a:r>
              <a:rPr lang="en-GB" baseline="0" dirty="0" smtClean="0"/>
              <a:t>Introduction to Developmental Approaches (20 mins – approx.)</a:t>
            </a:r>
          </a:p>
          <a:p>
            <a:pPr marL="171450" indent="-171450">
              <a:buFontTx/>
              <a:buChar char="-"/>
            </a:pPr>
            <a:r>
              <a:rPr lang="en-GB" baseline="0" dirty="0" smtClean="0"/>
              <a:t>Phonological Awareness – family support ideas (10 mins – approx.)</a:t>
            </a:r>
          </a:p>
          <a:p>
            <a:pPr marL="171450" indent="-171450">
              <a:buFontTx/>
              <a:buChar char="-"/>
            </a:pPr>
            <a:r>
              <a:rPr lang="en-GB" baseline="0" dirty="0" smtClean="0"/>
              <a:t>Oral Language – family support ideas (10 mins – approx.)</a:t>
            </a:r>
          </a:p>
          <a:p>
            <a:pPr marL="171450" indent="-171450">
              <a:buFontTx/>
              <a:buChar char="-"/>
            </a:pPr>
            <a:r>
              <a:rPr lang="en-GB" baseline="0" dirty="0" smtClean="0"/>
              <a:t>Fine Motor Skills – family support ideas (10 mins – approx.)</a:t>
            </a:r>
          </a:p>
          <a:p>
            <a:pPr marL="171450" indent="-171450">
              <a:buFontTx/>
              <a:buChar char="-"/>
            </a:pPr>
            <a:r>
              <a:rPr lang="en-GB" baseline="0" dirty="0" smtClean="0"/>
              <a:t>Concepts of Print – family support ideas (10 mins – approx.)</a:t>
            </a:r>
          </a:p>
          <a:p>
            <a:pPr marL="171450" indent="-171450">
              <a:buFontTx/>
              <a:buChar char="-"/>
            </a:pPr>
            <a:r>
              <a:rPr lang="en-GB" b="1" baseline="0" dirty="0" smtClean="0"/>
              <a:t>Optional</a:t>
            </a:r>
            <a:r>
              <a:rPr lang="en-GB" b="0" baseline="0" dirty="0" smtClean="0"/>
              <a:t> opportunity for practitioners to share how early reading and writing </a:t>
            </a:r>
            <a:r>
              <a:rPr lang="en-GB" b="0" baseline="0" dirty="0" smtClean="0"/>
              <a:t>development </a:t>
            </a:r>
            <a:r>
              <a:rPr lang="en-GB" b="0" baseline="0" dirty="0" smtClean="0"/>
              <a:t>looks in their classroom, or to share the operational structure within their environment (10 mins – approx.)</a:t>
            </a:r>
          </a:p>
          <a:p>
            <a:pPr marL="171450" indent="-171450">
              <a:buFontTx/>
              <a:buChar char="-"/>
            </a:pPr>
            <a:endParaRPr lang="en-GB" b="0" baseline="0" dirty="0" smtClean="0"/>
          </a:p>
          <a:p>
            <a:pPr marL="0" indent="0">
              <a:buFontTx/>
              <a:buNone/>
            </a:pPr>
            <a:r>
              <a:rPr lang="en-GB" b="1" baseline="0" dirty="0" smtClean="0"/>
              <a:t>In this slide, the facilitator should share the purpose of the session, e.g. </a:t>
            </a:r>
          </a:p>
          <a:p>
            <a:pPr marL="0" indent="0">
              <a:buFontTx/>
              <a:buNone/>
            </a:pPr>
            <a:r>
              <a:rPr lang="en-GB" b="1" i="1" baseline="0" dirty="0" smtClean="0"/>
              <a:t>‘Good morning/ afternoon/ evening, thank you for coming along. This morning’s/ afternoon’s/ evening’s session is going to look at how we </a:t>
            </a:r>
            <a:r>
              <a:rPr lang="en-GB" b="1" i="1" baseline="0" dirty="0" smtClean="0"/>
              <a:t>can work together to support your child to develop their reading and writing skills.’</a:t>
            </a:r>
            <a:endParaRPr lang="en-GB" b="1" i="1" baseline="0" dirty="0" smtClean="0"/>
          </a:p>
        </p:txBody>
      </p:sp>
      <p:sp>
        <p:nvSpPr>
          <p:cNvPr id="4" name="Slide Number Placeholder 3"/>
          <p:cNvSpPr>
            <a:spLocks noGrp="1"/>
          </p:cNvSpPr>
          <p:nvPr>
            <p:ph type="sldNum" sz="quarter" idx="10"/>
          </p:nvPr>
        </p:nvSpPr>
        <p:spPr/>
        <p:txBody>
          <a:bodyPr/>
          <a:lstStyle/>
          <a:p>
            <a:fld id="{1E417B21-C611-4B32-9563-72CDA6DC204C}" type="slidenum">
              <a:rPr lang="en-GB" smtClean="0"/>
              <a:t>1</a:t>
            </a:fld>
            <a:endParaRPr lang="en-GB"/>
          </a:p>
        </p:txBody>
      </p:sp>
    </p:spTree>
    <p:extLst>
      <p:ext uri="{BB962C8B-B14F-4D97-AF65-F5344CB8AC3E}">
        <p14:creationId xmlns:p14="http://schemas.microsoft.com/office/powerpoint/2010/main" val="220435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Participants should be provided with a pen and paper.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The</a:t>
            </a:r>
            <a:r>
              <a:rPr lang="en-GB" b="1" baseline="0" dirty="0" smtClean="0"/>
              <a:t> facilitator should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‘Now you’re comfortable, let’s begin with an easy task. For this task you will need a pen/ pencil and paper. I’m going to say a sentence. I would like you to write the sentence that I say’.</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It is raining today. </a:t>
            </a:r>
            <a:r>
              <a:rPr lang="en-GB" b="1" i="0" baseline="0" dirty="0" smtClean="0"/>
              <a:t>&lt;pause and wait&gt; </a:t>
            </a:r>
            <a:r>
              <a:rPr lang="en-GB" b="1" i="1" baseline="0" dirty="0" smtClean="0"/>
              <a:t>It is raining today.’</a:t>
            </a:r>
            <a:endParaRPr lang="en-GB" b="1"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1E417B21-C611-4B32-9563-72CDA6DC204C}" type="slidenum">
              <a:rPr lang="en-GB" smtClean="0"/>
              <a:t>2</a:t>
            </a:fld>
            <a:endParaRPr lang="en-GB"/>
          </a:p>
        </p:txBody>
      </p:sp>
    </p:spTree>
    <p:extLst>
      <p:ext uri="{BB962C8B-B14F-4D97-AF65-F5344CB8AC3E}">
        <p14:creationId xmlns:p14="http://schemas.microsoft.com/office/powerpoint/2010/main" val="2204357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smtClean="0"/>
              <a:t>The</a:t>
            </a:r>
            <a:r>
              <a:rPr lang="en-GB" b="1" i="0" baseline="0" dirty="0" smtClean="0"/>
              <a:t> facilitator should share:</a:t>
            </a:r>
            <a:endParaRPr lang="en-GB" b="1"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dirty="0" smtClean="0"/>
              <a:t>‘I said that was an easy task,</a:t>
            </a:r>
            <a:r>
              <a:rPr lang="en-GB" b="1" i="1" baseline="0" dirty="0" smtClean="0"/>
              <a:t> but I want </a:t>
            </a:r>
            <a:r>
              <a:rPr lang="en-GB" b="1" i="1" baseline="0" dirty="0" smtClean="0"/>
              <a:t>you </a:t>
            </a:r>
            <a:r>
              <a:rPr lang="en-GB" b="1" i="1" baseline="0" dirty="0" smtClean="0"/>
              <a:t>to think – Was that an easy task? Before you were able to </a:t>
            </a:r>
            <a:r>
              <a:rPr lang="en-GB" b="1" i="1" baseline="0" dirty="0" smtClean="0"/>
              <a:t>write the sentence, what </a:t>
            </a:r>
            <a:r>
              <a:rPr lang="en-GB" b="1" i="1" baseline="0" dirty="0" smtClean="0"/>
              <a:t>were some of the things that you needed to know or be able to do before you could complete that task?’</a:t>
            </a:r>
            <a:endParaRPr lang="en-GB" b="0"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The facilitator should provide time for people to think/ write down/ discuss the different things that they needed to know or be able to do before they were able to do that task. Once they have had time to reflect, the facilitator should ask for answers to be shared and note these down.</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Some suggested answers: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Know to write from left to write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Know what each of the letters look like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Know the sounds which make up each of the words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Hear the individual words within the sentence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Listen to and recall the words within the sentence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Understand the meaning of the words within the sentence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Can follow the instructions to complete the activity</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Hold the pen correctly</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Form the letters correctly</a:t>
            </a:r>
            <a:endParaRPr lang="en-GB" b="1" i="0" dirty="0" smtClean="0"/>
          </a:p>
          <a:p>
            <a:endParaRPr lang="en-GB" dirty="0"/>
          </a:p>
        </p:txBody>
      </p:sp>
      <p:sp>
        <p:nvSpPr>
          <p:cNvPr id="4" name="Slide Number Placeholder 3"/>
          <p:cNvSpPr>
            <a:spLocks noGrp="1"/>
          </p:cNvSpPr>
          <p:nvPr>
            <p:ph type="sldNum" sz="quarter" idx="10"/>
          </p:nvPr>
        </p:nvSpPr>
        <p:spPr/>
        <p:txBody>
          <a:bodyPr/>
          <a:lstStyle/>
          <a:p>
            <a:fld id="{1E417B21-C611-4B32-9563-72CDA6DC204C}" type="slidenum">
              <a:rPr lang="en-GB" smtClean="0"/>
              <a:t>3</a:t>
            </a:fld>
            <a:endParaRPr lang="en-GB"/>
          </a:p>
        </p:txBody>
      </p:sp>
    </p:spTree>
    <p:extLst>
      <p:ext uri="{BB962C8B-B14F-4D97-AF65-F5344CB8AC3E}">
        <p14:creationId xmlns:p14="http://schemas.microsoft.com/office/powerpoint/2010/main" val="2245430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should share:</a:t>
            </a:r>
          </a:p>
          <a:p>
            <a:endParaRPr lang="en-GB" b="1" dirty="0" smtClean="0"/>
          </a:p>
          <a:p>
            <a:r>
              <a:rPr lang="en-GB" b="1" i="1" dirty="0" smtClean="0"/>
              <a:t>‘When we teach</a:t>
            </a:r>
            <a:r>
              <a:rPr lang="en-GB" b="1" i="1" baseline="0" dirty="0" smtClean="0"/>
              <a:t> reading and writing skills, the majority of these are able to fit into one of these four boxes. For example:</a:t>
            </a:r>
          </a:p>
          <a:p>
            <a:endParaRPr lang="en-GB" b="1" i="1" baseline="0" dirty="0" smtClean="0"/>
          </a:p>
          <a:p>
            <a:r>
              <a:rPr lang="en-GB" b="1" i="1" baseline="0" dirty="0" smtClean="0"/>
              <a:t>Concepts of Print might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Know to write from left to write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Know what each of the letters look like</a:t>
            </a:r>
          </a:p>
          <a:p>
            <a:endParaRPr lang="en-GB" b="1" i="1" baseline="0" dirty="0" smtClean="0"/>
          </a:p>
          <a:p>
            <a:r>
              <a:rPr lang="en-GB" b="1" i="1" baseline="0" dirty="0" smtClean="0"/>
              <a:t>Phonological Awareness might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Know the sounds which make up each of the words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Hear the individual words within the sentence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Listen to and recall the words within the sentence</a:t>
            </a:r>
          </a:p>
          <a:p>
            <a:endParaRPr lang="en-GB" b="1" i="1" baseline="0" dirty="0" smtClean="0"/>
          </a:p>
          <a:p>
            <a:r>
              <a:rPr lang="en-GB" b="1" i="1" baseline="0" dirty="0" smtClean="0"/>
              <a:t>Oral Language might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Understand the meaning of the words within the sentence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Can follow the instructions to complete the activity</a:t>
            </a:r>
          </a:p>
          <a:p>
            <a:endParaRPr lang="en-GB" b="1" i="1" baseline="0" dirty="0" smtClean="0"/>
          </a:p>
          <a:p>
            <a:r>
              <a:rPr lang="en-GB" b="1" i="1" baseline="0" dirty="0" smtClean="0"/>
              <a:t>Fine Motor Skills might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Hold the pen correctly</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1" i="1" baseline="0" dirty="0" smtClean="0"/>
              <a:t>Form the letters correctly</a:t>
            </a:r>
            <a:endParaRPr lang="en-GB" b="1" i="1" dirty="0" smtClean="0"/>
          </a:p>
          <a:p>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4</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a:t>
            </a:r>
            <a:r>
              <a:rPr lang="en-GB" b="1" baseline="0" dirty="0" smtClean="0"/>
              <a:t> should share:</a:t>
            </a:r>
          </a:p>
          <a:p>
            <a:endParaRPr lang="en-GB" b="1" baseline="0" dirty="0" smtClean="0"/>
          </a:p>
          <a:p>
            <a:r>
              <a:rPr lang="en-GB" b="1" i="1" baseline="0" dirty="0" smtClean="0"/>
              <a:t>‘As adults, many of us have the developed skills to complete that task. That task, however, is only easy if all of the different skills which we have mentioned are co-ordinated, they are in the right order and they are automated’.</a:t>
            </a:r>
          </a:p>
          <a:p>
            <a:endParaRPr lang="en-GB" b="1" dirty="0"/>
          </a:p>
        </p:txBody>
      </p:sp>
      <p:sp>
        <p:nvSpPr>
          <p:cNvPr id="4" name="Slide Number Placeholder 3"/>
          <p:cNvSpPr>
            <a:spLocks noGrp="1"/>
          </p:cNvSpPr>
          <p:nvPr>
            <p:ph type="sldNum" sz="quarter" idx="10"/>
          </p:nvPr>
        </p:nvSpPr>
        <p:spPr/>
        <p:txBody>
          <a:bodyPr/>
          <a:lstStyle/>
          <a:p>
            <a:fld id="{1E417B21-C611-4B32-9563-72CDA6DC204C}" type="slidenum">
              <a:rPr lang="en-GB" smtClean="0"/>
              <a:t>5</a:t>
            </a:fld>
            <a:endParaRPr lang="en-GB"/>
          </a:p>
        </p:txBody>
      </p:sp>
    </p:spTree>
    <p:extLst>
      <p:ext uri="{BB962C8B-B14F-4D97-AF65-F5344CB8AC3E}">
        <p14:creationId xmlns:p14="http://schemas.microsoft.com/office/powerpoint/2010/main" val="3642612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‘Let</a:t>
            </a:r>
            <a:r>
              <a:rPr lang="en-GB" b="1" i="1" baseline="0" dirty="0" smtClean="0"/>
              <a:t> me try and share what I mean by automated. With the people next to you, I want you to reflect: If you drive, what was it like the first time you drove a car?’</a:t>
            </a:r>
          </a:p>
          <a:p>
            <a:endParaRPr lang="en-GB" b="1" i="1" baseline="0" dirty="0" smtClean="0"/>
          </a:p>
          <a:p>
            <a:r>
              <a:rPr lang="en-GB" b="0" i="0" baseline="0" dirty="0" smtClean="0"/>
              <a:t>&lt;facilitator to provide time to share&gt;</a:t>
            </a:r>
          </a:p>
          <a:p>
            <a:endParaRPr lang="en-GB" b="1" i="0" baseline="0" dirty="0" smtClean="0"/>
          </a:p>
          <a:p>
            <a:r>
              <a:rPr lang="en-GB" b="1" i="1" baseline="0" dirty="0" smtClean="0"/>
              <a:t>‘Perhaps the first time you drove  you couldn’t remember what to do with your left </a:t>
            </a:r>
            <a:r>
              <a:rPr lang="en-GB" b="1" i="1" baseline="0" dirty="0" smtClean="0"/>
              <a:t>foot, or </a:t>
            </a:r>
            <a:r>
              <a:rPr lang="en-GB" b="1" i="1" baseline="0" dirty="0" smtClean="0"/>
              <a:t>perhaps you struggled to recall  the difference between the window wipers and the indicators. How is that first experience different to now?’</a:t>
            </a:r>
          </a:p>
          <a:p>
            <a:endParaRPr lang="en-GB" b="1" i="1" baseline="0" dirty="0" smtClean="0"/>
          </a:p>
          <a:p>
            <a:r>
              <a:rPr lang="en-GB" b="0" i="0" baseline="0" dirty="0" smtClean="0"/>
              <a:t>&lt;facilitator to provide time to share&gt;</a:t>
            </a:r>
          </a:p>
          <a:p>
            <a:endParaRPr lang="en-GB" b="1" i="0" baseline="0" dirty="0" smtClean="0"/>
          </a:p>
          <a:p>
            <a:r>
              <a:rPr lang="en-GB" b="1" i="1" baseline="0" dirty="0" smtClean="0"/>
              <a:t>‘Perhaps now you’re able to drive </a:t>
            </a:r>
            <a:r>
              <a:rPr lang="en-GB" b="1" i="1" baseline="0" dirty="0" smtClean="0"/>
              <a:t>and at the same time have </a:t>
            </a:r>
            <a:r>
              <a:rPr lang="en-GB" b="1" i="1" baseline="0" dirty="0" smtClean="0"/>
              <a:t>a conversation with someone in the passenger seat. Perhaps now when it rains you reach for the window wiper instinctively.’</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6</a:t>
            </a:fld>
            <a:endParaRPr lang="en-GB"/>
          </a:p>
        </p:txBody>
      </p:sp>
    </p:spTree>
    <p:extLst>
      <p:ext uri="{BB962C8B-B14F-4D97-AF65-F5344CB8AC3E}">
        <p14:creationId xmlns:p14="http://schemas.microsoft.com/office/powerpoint/2010/main" val="38657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‘So, let’s put your skills to the</a:t>
            </a:r>
            <a:r>
              <a:rPr lang="en-GB" b="1" i="1" baseline="0" dirty="0" smtClean="0"/>
              <a:t> test. If I was to give you three juggling balls, how much </a:t>
            </a:r>
            <a:r>
              <a:rPr lang="en-GB" b="1" i="1" baseline="0" dirty="0" smtClean="0"/>
              <a:t>time </a:t>
            </a:r>
            <a:r>
              <a:rPr lang="en-GB" b="1" i="1" baseline="0" dirty="0" smtClean="0"/>
              <a:t>would it take for you to confidently stand up and juggle these in the room?’</a:t>
            </a:r>
          </a:p>
          <a:p>
            <a:endParaRPr lang="en-GB" b="1" i="1" baseline="0" dirty="0" smtClean="0"/>
          </a:p>
          <a:p>
            <a:r>
              <a:rPr lang="en-GB" b="0" i="0" baseline="0" dirty="0" smtClean="0"/>
              <a:t>&lt;facilitator to encourage participants to share amounts&gt;</a:t>
            </a:r>
          </a:p>
          <a:p>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dirty="0" smtClean="0"/>
              <a:t>Okay, so you said it would take you ___ to learn how to juggle  the</a:t>
            </a:r>
            <a:r>
              <a:rPr lang="en-GB" b="1" i="1" baseline="0" dirty="0" smtClean="0"/>
              <a:t> juggling balls, what if I asked you to juggle these?’ </a:t>
            </a:r>
            <a:r>
              <a:rPr lang="en-GB" b="1" i="0" baseline="0" dirty="0" smtClean="0"/>
              <a:t>&lt;facilitator to click next slide&gt;</a:t>
            </a:r>
            <a:endParaRPr lang="en-GB" b="1" i="1" dirty="0" smtClean="0"/>
          </a:p>
          <a:p>
            <a:endParaRPr lang="en-GB" b="1" i="0" dirty="0"/>
          </a:p>
        </p:txBody>
      </p:sp>
      <p:sp>
        <p:nvSpPr>
          <p:cNvPr id="4" name="Slide Number Placeholder 3"/>
          <p:cNvSpPr>
            <a:spLocks noGrp="1"/>
          </p:cNvSpPr>
          <p:nvPr>
            <p:ph type="sldNum" sz="quarter" idx="10"/>
          </p:nvPr>
        </p:nvSpPr>
        <p:spPr/>
        <p:txBody>
          <a:bodyPr/>
          <a:lstStyle/>
          <a:p>
            <a:fld id="{1E417B21-C611-4B32-9563-72CDA6DC204C}" type="slidenum">
              <a:rPr lang="en-GB" smtClean="0"/>
              <a:t>7</a:t>
            </a:fld>
            <a:endParaRPr lang="en-GB"/>
          </a:p>
        </p:txBody>
      </p:sp>
    </p:spTree>
    <p:extLst>
      <p:ext uri="{BB962C8B-B14F-4D97-AF65-F5344CB8AC3E}">
        <p14:creationId xmlns:p14="http://schemas.microsoft.com/office/powerpoint/2010/main" val="2086412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&lt;facilitator</a:t>
            </a:r>
            <a:r>
              <a:rPr lang="en-GB" b="0" baseline="0" dirty="0" smtClean="0"/>
              <a:t> to pause for reaction and then click the next slide&gt;</a:t>
            </a:r>
            <a:endParaRPr lang="en-GB" b="0" dirty="0" smtClean="0"/>
          </a:p>
          <a:p>
            <a:endParaRPr lang="en-GB" b="1" i="1" dirty="0"/>
          </a:p>
          <a:p>
            <a:endParaRPr lang="en-GB" b="1" dirty="0" smtClean="0"/>
          </a:p>
        </p:txBody>
      </p:sp>
      <p:sp>
        <p:nvSpPr>
          <p:cNvPr id="4" name="Slide Number Placeholder 3"/>
          <p:cNvSpPr>
            <a:spLocks noGrp="1"/>
          </p:cNvSpPr>
          <p:nvPr>
            <p:ph type="sldNum" sz="quarter" idx="10"/>
          </p:nvPr>
        </p:nvSpPr>
        <p:spPr/>
        <p:txBody>
          <a:bodyPr/>
          <a:lstStyle/>
          <a:p>
            <a:fld id="{1E417B21-C611-4B32-9563-72CDA6DC204C}" type="slidenum">
              <a:rPr lang="en-GB" smtClean="0"/>
              <a:t>8</a:t>
            </a:fld>
            <a:endParaRPr lang="en-GB"/>
          </a:p>
        </p:txBody>
      </p:sp>
    </p:spTree>
    <p:extLst>
      <p:ext uri="{BB962C8B-B14F-4D97-AF65-F5344CB8AC3E}">
        <p14:creationId xmlns:p14="http://schemas.microsoft.com/office/powerpoint/2010/main" val="118800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a:t>
            </a:r>
            <a:r>
              <a:rPr lang="en-GB" b="1" baseline="0" dirty="0" smtClean="0"/>
              <a:t> to share:</a:t>
            </a:r>
          </a:p>
          <a:p>
            <a:endParaRPr lang="en-GB" b="1" baseline="0" dirty="0" smtClean="0"/>
          </a:p>
          <a:p>
            <a:r>
              <a:rPr lang="en-GB" b="1" i="1" baseline="0" dirty="0" smtClean="0"/>
              <a:t>‘Some of you may have thought – I’m not doing this at all! Some of you may have given it a go; however, only tried with one vase or two </a:t>
            </a:r>
            <a:r>
              <a:rPr lang="en-GB" b="1" i="1" baseline="0" dirty="0" smtClean="0"/>
              <a:t>vases, keeping them close to your chest. </a:t>
            </a:r>
            <a:r>
              <a:rPr lang="en-GB" b="1" i="1" baseline="0" dirty="0" smtClean="0"/>
              <a:t>And some of you may’ve bashed on regardless, resulting in a situation where you would either have pulled it off or most likely had to fetch the dust pan and shovel’.</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9</a:t>
            </a:fld>
            <a:endParaRPr lang="en-GB"/>
          </a:p>
        </p:txBody>
      </p:sp>
    </p:spTree>
    <p:extLst>
      <p:ext uri="{BB962C8B-B14F-4D97-AF65-F5344CB8AC3E}">
        <p14:creationId xmlns:p14="http://schemas.microsoft.com/office/powerpoint/2010/main" val="603965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should share:</a:t>
            </a:r>
          </a:p>
          <a:p>
            <a:endParaRPr lang="en-GB" b="1" dirty="0" smtClean="0"/>
          </a:p>
          <a:p>
            <a:r>
              <a:rPr lang="en-GB" b="1" i="1" dirty="0" smtClean="0"/>
              <a:t>‘So, when children are reading</a:t>
            </a:r>
            <a:r>
              <a:rPr lang="en-GB" b="1" i="1" baseline="0" dirty="0" smtClean="0"/>
              <a:t> and writing we want this to become effortless. Imagine </a:t>
            </a:r>
            <a:r>
              <a:rPr lang="en-GB" b="1" i="1" baseline="0" dirty="0" smtClean="0"/>
              <a:t>your </a:t>
            </a:r>
            <a:r>
              <a:rPr lang="en-GB" b="1" i="1" baseline="0" dirty="0" smtClean="0"/>
              <a:t>child has to think about how to hold the pencil, the spacing in between words, going from left to right and thinking about where one word ends and another begins – what room </a:t>
            </a:r>
            <a:r>
              <a:rPr lang="en-GB" b="1" i="1" baseline="0" dirty="0" smtClean="0"/>
              <a:t>does your </a:t>
            </a:r>
            <a:r>
              <a:rPr lang="en-GB" b="1" i="1" baseline="0" dirty="0" smtClean="0"/>
              <a:t>child have </a:t>
            </a:r>
            <a:r>
              <a:rPr lang="en-GB" b="1" i="1" baseline="0" dirty="0" smtClean="0"/>
              <a:t>left to </a:t>
            </a:r>
            <a:r>
              <a:rPr lang="en-GB" b="1" i="1" baseline="0" dirty="0" smtClean="0"/>
              <a:t>share their ideas?’</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10</a:t>
            </a:fld>
            <a:endParaRPr lang="en-GB"/>
          </a:p>
        </p:txBody>
      </p:sp>
    </p:spTree>
    <p:extLst>
      <p:ext uri="{BB962C8B-B14F-4D97-AF65-F5344CB8AC3E}">
        <p14:creationId xmlns:p14="http://schemas.microsoft.com/office/powerpoint/2010/main" val="856511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‘We know this</a:t>
            </a:r>
            <a:r>
              <a:rPr lang="en-GB" b="1" i="1" baseline="0" dirty="0" smtClean="0"/>
              <a:t> is the case for writing, but is it the same for reading?’</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11</a:t>
            </a:fld>
            <a:endParaRPr lang="en-GB"/>
          </a:p>
        </p:txBody>
      </p:sp>
    </p:spTree>
    <p:extLst>
      <p:ext uri="{BB962C8B-B14F-4D97-AF65-F5344CB8AC3E}">
        <p14:creationId xmlns:p14="http://schemas.microsoft.com/office/powerpoint/2010/main" val="990640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a:t>
            </a:r>
            <a:r>
              <a:rPr lang="en-GB" b="1" baseline="0" dirty="0" smtClean="0"/>
              <a:t> to share:</a:t>
            </a:r>
          </a:p>
          <a:p>
            <a:endParaRPr lang="en-GB" b="1" baseline="0" dirty="0" smtClean="0"/>
          </a:p>
          <a:p>
            <a:r>
              <a:rPr lang="en-GB" b="1" i="1" baseline="0" dirty="0" smtClean="0"/>
              <a:t>‘Most people can read this; nor does this give many problems; even if you take out letters’.</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12</a:t>
            </a:fld>
            <a:endParaRPr lang="en-GB"/>
          </a:p>
        </p:txBody>
      </p:sp>
    </p:spTree>
    <p:extLst>
      <p:ext uri="{BB962C8B-B14F-4D97-AF65-F5344CB8AC3E}">
        <p14:creationId xmlns:p14="http://schemas.microsoft.com/office/powerpoint/2010/main" val="373394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‘I’ve got an</a:t>
            </a:r>
            <a:r>
              <a:rPr lang="en-GB" b="1" i="1" baseline="0" dirty="0" smtClean="0"/>
              <a:t> extremely important message that I want to share with you. You need to try your hardest to follow this message.’</a:t>
            </a:r>
            <a:endParaRPr lang="en-GB" b="1" i="0" baseline="0" dirty="0" smtClean="0"/>
          </a:p>
          <a:p>
            <a:endParaRPr lang="en-GB" b="1" i="0" baseline="0" dirty="0" smtClean="0"/>
          </a:p>
          <a:p>
            <a:r>
              <a:rPr lang="en-GB" b="0" i="0" baseline="0" dirty="0" smtClean="0"/>
              <a:t>&lt;The facilitator should click again which will bring up the message ‘Don’t read this!’&gt;</a:t>
            </a:r>
          </a:p>
          <a:p>
            <a:endParaRPr lang="en-GB" b="1" i="0" baseline="0" dirty="0" smtClean="0"/>
          </a:p>
          <a:p>
            <a:r>
              <a:rPr lang="en-GB" b="1" i="1" baseline="0" dirty="0" smtClean="0"/>
              <a:t>‘Perhaps that was also a difficult task; particularly for someone with automated reading skills’.</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13</a:t>
            </a:fld>
            <a:endParaRPr lang="en-GB"/>
          </a:p>
        </p:txBody>
      </p:sp>
    </p:spTree>
    <p:extLst>
      <p:ext uri="{BB962C8B-B14F-4D97-AF65-F5344CB8AC3E}">
        <p14:creationId xmlns:p14="http://schemas.microsoft.com/office/powerpoint/2010/main" val="1422597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‘Okay, perhaps this is a little more</a:t>
            </a:r>
            <a:r>
              <a:rPr lang="en-GB" b="1" i="1" baseline="0" dirty="0" smtClean="0"/>
              <a:t> like what reading was like for you when you first started to learn to read. I’d like you to </a:t>
            </a:r>
            <a:r>
              <a:rPr lang="en-GB" b="1" i="1" baseline="0" dirty="0" smtClean="0"/>
              <a:t>use </a:t>
            </a:r>
            <a:r>
              <a:rPr lang="en-GB" b="1" i="1" baseline="0" dirty="0" smtClean="0"/>
              <a:t>your reading skills to work out this sentence. All of the letters have been substituted for a symbol.’</a:t>
            </a:r>
          </a:p>
          <a:p>
            <a:endParaRPr lang="en-GB" b="1" i="1" baseline="0" dirty="0" smtClean="0"/>
          </a:p>
          <a:p>
            <a:r>
              <a:rPr lang="en-GB" b="0" i="0" baseline="0" dirty="0" smtClean="0"/>
              <a:t>&lt;facilitator to provide time for participants to work this out – participants to be encouraged to call out words when they see them&gt;</a:t>
            </a:r>
          </a:p>
          <a:p>
            <a:endParaRPr lang="en-GB" b="1" i="0" baseline="0" dirty="0" smtClean="0"/>
          </a:p>
          <a:p>
            <a:r>
              <a:rPr lang="en-GB" b="0" i="0" baseline="0" dirty="0" smtClean="0"/>
              <a:t>&lt;The sentence is: </a:t>
            </a:r>
            <a:r>
              <a:rPr lang="en-GB" b="0" i="0" u="sng" baseline="0" dirty="0" smtClean="0"/>
              <a:t>Try this if you think reading is easy</a:t>
            </a:r>
            <a:r>
              <a:rPr lang="en-GB" b="0" i="0" baseline="0" dirty="0" smtClean="0"/>
              <a:t>.&gt;</a:t>
            </a:r>
          </a:p>
          <a:p>
            <a:endParaRPr lang="en-GB" b="1" i="0" baseline="0" dirty="0" smtClean="0"/>
          </a:p>
          <a:p>
            <a:r>
              <a:rPr lang="en-GB" b="0" i="0" baseline="0" dirty="0" smtClean="0"/>
              <a:t>&lt;facilitator may wish to encourage participants to share what made certain words easier to identify&gt;</a:t>
            </a:r>
            <a:endParaRPr lang="en-GB" b="0" i="0" dirty="0"/>
          </a:p>
        </p:txBody>
      </p:sp>
      <p:sp>
        <p:nvSpPr>
          <p:cNvPr id="4" name="Slide Number Placeholder 3"/>
          <p:cNvSpPr>
            <a:spLocks noGrp="1"/>
          </p:cNvSpPr>
          <p:nvPr>
            <p:ph type="sldNum" sz="quarter" idx="10"/>
          </p:nvPr>
        </p:nvSpPr>
        <p:spPr/>
        <p:txBody>
          <a:bodyPr/>
          <a:lstStyle/>
          <a:p>
            <a:fld id="{1E417B21-C611-4B32-9563-72CDA6DC204C}" type="slidenum">
              <a:rPr lang="en-GB" smtClean="0"/>
              <a:t>14</a:t>
            </a:fld>
            <a:endParaRPr lang="en-GB"/>
          </a:p>
        </p:txBody>
      </p:sp>
    </p:spTree>
    <p:extLst>
      <p:ext uri="{BB962C8B-B14F-4D97-AF65-F5344CB8AC3E}">
        <p14:creationId xmlns:p14="http://schemas.microsoft.com/office/powerpoint/2010/main" val="3276090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‘Okay,</a:t>
            </a:r>
            <a:r>
              <a:rPr lang="en-GB" b="1" i="1" baseline="0" dirty="0" smtClean="0"/>
              <a:t> that perhaps wasn’t the fairest of examples. Many of us as adults will have the skills to attack a task like this. Let’s try something a little bit different. How about this example; what makes this tricky to read?’</a:t>
            </a:r>
          </a:p>
          <a:p>
            <a:endParaRPr lang="en-GB" b="1" i="1" baseline="0" dirty="0" smtClean="0"/>
          </a:p>
          <a:p>
            <a:r>
              <a:rPr lang="en-GB" b="0" i="0" baseline="0" dirty="0" smtClean="0"/>
              <a:t>&lt;allow participants to share examples&gt;</a:t>
            </a:r>
          </a:p>
          <a:p>
            <a:endParaRPr lang="en-GB" b="1" i="0" baseline="0" dirty="0" smtClean="0"/>
          </a:p>
          <a:p>
            <a:r>
              <a:rPr lang="en-GB" b="1" i="1" baseline="0" dirty="0" smtClean="0"/>
              <a:t>‘Something which makes this difficult is that you might not recognise the letters. I know, I’ll give you a rapid paced phonics programme which will help you identify each of the letters within the English language.’</a:t>
            </a:r>
            <a:r>
              <a:rPr lang="en-GB" b="1" i="0" baseline="0" dirty="0" smtClean="0"/>
              <a:t> </a:t>
            </a:r>
            <a:endParaRPr lang="en-GB" b="1" i="0" baseline="0" dirty="0" smtClean="0"/>
          </a:p>
          <a:p>
            <a:endParaRPr lang="en-GB" b="1" i="0" baseline="0" dirty="0" smtClean="0"/>
          </a:p>
          <a:p>
            <a:r>
              <a:rPr lang="en-GB" b="0" i="0" baseline="0" dirty="0" smtClean="0"/>
              <a:t>&lt;</a:t>
            </a:r>
            <a:r>
              <a:rPr lang="en-GB" b="0" i="0" baseline="0" dirty="0" smtClean="0"/>
              <a:t>facilitator to click to next slide&gt;</a:t>
            </a:r>
            <a:endParaRPr lang="en-GB" b="0"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15</a:t>
            </a:fld>
            <a:endParaRPr lang="en-GB"/>
          </a:p>
        </p:txBody>
      </p:sp>
    </p:spTree>
    <p:extLst>
      <p:ext uri="{BB962C8B-B14F-4D97-AF65-F5344CB8AC3E}">
        <p14:creationId xmlns:p14="http://schemas.microsoft.com/office/powerpoint/2010/main" val="2312409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to share:</a:t>
            </a:r>
          </a:p>
          <a:p>
            <a:endParaRPr lang="en-GB" b="1" dirty="0" smtClean="0"/>
          </a:p>
          <a:p>
            <a:r>
              <a:rPr lang="en-GB" b="1" i="1" dirty="0" smtClean="0"/>
              <a:t>‘You’ve had your phonics </a:t>
            </a:r>
            <a:r>
              <a:rPr lang="en-GB" b="1" i="1" baseline="0" dirty="0" smtClean="0"/>
              <a:t>programme, what is making it difficult to read now?’</a:t>
            </a:r>
          </a:p>
          <a:p>
            <a:endParaRPr lang="en-GB" b="1" i="1" baseline="0" dirty="0" smtClean="0"/>
          </a:p>
          <a:p>
            <a:r>
              <a:rPr lang="en-GB" b="0" i="0" baseline="0" dirty="0" smtClean="0"/>
              <a:t>&lt;facilitator to provide time to share&gt;</a:t>
            </a:r>
          </a:p>
          <a:p>
            <a:endParaRPr lang="en-GB" b="1" i="0" baseline="0" dirty="0" smtClean="0"/>
          </a:p>
          <a:p>
            <a:r>
              <a:rPr lang="en-GB" b="1" i="1" baseline="0" dirty="0" smtClean="0"/>
              <a:t>‘You may have noticed that there are no spaces between the words – you do not know where one word ends and another begins. Let me add </a:t>
            </a:r>
            <a:r>
              <a:rPr lang="en-GB" b="1" i="1" baseline="0" dirty="0" smtClean="0"/>
              <a:t>the space in-between words.’</a:t>
            </a:r>
            <a:r>
              <a:rPr lang="en-GB" b="1" i="0" baseline="0" dirty="0" smtClean="0"/>
              <a:t> </a:t>
            </a:r>
          </a:p>
          <a:p>
            <a:endParaRPr lang="en-GB" b="1" i="0" baseline="0" dirty="0" smtClean="0"/>
          </a:p>
          <a:p>
            <a:r>
              <a:rPr lang="en-GB" b="0" i="0" baseline="0" dirty="0" smtClean="0"/>
              <a:t>&lt;</a:t>
            </a:r>
            <a:r>
              <a:rPr lang="en-GB" b="0" i="0" baseline="0" dirty="0" smtClean="0"/>
              <a:t>facilitator to click on to next slide&gt;</a:t>
            </a:r>
            <a:endParaRPr lang="en-GB" b="0"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16</a:t>
            </a:fld>
            <a:endParaRPr lang="en-GB"/>
          </a:p>
        </p:txBody>
      </p:sp>
    </p:spTree>
    <p:extLst>
      <p:ext uri="{BB962C8B-B14F-4D97-AF65-F5344CB8AC3E}">
        <p14:creationId xmlns:p14="http://schemas.microsoft.com/office/powerpoint/2010/main" val="3132830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a:t>
            </a:r>
            <a:r>
              <a:rPr lang="en-GB" b="1" baseline="0" dirty="0" smtClean="0"/>
              <a:t> facilitator to share:</a:t>
            </a:r>
          </a:p>
          <a:p>
            <a:endParaRPr lang="en-GB" b="1" baseline="0" dirty="0" smtClean="0"/>
          </a:p>
          <a:p>
            <a:r>
              <a:rPr lang="en-GB" b="1" i="1" baseline="0" dirty="0" smtClean="0"/>
              <a:t>‘Now I’ve added the word boundaries, there are perhaps some things which might still make this difficult. One of these is that the words may not be in your vocabulary – understandably so, this is Hebrew. For those of you that started to sound these words out from left to right, you would also be down the wrong track as Hebrew runs from right to left’.</a:t>
            </a: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17</a:t>
            </a:fld>
            <a:endParaRPr lang="en-GB"/>
          </a:p>
        </p:txBody>
      </p:sp>
    </p:spTree>
    <p:extLst>
      <p:ext uri="{BB962C8B-B14F-4D97-AF65-F5344CB8AC3E}">
        <p14:creationId xmlns:p14="http://schemas.microsoft.com/office/powerpoint/2010/main" val="589264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facilitator should share:</a:t>
            </a:r>
          </a:p>
          <a:p>
            <a:endParaRPr lang="en-GB" b="1" dirty="0" smtClean="0"/>
          </a:p>
          <a:p>
            <a:r>
              <a:rPr lang="en-GB" b="1" i="1" baseline="0" dirty="0" smtClean="0"/>
              <a:t>‘When designing </a:t>
            </a:r>
            <a:r>
              <a:rPr lang="en-GB" b="1" i="1" baseline="0" dirty="0" smtClean="0"/>
              <a:t>our literacy </a:t>
            </a:r>
            <a:r>
              <a:rPr lang="en-GB" b="1" i="1" baseline="0" dirty="0" smtClean="0"/>
              <a:t>programme, </a:t>
            </a:r>
            <a:r>
              <a:rPr lang="en-GB" b="1" i="1" baseline="0" dirty="0" smtClean="0"/>
              <a:t>we want to ensure that your child </a:t>
            </a:r>
            <a:r>
              <a:rPr lang="en-GB" b="1" i="1" baseline="0" dirty="0" smtClean="0"/>
              <a:t>further develops their pre-reading </a:t>
            </a:r>
            <a:r>
              <a:rPr lang="en-GB" b="1" i="1" baseline="0" dirty="0" smtClean="0"/>
              <a:t>and </a:t>
            </a:r>
            <a:r>
              <a:rPr lang="en-GB" b="1" i="1" baseline="0" dirty="0" smtClean="0"/>
              <a:t>pre-writing </a:t>
            </a:r>
            <a:r>
              <a:rPr lang="en-GB" b="1" i="1" baseline="0" dirty="0" smtClean="0"/>
              <a:t>skills, alongside developing an awareness of phonics and mark making. We aim to take a developmental approach so </a:t>
            </a:r>
            <a:r>
              <a:rPr lang="en-GB" b="1" i="1" baseline="0" dirty="0" smtClean="0"/>
              <a:t>your </a:t>
            </a:r>
            <a:r>
              <a:rPr lang="en-GB" b="1" i="1" baseline="0" dirty="0" smtClean="0"/>
              <a:t>child is secure within their </a:t>
            </a:r>
            <a:r>
              <a:rPr lang="en-GB" b="1" i="1" baseline="0" dirty="0" smtClean="0"/>
              <a:t>pre-reading </a:t>
            </a:r>
            <a:r>
              <a:rPr lang="en-GB" b="1" i="1" baseline="0" dirty="0" smtClean="0"/>
              <a:t>and </a:t>
            </a:r>
            <a:r>
              <a:rPr lang="en-GB" b="1" i="1" baseline="0" dirty="0" smtClean="0"/>
              <a:t>pre-writing skills. </a:t>
            </a:r>
            <a:r>
              <a:rPr lang="en-GB" b="1" i="1" baseline="0" dirty="0" smtClean="0"/>
              <a:t>It has been found by doing this that we can decrease the number of children who require additional support in reading and writing as they move through the school. We want to build reading and writing skills on strong foundations.</a:t>
            </a:r>
          </a:p>
          <a:p>
            <a:endParaRPr lang="en-GB" b="1" i="1" baseline="0" dirty="0" smtClean="0"/>
          </a:p>
          <a:p>
            <a:r>
              <a:rPr lang="en-GB" b="1" i="1" baseline="0" dirty="0" smtClean="0"/>
              <a:t>The remainder of this session is going to look at how you can support your child’s </a:t>
            </a:r>
            <a:r>
              <a:rPr lang="en-GB" b="1" i="1" baseline="0" dirty="0" smtClean="0"/>
              <a:t>concepts </a:t>
            </a:r>
            <a:r>
              <a:rPr lang="en-GB" b="1" i="1" baseline="0" dirty="0" smtClean="0"/>
              <a:t>of print, their phonological awareness, their oral language and their fine motor skills at home.’</a:t>
            </a:r>
            <a:endParaRPr lang="en-GB" b="1" i="1" dirty="0" smtClean="0"/>
          </a:p>
          <a:p>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18</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smtClean="0"/>
              <a:t>Phonological</a:t>
            </a:r>
            <a:r>
              <a:rPr lang="en-GB" b="1" i="0" baseline="0" dirty="0" smtClean="0"/>
              <a:t> Awareness (10 mins approx.)</a:t>
            </a:r>
          </a:p>
          <a:p>
            <a:endParaRPr lang="en-GB" b="1" i="0" baseline="0" dirty="0" smtClean="0"/>
          </a:p>
          <a:p>
            <a:r>
              <a:rPr lang="en-GB" b="1" i="0" baseline="0" dirty="0" smtClean="0"/>
              <a:t>Facilitator to share:</a:t>
            </a:r>
          </a:p>
          <a:p>
            <a:endParaRPr lang="en-GB" b="1" i="0" baseline="0" dirty="0" smtClean="0"/>
          </a:p>
          <a:p>
            <a:r>
              <a:rPr lang="en-GB" b="1" i="1" baseline="0" dirty="0" smtClean="0"/>
              <a:t>‘When developing phonological awareness skills, we will develop  a number of skills including your child’s ability to listen to instructions, their ability to hear and produce rhyme, their awareness of the syllables within words and their awareness of the sounds within words.</a:t>
            </a:r>
          </a:p>
          <a:p>
            <a:endParaRPr lang="en-GB" b="1" i="1" baseline="0" dirty="0" smtClean="0"/>
          </a:p>
          <a:p>
            <a:r>
              <a:rPr lang="en-GB" b="1" i="1" baseline="0" dirty="0" smtClean="0"/>
              <a:t>At home, one way you can support your child’s phonological awareness is through developing their rhyming skills. This can be developed through:</a:t>
            </a:r>
          </a:p>
          <a:p>
            <a:pPr marL="171450" indent="-171450">
              <a:buFontTx/>
              <a:buChar char="-"/>
            </a:pPr>
            <a:r>
              <a:rPr lang="en-GB" b="1" i="1" baseline="0" dirty="0" smtClean="0"/>
              <a:t>Sharing </a:t>
            </a:r>
            <a:r>
              <a:rPr lang="en-GB" b="1" i="1" baseline="0" dirty="0" smtClean="0"/>
              <a:t>nursery rhymes</a:t>
            </a:r>
            <a:endParaRPr lang="en-GB" b="1" i="1" baseline="0" dirty="0"/>
          </a:p>
          <a:p>
            <a:pPr marL="171450" indent="-171450">
              <a:buFontTx/>
              <a:buChar char="-"/>
            </a:pPr>
            <a:r>
              <a:rPr lang="en-GB" b="1" i="1" baseline="0" dirty="0" smtClean="0"/>
              <a:t>Reading </a:t>
            </a:r>
            <a:r>
              <a:rPr lang="en-GB" b="1" i="1" baseline="0" dirty="0" smtClean="0"/>
              <a:t>rhyming books</a:t>
            </a:r>
            <a:endParaRPr lang="en-GB" b="1" i="1" baseline="0" dirty="0" smtClean="0"/>
          </a:p>
          <a:p>
            <a:pPr marL="171450" indent="-171450">
              <a:buFontTx/>
              <a:buChar char="-"/>
            </a:pPr>
            <a:r>
              <a:rPr lang="en-GB" b="1" i="1" baseline="0" dirty="0" smtClean="0"/>
              <a:t>Making up rhymes together</a:t>
            </a:r>
          </a:p>
          <a:p>
            <a:pPr marL="171450" indent="-171450">
              <a:buFontTx/>
              <a:buChar char="-"/>
            </a:pPr>
            <a:r>
              <a:rPr lang="en-GB" b="1" i="1" baseline="0" dirty="0" smtClean="0"/>
              <a:t>Supporting your child in creating rhyming words’</a:t>
            </a:r>
          </a:p>
          <a:p>
            <a:pPr marL="171450" indent="-171450">
              <a:buFontTx/>
              <a:buChar char="-"/>
            </a:pPr>
            <a:endParaRPr lang="en-GB" b="1" i="1" baseline="0" dirty="0" smtClean="0"/>
          </a:p>
          <a:p>
            <a:pPr marL="0" indent="0">
              <a:buFontTx/>
              <a:buNone/>
            </a:pPr>
            <a:r>
              <a:rPr lang="en-GB" b="0" i="0" baseline="0" dirty="0" smtClean="0"/>
              <a:t>Facilitator can provide a selection of nursery rhymes and rhyming books for families to look at. Facilitators may also wish to make some of the Rhyme Awareness and Rhyme Production activities (available on the Highland Literacy Blog within the Phonological Awareness continuum) available for families to try</a:t>
            </a:r>
            <a:r>
              <a:rPr lang="en-GB" b="0" i="0" baseline="0" dirty="0" smtClean="0"/>
              <a:t>.</a:t>
            </a:r>
          </a:p>
          <a:p>
            <a:pPr marL="0" indent="0">
              <a:buFontTx/>
              <a:buNone/>
            </a:pPr>
            <a:endParaRPr lang="en-GB" b="0" i="0" baseline="0" dirty="0" smtClean="0"/>
          </a:p>
          <a:p>
            <a:pPr marL="0" indent="0">
              <a:buFontTx/>
              <a:buNone/>
            </a:pPr>
            <a:r>
              <a:rPr lang="en-GB" b="0" i="0" baseline="0" dirty="0" smtClean="0"/>
              <a:t>Phonological Awareness page: http://highlandliteracy.com/emerging-literacy/phonological-awareness/ </a:t>
            </a:r>
            <a:endParaRPr lang="en-GB" b="0" i="0" baseline="0" dirty="0" smtClean="0"/>
          </a:p>
          <a:p>
            <a:pPr marL="171450" indent="-171450">
              <a:buFontTx/>
              <a:buChar char="-"/>
            </a:pPr>
            <a:endParaRPr lang="en-GB" b="1" i="1" baseline="0" dirty="0" smtClean="0"/>
          </a:p>
        </p:txBody>
      </p:sp>
      <p:sp>
        <p:nvSpPr>
          <p:cNvPr id="4" name="Slide Number Placeholder 3"/>
          <p:cNvSpPr>
            <a:spLocks noGrp="1"/>
          </p:cNvSpPr>
          <p:nvPr>
            <p:ph type="sldNum" sz="quarter" idx="10"/>
          </p:nvPr>
        </p:nvSpPr>
        <p:spPr/>
        <p:txBody>
          <a:bodyPr/>
          <a:lstStyle/>
          <a:p>
            <a:fld id="{1E417B21-C611-4B32-9563-72CDA6DC204C}" type="slidenum">
              <a:rPr lang="en-GB" smtClean="0"/>
              <a:t>19</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smtClean="0"/>
              <a:t>Oral</a:t>
            </a:r>
            <a:r>
              <a:rPr lang="en-GB" b="1" i="0" baseline="0" dirty="0" smtClean="0"/>
              <a:t> Language (10 mins approx.)</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‘When you are talking to someone, what are some of the things that people do when they’re not giving you their full attention?’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&lt;facilitator to provide time to discuss and then collect feedback&gt;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Some suggestions may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No eye-contact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Distracted by a phone/ TV/ computer etc.</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Listening to another conversation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Talking over you when you are talking</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Showing no interest in what you’re saying</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‘In comparison, when you’re talking with someone, what things do they do to show you that they are giving you their full attention?’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&lt;facilitator to provide time to discuss and then collect feedback&gt;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Some suggestions may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Giving you eye-contact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Sitting close to you</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Turning off a phone/ TV/ computer etc.</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Finding a quiet space to talk</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Allowing you to finish before they talk</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Showing that they’re interested by smiling and nodding</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‘So, when you’re playing with your child, what are some of the things you do to ensure that they have your full attention?’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&lt;facilitator to provide time to discuss and then collect feedback&gt;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Some suggestions may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Playing beside them</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Giving them eye-contact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Turning off a phone/ TV/ computer etc.</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Finding a quiet space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Allowing them to finish before you talk</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t>Showing that you’re interested by smiling and nodding</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baseline="0" dirty="0" smtClean="0"/>
              <a:t>‘It is important that all of these things are in place to support your child’s language development. You will support your child’s language through allowing them to hear and use familiar and new words within different activities. Playing alongside your child for ten minutes a day will support the development of your child’s oral language’.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20</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smtClean="0"/>
              <a:t>Fine Motor</a:t>
            </a:r>
            <a:r>
              <a:rPr lang="en-GB" b="1" i="0" baseline="0" dirty="0" smtClean="0"/>
              <a:t> Skills (10 mins approx.)</a:t>
            </a:r>
            <a:endParaRPr lang="en-GB" b="1" i="0" dirty="0" smtClean="0"/>
          </a:p>
          <a:p>
            <a:endParaRPr lang="en-GB" b="1" i="1" dirty="0" smtClean="0"/>
          </a:p>
          <a:p>
            <a:r>
              <a:rPr lang="en-GB" b="1" i="0" dirty="0" smtClean="0"/>
              <a:t>Facilitator</a:t>
            </a:r>
            <a:r>
              <a:rPr lang="en-GB" b="1" i="0" baseline="0" dirty="0" smtClean="0"/>
              <a:t> to share:</a:t>
            </a:r>
          </a:p>
          <a:p>
            <a:endParaRPr lang="en-GB" b="1" i="0" baseline="0" dirty="0" smtClean="0"/>
          </a:p>
          <a:p>
            <a:r>
              <a:rPr lang="en-GB" b="1" i="1" baseline="0" dirty="0" smtClean="0"/>
              <a:t>‘In school we aim to support your child in developing big movements, known as gross motor skills, through indoor and outdoor physical and play activities. We also aim to aim to support your child’s small movements, known as fine motor skills through a number of fine motor, scissor and pre-handwriting activities. </a:t>
            </a:r>
          </a:p>
          <a:p>
            <a:endParaRPr lang="en-GB" b="1" i="1" baseline="0" dirty="0" smtClean="0"/>
          </a:p>
          <a:p>
            <a:r>
              <a:rPr lang="en-GB" b="1" i="1" baseline="0" dirty="0" smtClean="0"/>
              <a:t>Some things which you may do at home to support your child are:</a:t>
            </a:r>
          </a:p>
          <a:p>
            <a:pPr marL="171450" indent="-171450">
              <a:buFontTx/>
              <a:buChar char="-"/>
            </a:pPr>
            <a:r>
              <a:rPr lang="en-GB" b="1" i="1" baseline="0" dirty="0" smtClean="0"/>
              <a:t>Provide them with opportunities to use scissors to cut out shapes and patterns</a:t>
            </a:r>
          </a:p>
          <a:p>
            <a:pPr marL="171450" indent="-171450">
              <a:buFontTx/>
              <a:buChar char="-"/>
            </a:pPr>
            <a:r>
              <a:rPr lang="en-GB" b="1" i="1" baseline="0" dirty="0" smtClean="0"/>
              <a:t>Provide them with big paper and drawing implements</a:t>
            </a:r>
          </a:p>
          <a:p>
            <a:pPr marL="171450" indent="-171450">
              <a:buFontTx/>
              <a:buChar char="-"/>
            </a:pPr>
            <a:r>
              <a:rPr lang="en-GB" b="1" i="1" baseline="0" dirty="0" smtClean="0"/>
              <a:t>Allow them to make marks outside with paint brushes and water or large chalks</a:t>
            </a:r>
          </a:p>
          <a:p>
            <a:pPr marL="171450" indent="-171450">
              <a:buFontTx/>
              <a:buChar char="-"/>
            </a:pPr>
            <a:r>
              <a:rPr lang="en-GB" b="1" i="1" baseline="0" dirty="0" smtClean="0"/>
              <a:t>Create a chain with pasta and a shoe lace</a:t>
            </a:r>
          </a:p>
          <a:p>
            <a:pPr marL="171450" indent="-171450">
              <a:buFontTx/>
              <a:buChar char="-"/>
            </a:pPr>
            <a:r>
              <a:rPr lang="en-GB" b="1" i="1" baseline="0" dirty="0" smtClean="0"/>
              <a:t>Create objects using dough</a:t>
            </a:r>
          </a:p>
          <a:p>
            <a:pPr marL="171450" indent="-171450">
              <a:buFontTx/>
              <a:buChar char="-"/>
            </a:pPr>
            <a:r>
              <a:rPr lang="en-GB" b="1" i="1" baseline="0" dirty="0" smtClean="0"/>
              <a:t>Make finger puppets</a:t>
            </a:r>
          </a:p>
          <a:p>
            <a:pPr marL="171450" indent="-171450">
              <a:buFontTx/>
              <a:buChar char="-"/>
            </a:pPr>
            <a:r>
              <a:rPr lang="en-GB" b="1" i="1" baseline="0" dirty="0" smtClean="0"/>
              <a:t>Put coins into a money box</a:t>
            </a:r>
          </a:p>
          <a:p>
            <a:pPr marL="171450" indent="-171450">
              <a:buFontTx/>
              <a:buChar char="-"/>
            </a:pPr>
            <a:r>
              <a:rPr lang="en-GB" b="1" i="1" baseline="0" dirty="0" smtClean="0"/>
              <a:t>Turn a deck of cards over as quickly as they can</a:t>
            </a:r>
          </a:p>
          <a:p>
            <a:pPr marL="171450" indent="-171450">
              <a:buFontTx/>
              <a:buChar char="-"/>
            </a:pPr>
            <a:r>
              <a:rPr lang="en-GB" b="1" i="1" baseline="0" dirty="0" smtClean="0"/>
              <a:t>Hammering</a:t>
            </a:r>
          </a:p>
          <a:p>
            <a:pPr marL="171450" indent="-171450">
              <a:buFontTx/>
              <a:buChar char="-"/>
            </a:pPr>
            <a:r>
              <a:rPr lang="en-GB" b="1" i="1" baseline="0" dirty="0" smtClean="0"/>
              <a:t>Squeezing bubble wrap</a:t>
            </a:r>
          </a:p>
          <a:p>
            <a:pPr marL="171450" indent="-171450">
              <a:buFontTx/>
              <a:buChar char="-"/>
            </a:pPr>
            <a:r>
              <a:rPr lang="en-GB" b="1" i="1" baseline="0" dirty="0" smtClean="0"/>
              <a:t>Playing with wind-up toys</a:t>
            </a:r>
          </a:p>
          <a:p>
            <a:pPr marL="171450" indent="-171450">
              <a:buFontTx/>
              <a:buChar char="-"/>
            </a:pPr>
            <a:endParaRPr lang="en-GB" b="1" i="1" baseline="0" dirty="0" smtClean="0"/>
          </a:p>
          <a:p>
            <a:pPr marL="0" indent="0">
              <a:buFontTx/>
              <a:buNone/>
            </a:pPr>
            <a:r>
              <a:rPr lang="en-GB" b="0" i="0" baseline="0" dirty="0" smtClean="0"/>
              <a:t>The facilitator should have example resources (as detailed above; including any other relevant fine motor resources) available. Facilitators may also wish to provide families with </a:t>
            </a:r>
            <a:r>
              <a:rPr lang="en-GB" b="0" i="0" baseline="0" dirty="0" smtClean="0"/>
              <a:t>the Fine Motor Skills activities from the Pre-Handwriting page </a:t>
            </a:r>
            <a:r>
              <a:rPr lang="en-GB" b="0" i="0" baseline="0" dirty="0" smtClean="0"/>
              <a:t>(you could focus on </a:t>
            </a:r>
            <a:r>
              <a:rPr lang="en-GB" b="0" i="0" baseline="0" dirty="0" smtClean="0"/>
              <a:t>pg.9) on </a:t>
            </a:r>
            <a:r>
              <a:rPr lang="en-GB" b="0" i="0" baseline="0" dirty="0" smtClean="0"/>
              <a:t>the Highland Literacy Blog</a:t>
            </a:r>
            <a:r>
              <a:rPr lang="en-GB" b="0" i="0" baseline="0" dirty="0" smtClean="0"/>
              <a:t>.</a:t>
            </a:r>
          </a:p>
          <a:p>
            <a:pPr marL="0" indent="0">
              <a:buFontTx/>
              <a:buNone/>
            </a:pPr>
            <a:endParaRPr lang="en-GB" b="0" i="0" dirty="0" smtClean="0"/>
          </a:p>
          <a:p>
            <a:pPr marL="0" indent="0">
              <a:buFontTx/>
              <a:buNone/>
            </a:pPr>
            <a:r>
              <a:rPr lang="en-GB" b="0" i="0" dirty="0" smtClean="0"/>
              <a:t>Pre-Handwriting page: http://highlandliteracy.com/emerging-literacy/pre-handwriting/</a:t>
            </a:r>
          </a:p>
          <a:p>
            <a:pPr marL="0" indent="0">
              <a:buFontTx/>
              <a:buNone/>
            </a:pPr>
            <a:r>
              <a:rPr lang="en-GB" b="0" i="0" dirty="0" smtClean="0"/>
              <a:t>Fine Motor Skills</a:t>
            </a:r>
            <a:r>
              <a:rPr lang="en-GB" b="0" i="0" baseline="0" dirty="0" smtClean="0"/>
              <a:t> support: https://highlandliteracy.files.wordpress.com/2015/12/play-fine-motor-skills.pdf</a:t>
            </a:r>
            <a:endParaRPr lang="en-GB" b="0" i="0" dirty="0"/>
          </a:p>
        </p:txBody>
      </p:sp>
      <p:sp>
        <p:nvSpPr>
          <p:cNvPr id="4" name="Slide Number Placeholder 3"/>
          <p:cNvSpPr>
            <a:spLocks noGrp="1"/>
          </p:cNvSpPr>
          <p:nvPr>
            <p:ph type="sldNum" sz="quarter" idx="10"/>
          </p:nvPr>
        </p:nvSpPr>
        <p:spPr/>
        <p:txBody>
          <a:bodyPr/>
          <a:lstStyle/>
          <a:p>
            <a:fld id="{1E417B21-C611-4B32-9563-72CDA6DC204C}" type="slidenum">
              <a:rPr lang="en-GB" smtClean="0"/>
              <a:t>21</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i="0" dirty="0" smtClean="0"/>
              <a:t>Concepts of Print </a:t>
            </a:r>
            <a:r>
              <a:rPr lang="en-GB" b="1" i="0" baseline="0" dirty="0" smtClean="0"/>
              <a:t>(10 mins approx.)</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t>The facilitator should have a number of different picture books available for families to look through.</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u="none" baseline="0" dirty="0" smtClean="0"/>
              <a:t>‘To develop your child’s awareness of print, it is recommended that you read to your child every day. You may read lots of different stories or you may read their favourite story again and again. Reading with your child for ten minutes each day will have a positive impact on their awareness of print. When reading with your child, sit beside them, allow them to see the pages and point out the pictures, modelling the reading process.’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u="none" baseline="0" dirty="0" smtClean="0"/>
              <a:t>&lt;Facilitators may also wish to share the ‘Improving Literacy with Parental Involvement’ resource if they’re school offers this as a programme for families</a:t>
            </a:r>
            <a:r>
              <a:rPr lang="en-GB" b="0" i="0" u="none" baseline="0" dirty="0" smtClean="0"/>
              <a:t>&gt;</a:t>
            </a:r>
          </a:p>
          <a:p>
            <a:pPr marL="0" marR="0" indent="0" algn="l" defTabSz="914400" rtl="0" eaLnBrk="1" fontAlgn="auto" latinLnBrk="0" hangingPunct="1">
              <a:lnSpc>
                <a:spcPct val="100000"/>
              </a:lnSpc>
              <a:spcBef>
                <a:spcPts val="0"/>
              </a:spcBef>
              <a:spcAft>
                <a:spcPts val="0"/>
              </a:spcAft>
              <a:buClrTx/>
              <a:buSzTx/>
              <a:buFontTx/>
              <a:buNone/>
              <a:tabLst/>
              <a:defRPr/>
            </a:pPr>
            <a:r>
              <a:rPr lang="en-GB" b="0" i="0" u="none" baseline="0" dirty="0" smtClean="0"/>
              <a:t>Improving Literacy with Parental Involvement: http://highlandliteracy.com/improving-literacy-with-parental-involvement/ </a:t>
            </a:r>
            <a:endParaRPr lang="en-GB"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1"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u="none"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u="none" baseline="0" dirty="0" smtClean="0"/>
              <a:t>‘When out and about, point out food labels, road signs and shop signs. Become a member of Highland Libraries – whether that be through visiting the library or  the library bus’.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u="none" baseline="0" dirty="0" smtClean="0"/>
              <a:t>&lt;Facilitators may also wish to mention the Libraries ‘Book Bug’ scheme which provides books for children in the Early Years and in Primary 1. There are also family sessions available – for information, contact your local Network Librarian&gt;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u="none" baseline="0" dirty="0" smtClean="0"/>
              <a:t>Facilitators to allow families to look through some of the picture books which are available.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0" u="none" baseline="0" dirty="0" smtClean="0"/>
              <a:t>Facilitator to share: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i="1" u="none" baseline="0" dirty="0" smtClean="0"/>
              <a:t>‘The Scottish Government’s Read, Write, Count website has practical suggestions that families can use to support their child’s emerging literacy and numeracy skills</a:t>
            </a:r>
            <a:r>
              <a:rPr lang="en-GB" b="1" i="1" u="none"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i="1"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i="0" u="none" baseline="0" dirty="0" smtClean="0"/>
              <a:t>Read, Write, Count: http://www.readwritecount.scot/ </a:t>
            </a:r>
            <a:endParaRPr lang="en-GB" b="0" i="0" u="none" dirty="0" smtClean="0"/>
          </a:p>
          <a:p>
            <a:endParaRPr lang="en-GB" b="1" i="1" dirty="0"/>
          </a:p>
        </p:txBody>
      </p:sp>
      <p:sp>
        <p:nvSpPr>
          <p:cNvPr id="4" name="Slide Number Placeholder 3"/>
          <p:cNvSpPr>
            <a:spLocks noGrp="1"/>
          </p:cNvSpPr>
          <p:nvPr>
            <p:ph type="sldNum" sz="quarter" idx="10"/>
          </p:nvPr>
        </p:nvSpPr>
        <p:spPr/>
        <p:txBody>
          <a:bodyPr/>
          <a:lstStyle/>
          <a:p>
            <a:fld id="{1E417B21-C611-4B32-9563-72CDA6DC204C}" type="slidenum">
              <a:rPr lang="en-GB" smtClean="0"/>
              <a:t>22</a:t>
            </a:fld>
            <a:endParaRPr lang="en-GB"/>
          </a:p>
        </p:txBody>
      </p:sp>
    </p:spTree>
    <p:extLst>
      <p:ext uri="{BB962C8B-B14F-4D97-AF65-F5344CB8AC3E}">
        <p14:creationId xmlns:p14="http://schemas.microsoft.com/office/powerpoint/2010/main" val="2193610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smtClean="0"/>
              <a:t>&lt;This</a:t>
            </a:r>
            <a:r>
              <a:rPr lang="en-GB" b="1" i="0" baseline="0" dirty="0" smtClean="0"/>
              <a:t> slide is optional for practitioners to share </a:t>
            </a:r>
            <a:r>
              <a:rPr lang="en-GB" b="1" baseline="0" dirty="0" smtClean="0"/>
              <a:t>how early reading and writing skill development looks in their classroom, or to share the operational structure within their environment&gt;.</a:t>
            </a:r>
            <a:endParaRPr lang="en-GB" b="1" i="0" dirty="0"/>
          </a:p>
        </p:txBody>
      </p:sp>
      <p:sp>
        <p:nvSpPr>
          <p:cNvPr id="4" name="Slide Number Placeholder 3"/>
          <p:cNvSpPr>
            <a:spLocks noGrp="1"/>
          </p:cNvSpPr>
          <p:nvPr>
            <p:ph type="sldNum" sz="quarter" idx="10"/>
          </p:nvPr>
        </p:nvSpPr>
        <p:spPr/>
        <p:txBody>
          <a:bodyPr/>
          <a:lstStyle/>
          <a:p>
            <a:fld id="{1E417B21-C611-4B32-9563-72CDA6DC204C}" type="slidenum">
              <a:rPr lang="en-GB" smtClean="0"/>
              <a:t>23</a:t>
            </a:fld>
            <a:endParaRPr lang="en-GB"/>
          </a:p>
        </p:txBody>
      </p:sp>
    </p:spTree>
    <p:extLst>
      <p:ext uri="{BB962C8B-B14F-4D97-AF65-F5344CB8AC3E}">
        <p14:creationId xmlns:p14="http://schemas.microsoft.com/office/powerpoint/2010/main" val="2193610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F044F17-8EA6-4F9C-BEE4-C2AE323DC58D}" type="datetimeFigureOut">
              <a:rPr lang="en-GB" smtClean="0"/>
              <a:t>28/03/2016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69270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044F17-8EA6-4F9C-BEE4-C2AE323DC58D}" type="datetimeFigureOut">
              <a:rPr lang="en-GB" smtClean="0"/>
              <a:t>28/03/2016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74007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044F17-8EA6-4F9C-BEE4-C2AE323DC58D}" type="datetimeFigureOut">
              <a:rPr lang="en-GB" smtClean="0"/>
              <a:t>28/03/2016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904471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F044F17-8EA6-4F9C-BEE4-C2AE323DC58D}" type="datetimeFigureOut">
              <a:rPr lang="en-GB" smtClean="0"/>
              <a:t>28/03/2016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247601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F044F17-8EA6-4F9C-BEE4-C2AE323DC58D}" type="datetimeFigureOut">
              <a:rPr lang="en-GB" smtClean="0"/>
              <a:t>28/03/2016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1243491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F044F17-8EA6-4F9C-BEE4-C2AE323DC58D}" type="datetimeFigureOut">
              <a:rPr lang="en-GB" smtClean="0"/>
              <a:t>28/03/2016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17164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44F17-8EA6-4F9C-BEE4-C2AE323DC58D}" type="datetimeFigureOut">
              <a:rPr lang="en-GB" smtClean="0"/>
              <a:t>28/03/2016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1223403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044F17-8EA6-4F9C-BEE4-C2AE323DC58D}" type="datetimeFigureOut">
              <a:rPr lang="en-GB" smtClean="0"/>
              <a:t>28/03/2016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198575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044F17-8EA6-4F9C-BEE4-C2AE323DC58D}" type="datetimeFigureOut">
              <a:rPr lang="en-GB" smtClean="0"/>
              <a:t>28/03/2016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2152133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044F17-8EA6-4F9C-BEE4-C2AE323DC58D}" type="datetimeFigureOut">
              <a:rPr lang="en-GB" smtClean="0"/>
              <a:t>28/03/2016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317036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044F17-8EA6-4F9C-BEE4-C2AE323DC58D}" type="datetimeFigureOut">
              <a:rPr lang="en-GB" smtClean="0"/>
              <a:t>28/03/2016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88AD9A-B8D3-43A8-B2E2-E8B9FCBE75A2}" type="slidenum">
              <a:rPr lang="en-GB" smtClean="0"/>
              <a:t>‹#›</a:t>
            </a:fld>
            <a:endParaRPr lang="en-GB"/>
          </a:p>
        </p:txBody>
      </p:sp>
    </p:spTree>
    <p:extLst>
      <p:ext uri="{BB962C8B-B14F-4D97-AF65-F5344CB8AC3E}">
        <p14:creationId xmlns:p14="http://schemas.microsoft.com/office/powerpoint/2010/main" val="1089472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044F17-8EA6-4F9C-BEE4-C2AE323DC58D}" type="datetimeFigureOut">
              <a:rPr lang="en-GB" smtClean="0"/>
              <a:t>28/03/2016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8AD9A-B8D3-43A8-B2E2-E8B9FCBE75A2}" type="slidenum">
              <a:rPr lang="en-GB" smtClean="0"/>
              <a:t>‹#›</a:t>
            </a:fld>
            <a:endParaRPr lang="en-GB"/>
          </a:p>
        </p:txBody>
      </p:sp>
    </p:spTree>
    <p:extLst>
      <p:ext uri="{BB962C8B-B14F-4D97-AF65-F5344CB8AC3E}">
        <p14:creationId xmlns:p14="http://schemas.microsoft.com/office/powerpoint/2010/main" val="1010124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www.google.co.uk/imgres?imgurl=http://images.sodahead.com/polls/002093797/481045336_big_bad_wolf_xlarge.jpeg&amp;imgrefurl=http://www.sodahead.com/fun/are-you-afraid-of-the-big-bad-wolf/question-2093797/&amp;usg=__rb5azujbJ_CZvjyxtq-wOtyhe7M=&amp;h=350&amp;w=246&amp;sz=21&amp;hl=en&amp;start=13&amp;sig2=H9lW4iWnu_QY6DA7fvq6cw&amp;zoom=1&amp;tbnid=UaHnbbDNv2e4ZM:&amp;tbnh=120&amp;tbnw=84&amp;ei=HW-dTu3iGpHDtAbcnpmCCQ&amp;prev=/images?q=big+bad+wolf&amp;hl=en&amp;sa=X&amp;tbm=isch&amp;itbs=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09"/>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691680" y="2780928"/>
            <a:ext cx="6840760" cy="2664296"/>
          </a:xfrm>
        </p:spPr>
        <p:txBody>
          <a:bodyPr>
            <a:normAutofit fontScale="90000"/>
          </a:bodyPr>
          <a:lstStyle/>
          <a:p>
            <a:pPr algn="l"/>
            <a:r>
              <a:rPr lang="en-GB" sz="5300" dirty="0" smtClean="0"/>
              <a:t>Early Reading and Writing</a:t>
            </a:r>
            <a:r>
              <a:rPr lang="en-GB" dirty="0"/>
              <a:t/>
            </a:r>
            <a:br>
              <a:rPr lang="en-GB" dirty="0"/>
            </a:br>
            <a:r>
              <a:rPr lang="en-GB" sz="2700" dirty="0" smtClean="0"/>
              <a:t/>
            </a:r>
            <a:br>
              <a:rPr lang="en-GB" sz="2700" dirty="0" smtClean="0"/>
            </a:br>
            <a:r>
              <a:rPr lang="en-GB" sz="3600" dirty="0" smtClean="0"/>
              <a:t>How can you support your child as they develop </a:t>
            </a:r>
            <a:r>
              <a:rPr lang="en-GB" sz="3600" dirty="0" smtClean="0"/>
              <a:t>their reading </a:t>
            </a:r>
            <a:r>
              <a:rPr lang="en-GB" sz="3600" dirty="0" smtClean="0"/>
              <a:t>and writing skills?</a:t>
            </a:r>
            <a:r>
              <a:rPr lang="en-GB" dirty="0" smtClean="0"/>
              <a:t/>
            </a:r>
            <a:br>
              <a:rPr lang="en-GB" dirty="0" smtClean="0"/>
            </a:br>
            <a:endParaRPr lang="en-GB" sz="2400" dirty="0"/>
          </a:p>
        </p:txBody>
      </p:sp>
    </p:spTree>
    <p:extLst>
      <p:ext uri="{BB962C8B-B14F-4D97-AF65-F5344CB8AC3E}">
        <p14:creationId xmlns:p14="http://schemas.microsoft.com/office/powerpoint/2010/main" val="3427170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763688" y="3068960"/>
            <a:ext cx="6840760" cy="1143000"/>
          </a:xfrm>
        </p:spPr>
        <p:txBody>
          <a:bodyPr>
            <a:normAutofit fontScale="90000"/>
          </a:bodyPr>
          <a:lstStyle/>
          <a:p>
            <a:r>
              <a:rPr lang="en-GB" dirty="0" smtClean="0"/>
              <a:t>Let’s start with an easy task . . .</a:t>
            </a:r>
            <a:endParaRPr lang="en-GB" dirty="0"/>
          </a:p>
        </p:txBody>
      </p:sp>
    </p:spTree>
    <p:extLst>
      <p:ext uri="{BB962C8B-B14F-4D97-AF65-F5344CB8AC3E}">
        <p14:creationId xmlns:p14="http://schemas.microsoft.com/office/powerpoint/2010/main" val="921946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07704" y="1556792"/>
            <a:ext cx="7128792" cy="1143000"/>
          </a:xfrm>
        </p:spPr>
        <p:txBody>
          <a:bodyPr/>
          <a:lstStyle/>
          <a:p>
            <a:r>
              <a:rPr lang="en-GB" dirty="0" smtClean="0"/>
              <a:t>Was that an easy task?</a:t>
            </a:r>
            <a:endParaRPr lang="en-GB" dirty="0"/>
          </a:p>
        </p:txBody>
      </p:sp>
      <p:sp>
        <p:nvSpPr>
          <p:cNvPr id="3" name="Content Placeholder 2"/>
          <p:cNvSpPr>
            <a:spLocks noGrp="1"/>
          </p:cNvSpPr>
          <p:nvPr>
            <p:ph idx="1"/>
          </p:nvPr>
        </p:nvSpPr>
        <p:spPr>
          <a:xfrm>
            <a:off x="1907704" y="3212976"/>
            <a:ext cx="6707088" cy="2448272"/>
          </a:xfrm>
        </p:spPr>
        <p:txBody>
          <a:bodyPr/>
          <a:lstStyle/>
          <a:p>
            <a:pPr marL="457200" lvl="1" indent="0">
              <a:buNone/>
            </a:pPr>
            <a:r>
              <a:rPr lang="en-GB" dirty="0" smtClean="0"/>
              <a:t>What did you have to be able to do in order to do that?</a:t>
            </a:r>
          </a:p>
          <a:p>
            <a:pPr lvl="2">
              <a:buFont typeface="Wingdings" pitchFamily="2" charset="2"/>
              <a:buChar char="Ø"/>
            </a:pPr>
            <a:r>
              <a:rPr lang="en-GB" dirty="0" smtClean="0"/>
              <a:t>Knowledge</a:t>
            </a:r>
          </a:p>
          <a:p>
            <a:pPr lvl="2">
              <a:buFont typeface="Wingdings" pitchFamily="2" charset="2"/>
              <a:buChar char="Ø"/>
            </a:pPr>
            <a:r>
              <a:rPr lang="en-GB" dirty="0" smtClean="0"/>
              <a:t>Skills</a:t>
            </a:r>
          </a:p>
          <a:p>
            <a:pPr lvl="2">
              <a:buFont typeface="Wingdings" pitchFamily="2" charset="2"/>
              <a:buChar char="Ø"/>
            </a:pPr>
            <a:r>
              <a:rPr lang="en-GB" dirty="0" smtClean="0"/>
              <a:t>Other things?</a:t>
            </a:r>
            <a:endParaRPr lang="en-GB" dirty="0"/>
          </a:p>
        </p:txBody>
      </p:sp>
    </p:spTree>
    <p:extLst>
      <p:ext uri="{BB962C8B-B14F-4D97-AF65-F5344CB8AC3E}">
        <p14:creationId xmlns:p14="http://schemas.microsoft.com/office/powerpoint/2010/main" val="1866154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831160" y="3861048"/>
            <a:ext cx="3168352" cy="1723549"/>
          </a:xfrm>
          <a:prstGeom prst="rect">
            <a:avLst/>
          </a:prstGeom>
          <a:noFill/>
          <a:ln>
            <a:solidFill>
              <a:schemeClr val="bg2">
                <a:lumMod val="50000"/>
              </a:schemeClr>
            </a:solidFill>
          </a:ln>
        </p:spPr>
        <p:txBody>
          <a:bodyPr wrap="square" rtlCol="0">
            <a:spAutoFit/>
          </a:bodyPr>
          <a:lstStyle/>
          <a:p>
            <a:pPr algn="ctr"/>
            <a:r>
              <a:rPr lang="en-GB" sz="4400" b="1" dirty="0" smtClean="0"/>
              <a:t>Oral Language</a:t>
            </a:r>
            <a:r>
              <a:rPr lang="en-GB" sz="4400" dirty="0" smtClean="0"/>
              <a:t> </a:t>
            </a:r>
          </a:p>
          <a:p>
            <a:pPr marL="285750" indent="-285750">
              <a:buFont typeface="Arial" panose="020B0604020202020204" pitchFamily="34" charset="0"/>
              <a:buChar char="•"/>
            </a:pPr>
            <a:endParaRPr lang="en-GB" dirty="0"/>
          </a:p>
        </p:txBody>
      </p:sp>
      <p:sp>
        <p:nvSpPr>
          <p:cNvPr id="8" name="TextBox 7"/>
          <p:cNvSpPr txBox="1"/>
          <p:nvPr/>
        </p:nvSpPr>
        <p:spPr>
          <a:xfrm>
            <a:off x="5368486" y="3861048"/>
            <a:ext cx="3339721" cy="1723549"/>
          </a:xfrm>
          <a:prstGeom prst="rect">
            <a:avLst/>
          </a:prstGeom>
          <a:noFill/>
          <a:ln>
            <a:solidFill>
              <a:schemeClr val="accent2">
                <a:lumMod val="60000"/>
                <a:lumOff val="40000"/>
              </a:schemeClr>
            </a:solidFill>
          </a:ln>
        </p:spPr>
        <p:txBody>
          <a:bodyPr wrap="square" rtlCol="0">
            <a:spAutoFit/>
          </a:bodyPr>
          <a:lstStyle/>
          <a:p>
            <a:pPr algn="ctr"/>
            <a:r>
              <a:rPr lang="en-GB" sz="4400" b="1" dirty="0" smtClean="0"/>
              <a:t>Fine Motor Skills</a:t>
            </a:r>
            <a:r>
              <a:rPr lang="en-GB" sz="4400" dirty="0" smtClean="0"/>
              <a:t> </a:t>
            </a:r>
          </a:p>
          <a:p>
            <a:r>
              <a:rPr lang="en-GB" dirty="0" smtClean="0"/>
              <a:t> </a:t>
            </a:r>
          </a:p>
        </p:txBody>
      </p:sp>
      <p:sp>
        <p:nvSpPr>
          <p:cNvPr id="9" name="TextBox 8"/>
          <p:cNvSpPr txBox="1"/>
          <p:nvPr/>
        </p:nvSpPr>
        <p:spPr>
          <a:xfrm>
            <a:off x="5342265" y="1556791"/>
            <a:ext cx="3320753" cy="2000548"/>
          </a:xfrm>
          <a:prstGeom prst="rect">
            <a:avLst/>
          </a:prstGeom>
          <a:noFill/>
          <a:ln>
            <a:solidFill>
              <a:schemeClr val="accent5">
                <a:lumMod val="75000"/>
              </a:schemeClr>
            </a:solidFill>
          </a:ln>
        </p:spPr>
        <p:txBody>
          <a:bodyPr wrap="square" rtlCol="0">
            <a:spAutoFit/>
          </a:bodyPr>
          <a:lstStyle/>
          <a:p>
            <a:pPr algn="ctr"/>
            <a:r>
              <a:rPr lang="en-GB" sz="4400" b="1" dirty="0" smtClean="0"/>
              <a:t>Phonological Awareness</a:t>
            </a:r>
            <a:r>
              <a:rPr lang="en-GB" sz="4400" dirty="0" smtClean="0"/>
              <a:t> </a:t>
            </a:r>
          </a:p>
          <a:p>
            <a:endParaRPr lang="en-GB" dirty="0"/>
          </a:p>
          <a:p>
            <a:endParaRPr lang="en-GB" dirty="0" smtClean="0"/>
          </a:p>
        </p:txBody>
      </p:sp>
      <p:sp>
        <p:nvSpPr>
          <p:cNvPr id="10" name="TextBox 9"/>
          <p:cNvSpPr txBox="1"/>
          <p:nvPr/>
        </p:nvSpPr>
        <p:spPr>
          <a:xfrm>
            <a:off x="1835696" y="1556792"/>
            <a:ext cx="3168352" cy="2031325"/>
          </a:xfrm>
          <a:prstGeom prst="rect">
            <a:avLst/>
          </a:prstGeom>
          <a:noFill/>
          <a:ln>
            <a:solidFill>
              <a:schemeClr val="accent3">
                <a:lumMod val="75000"/>
              </a:schemeClr>
            </a:solidFill>
          </a:ln>
        </p:spPr>
        <p:txBody>
          <a:bodyPr wrap="square" rtlCol="0">
            <a:spAutoFit/>
          </a:bodyPr>
          <a:lstStyle/>
          <a:p>
            <a:pPr algn="ctr"/>
            <a:r>
              <a:rPr lang="en-GB" sz="5400" b="1" dirty="0" smtClean="0"/>
              <a:t>Concepts of Print</a:t>
            </a:r>
            <a:r>
              <a:rPr lang="en-GB" sz="5400" dirty="0" smtClean="0"/>
              <a:t> </a:t>
            </a:r>
          </a:p>
          <a:p>
            <a:pPr marL="285750" indent="-285750">
              <a:buFont typeface="Arial" panose="020B0604020202020204" pitchFamily="34" charset="0"/>
              <a:buChar char="•"/>
            </a:pPr>
            <a:endParaRPr lang="en-GB" dirty="0" smtClean="0"/>
          </a:p>
        </p:txBody>
      </p:sp>
    </p:spTree>
    <p:extLst>
      <p:ext uri="{BB962C8B-B14F-4D97-AF65-F5344CB8AC3E}">
        <p14:creationId xmlns:p14="http://schemas.microsoft.com/office/powerpoint/2010/main" val="2260184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1619672" y="1484784"/>
            <a:ext cx="7128792" cy="1143000"/>
          </a:xfrm>
        </p:spPr>
        <p:txBody>
          <a:bodyPr/>
          <a:lstStyle/>
          <a:p>
            <a:r>
              <a:rPr lang="en-GB" dirty="0" smtClean="0"/>
              <a:t>It is easy if:</a:t>
            </a:r>
            <a:endParaRPr lang="en-GB" dirty="0"/>
          </a:p>
        </p:txBody>
      </p:sp>
      <p:sp>
        <p:nvSpPr>
          <p:cNvPr id="6" name="Content Placeholder 5"/>
          <p:cNvSpPr>
            <a:spLocks noGrp="1"/>
          </p:cNvSpPr>
          <p:nvPr>
            <p:ph idx="1"/>
          </p:nvPr>
        </p:nvSpPr>
        <p:spPr>
          <a:xfrm>
            <a:off x="2411760" y="3068960"/>
            <a:ext cx="6275040" cy="3057203"/>
          </a:xfrm>
        </p:spPr>
        <p:txBody>
          <a:bodyPr/>
          <a:lstStyle/>
          <a:p>
            <a:pPr marL="0" indent="0">
              <a:buNone/>
            </a:pPr>
            <a:r>
              <a:rPr lang="en-GB" dirty="0" smtClean="0"/>
              <a:t>Many different skills</a:t>
            </a:r>
          </a:p>
          <a:p>
            <a:pPr lvl="1"/>
            <a:r>
              <a:rPr lang="en-GB" dirty="0" smtClean="0"/>
              <a:t>Co-ordinated</a:t>
            </a:r>
          </a:p>
          <a:p>
            <a:pPr lvl="1"/>
            <a:r>
              <a:rPr lang="en-GB" dirty="0" smtClean="0"/>
              <a:t>In the right order</a:t>
            </a:r>
          </a:p>
          <a:p>
            <a:pPr lvl="1"/>
            <a:r>
              <a:rPr lang="en-GB" dirty="0"/>
              <a:t>A</a:t>
            </a:r>
            <a:r>
              <a:rPr lang="en-GB" dirty="0" smtClean="0"/>
              <a:t>utomated</a:t>
            </a:r>
            <a:endParaRPr lang="en-GB" dirty="0"/>
          </a:p>
        </p:txBody>
      </p:sp>
    </p:spTree>
    <p:extLst>
      <p:ext uri="{BB962C8B-B14F-4D97-AF65-F5344CB8AC3E}">
        <p14:creationId xmlns:p14="http://schemas.microsoft.com/office/powerpoint/2010/main" val="3599141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79712" y="1700808"/>
            <a:ext cx="7005464" cy="1143000"/>
          </a:xfrm>
        </p:spPr>
        <p:txBody>
          <a:bodyPr/>
          <a:lstStyle/>
          <a:p>
            <a:r>
              <a:rPr lang="en-GB" dirty="0" smtClean="0"/>
              <a:t>Automated?</a:t>
            </a:r>
            <a:endParaRPr lang="en-GB" dirty="0"/>
          </a:p>
        </p:txBody>
      </p:sp>
      <p:sp>
        <p:nvSpPr>
          <p:cNvPr id="3" name="Content Placeholder 2"/>
          <p:cNvSpPr>
            <a:spLocks noGrp="1"/>
          </p:cNvSpPr>
          <p:nvPr>
            <p:ph idx="1"/>
          </p:nvPr>
        </p:nvSpPr>
        <p:spPr>
          <a:xfrm>
            <a:off x="1835696" y="2996952"/>
            <a:ext cx="6933456" cy="2664296"/>
          </a:xfrm>
        </p:spPr>
        <p:txBody>
          <a:bodyPr/>
          <a:lstStyle/>
          <a:p>
            <a:pPr marL="0" indent="0">
              <a:buNone/>
            </a:pPr>
            <a:r>
              <a:rPr lang="en-GB" dirty="0" smtClean="0"/>
              <a:t>With the person next to you:</a:t>
            </a:r>
          </a:p>
          <a:p>
            <a:pPr lvl="1"/>
            <a:r>
              <a:rPr lang="en-GB" dirty="0" smtClean="0"/>
              <a:t>If you drive, what was it like the first time you drove a car?</a:t>
            </a:r>
          </a:p>
          <a:p>
            <a:pPr lvl="1"/>
            <a:r>
              <a:rPr lang="en-GB" dirty="0" smtClean="0"/>
              <a:t>How is that different to now?</a:t>
            </a:r>
          </a:p>
        </p:txBody>
      </p:sp>
    </p:spTree>
    <p:extLst>
      <p:ext uri="{BB962C8B-B14F-4D97-AF65-F5344CB8AC3E}">
        <p14:creationId xmlns:p14="http://schemas.microsoft.com/office/powerpoint/2010/main" val="2319270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Image result for juggling balls"/>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1772816"/>
            <a:ext cx="4104456"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3848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2420888"/>
            <a:ext cx="5724407" cy="2880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4357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619672" y="1268760"/>
            <a:ext cx="7283152" cy="1143000"/>
          </a:xfrm>
        </p:spPr>
        <p:txBody>
          <a:bodyPr/>
          <a:lstStyle/>
          <a:p>
            <a:r>
              <a:rPr lang="en-GB" dirty="0" smtClean="0"/>
              <a:t>Possible behavioural reactions</a:t>
            </a:r>
            <a:endParaRPr lang="en-GB" dirty="0"/>
          </a:p>
        </p:txBody>
      </p:sp>
      <p:sp>
        <p:nvSpPr>
          <p:cNvPr id="3" name="Content Placeholder 2"/>
          <p:cNvSpPr>
            <a:spLocks noGrp="1"/>
          </p:cNvSpPr>
          <p:nvPr>
            <p:ph idx="1"/>
          </p:nvPr>
        </p:nvSpPr>
        <p:spPr>
          <a:xfrm>
            <a:off x="1691680" y="2636912"/>
            <a:ext cx="7200800" cy="2365042"/>
          </a:xfrm>
        </p:spPr>
        <p:txBody>
          <a:bodyPr/>
          <a:lstStyle/>
          <a:p>
            <a:pPr>
              <a:buFont typeface="Wingdings" pitchFamily="2" charset="2"/>
              <a:buChar char="Ø"/>
            </a:pPr>
            <a:r>
              <a:rPr lang="en-GB" dirty="0" smtClean="0"/>
              <a:t>Not doing it!</a:t>
            </a:r>
          </a:p>
          <a:p>
            <a:pPr>
              <a:buFont typeface="Wingdings" pitchFamily="2" charset="2"/>
              <a:buChar char="Ø"/>
            </a:pPr>
            <a:r>
              <a:rPr lang="en-GB" dirty="0" smtClean="0"/>
              <a:t>Only trying one or two (or not so high)</a:t>
            </a:r>
          </a:p>
          <a:p>
            <a:pPr>
              <a:buFont typeface="Wingdings" pitchFamily="2" charset="2"/>
              <a:buChar char="Ø"/>
            </a:pPr>
            <a:r>
              <a:rPr lang="en-GB" dirty="0" smtClean="0"/>
              <a:t>Just bashing on</a:t>
            </a:r>
            <a:endParaRPr lang="en-GB" dirty="0"/>
          </a:p>
        </p:txBody>
      </p:sp>
    </p:spTree>
    <p:extLst>
      <p:ext uri="{BB962C8B-B14F-4D97-AF65-F5344CB8AC3E}">
        <p14:creationId xmlns:p14="http://schemas.microsoft.com/office/powerpoint/2010/main" val="420304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9552" y="1052736"/>
            <a:ext cx="8229600" cy="1143000"/>
          </a:xfrm>
        </p:spPr>
        <p:txBody>
          <a:bodyPr/>
          <a:lstStyle/>
          <a:p>
            <a:r>
              <a:rPr lang="en-GB" dirty="0" smtClean="0"/>
              <a:t>Automated skills</a:t>
            </a:r>
            <a:endParaRPr lang="en-GB" dirty="0"/>
          </a:p>
        </p:txBody>
      </p:sp>
      <p:sp>
        <p:nvSpPr>
          <p:cNvPr id="3" name="Content Placeholder 2"/>
          <p:cNvSpPr>
            <a:spLocks noGrp="1"/>
          </p:cNvSpPr>
          <p:nvPr>
            <p:ph idx="1"/>
          </p:nvPr>
        </p:nvSpPr>
        <p:spPr>
          <a:xfrm>
            <a:off x="1619672" y="2132856"/>
            <a:ext cx="7344816" cy="3960440"/>
          </a:xfrm>
        </p:spPr>
        <p:txBody>
          <a:bodyPr>
            <a:normAutofit fontScale="85000" lnSpcReduction="10000"/>
          </a:bodyPr>
          <a:lstStyle/>
          <a:p>
            <a:pPr>
              <a:buFont typeface="Wingdings" pitchFamily="2" charset="2"/>
              <a:buChar char="Ø"/>
            </a:pPr>
            <a:r>
              <a:rPr lang="en-GB" dirty="0" smtClean="0"/>
              <a:t>Takes practice for skills to become automatic</a:t>
            </a:r>
          </a:p>
          <a:p>
            <a:pPr>
              <a:buFont typeface="Wingdings" pitchFamily="2" charset="2"/>
              <a:buChar char="Ø"/>
            </a:pPr>
            <a:r>
              <a:rPr lang="en-GB" dirty="0" smtClean="0"/>
              <a:t>Effortless</a:t>
            </a:r>
          </a:p>
          <a:p>
            <a:pPr>
              <a:buFont typeface="Wingdings" pitchFamily="2" charset="2"/>
              <a:buChar char="Ø"/>
            </a:pPr>
            <a:r>
              <a:rPr lang="en-GB" dirty="0" smtClean="0"/>
              <a:t>Does not use “capacity”</a:t>
            </a:r>
          </a:p>
          <a:p>
            <a:pPr lvl="1"/>
            <a:r>
              <a:rPr lang="en-GB" dirty="0" smtClean="0"/>
              <a:t>Room to think about other things</a:t>
            </a:r>
          </a:p>
          <a:p>
            <a:pPr marL="457200" lvl="1" indent="0">
              <a:buNone/>
            </a:pPr>
            <a:endParaRPr lang="en-GB" dirty="0" smtClean="0"/>
          </a:p>
          <a:p>
            <a:pPr>
              <a:buFont typeface="Wingdings" pitchFamily="2" charset="2"/>
              <a:buChar char="Ø"/>
            </a:pPr>
            <a:r>
              <a:rPr lang="en-GB" dirty="0" smtClean="0"/>
              <a:t>Suppose a child has to think </a:t>
            </a:r>
            <a:r>
              <a:rPr lang="en-GB" dirty="0" err="1" smtClean="0"/>
              <a:t>effortfully</a:t>
            </a:r>
            <a:r>
              <a:rPr lang="en-GB" dirty="0" smtClean="0"/>
              <a:t> about:</a:t>
            </a:r>
          </a:p>
          <a:p>
            <a:pPr lvl="1"/>
            <a:r>
              <a:rPr lang="en-GB" dirty="0" smtClean="0"/>
              <a:t>Holding a pencil</a:t>
            </a:r>
          </a:p>
          <a:p>
            <a:pPr lvl="1"/>
            <a:r>
              <a:rPr lang="en-GB" dirty="0" smtClean="0"/>
              <a:t>Spacing, or going from left to right</a:t>
            </a:r>
          </a:p>
          <a:p>
            <a:pPr lvl="1"/>
            <a:r>
              <a:rPr lang="en-GB" dirty="0" smtClean="0"/>
              <a:t>Where one word ends or another begins</a:t>
            </a:r>
            <a:endParaRPr lang="en-GB" dirty="0"/>
          </a:p>
        </p:txBody>
      </p:sp>
    </p:spTree>
    <p:extLst>
      <p:ext uri="{BB962C8B-B14F-4D97-AF65-F5344CB8AC3E}">
        <p14:creationId xmlns:p14="http://schemas.microsoft.com/office/powerpoint/2010/main" val="1512795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933440" y="3068960"/>
            <a:ext cx="8229600" cy="1143000"/>
          </a:xfrm>
        </p:spPr>
        <p:txBody>
          <a:bodyPr/>
          <a:lstStyle/>
          <a:p>
            <a:r>
              <a:rPr lang="en-GB" dirty="0" smtClean="0"/>
              <a:t>Similar for reading?</a:t>
            </a:r>
            <a:endParaRPr lang="en-GB" dirty="0"/>
          </a:p>
        </p:txBody>
      </p:sp>
    </p:spTree>
    <p:extLst>
      <p:ext uri="{BB962C8B-B14F-4D97-AF65-F5344CB8AC3E}">
        <p14:creationId xmlns:p14="http://schemas.microsoft.com/office/powerpoint/2010/main" val="3542961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2" name="Rectangle 2"/>
          <p:cNvSpPr>
            <a:spLocks noGrp="1" noChangeArrowheads="1"/>
          </p:cNvSpPr>
          <p:nvPr>
            <p:ph type="title"/>
          </p:nvPr>
        </p:nvSpPr>
        <p:spPr>
          <a:xfrm>
            <a:off x="941931" y="1268760"/>
            <a:ext cx="8229600" cy="1143000"/>
          </a:xfrm>
        </p:spPr>
        <p:txBody>
          <a:bodyPr/>
          <a:lstStyle/>
          <a:p>
            <a:pPr eaLnBrk="1" hangingPunct="1"/>
            <a:r>
              <a:rPr lang="en-GB" dirty="0" smtClean="0"/>
              <a:t>Forgetting how to read</a:t>
            </a:r>
          </a:p>
        </p:txBody>
      </p:sp>
      <p:sp>
        <p:nvSpPr>
          <p:cNvPr id="5123" name="Rectangle 3"/>
          <p:cNvSpPr>
            <a:spLocks noGrp="1" noChangeArrowheads="1"/>
          </p:cNvSpPr>
          <p:nvPr>
            <p:ph type="body" idx="1"/>
          </p:nvPr>
        </p:nvSpPr>
        <p:spPr>
          <a:xfrm>
            <a:off x="1907704" y="2132856"/>
            <a:ext cx="6768752" cy="3960440"/>
          </a:xfrm>
        </p:spPr>
        <p:txBody>
          <a:bodyPr/>
          <a:lstStyle/>
          <a:p>
            <a:pPr marL="0" indent="0" algn="ctr" eaLnBrk="1" hangingPunct="1">
              <a:spcAft>
                <a:spcPct val="70000"/>
              </a:spcAft>
              <a:buNone/>
            </a:pPr>
            <a:r>
              <a:rPr lang="en-GB" b="1" dirty="0" smtClean="0"/>
              <a:t>Not as easy as it seems . . . </a:t>
            </a:r>
          </a:p>
          <a:p>
            <a:pPr marL="0" indent="0" eaLnBrk="1" hangingPunct="1">
              <a:spcAft>
                <a:spcPct val="70000"/>
              </a:spcAft>
              <a:buNone/>
            </a:pPr>
            <a:r>
              <a:rPr lang="en-GB" dirty="0" smtClean="0"/>
              <a:t>Mo </a:t>
            </a:r>
            <a:r>
              <a:rPr lang="en-GB" dirty="0" err="1" smtClean="0"/>
              <a:t>st</a:t>
            </a:r>
            <a:r>
              <a:rPr lang="en-GB" dirty="0" smtClean="0"/>
              <a:t> </a:t>
            </a:r>
            <a:r>
              <a:rPr lang="en-GB" dirty="0" err="1" smtClean="0"/>
              <a:t>pe</a:t>
            </a:r>
            <a:r>
              <a:rPr lang="en-GB" dirty="0" smtClean="0"/>
              <a:t> </a:t>
            </a:r>
            <a:r>
              <a:rPr lang="en-GB" dirty="0" err="1" smtClean="0"/>
              <a:t>ople</a:t>
            </a:r>
            <a:r>
              <a:rPr lang="en-GB" dirty="0" smtClean="0"/>
              <a:t> c an </a:t>
            </a:r>
            <a:r>
              <a:rPr lang="en-GB" dirty="0" err="1" smtClean="0"/>
              <a:t>rea</a:t>
            </a:r>
            <a:r>
              <a:rPr lang="en-GB" dirty="0" smtClean="0"/>
              <a:t> d t h is</a:t>
            </a:r>
          </a:p>
          <a:p>
            <a:pPr marL="0" indent="0" eaLnBrk="1" hangingPunct="1">
              <a:spcAft>
                <a:spcPct val="70000"/>
              </a:spcAft>
              <a:buNone/>
            </a:pPr>
            <a:r>
              <a:rPr lang="en-GB" dirty="0" smtClean="0"/>
              <a:t>No </a:t>
            </a:r>
            <a:r>
              <a:rPr lang="en-GB" dirty="0" err="1" smtClean="0"/>
              <a:t>rdo</a:t>
            </a:r>
            <a:r>
              <a:rPr lang="en-GB" dirty="0" smtClean="0"/>
              <a:t> </a:t>
            </a:r>
            <a:r>
              <a:rPr lang="en-GB" dirty="0" err="1" smtClean="0"/>
              <a:t>est</a:t>
            </a:r>
            <a:r>
              <a:rPr lang="en-GB" dirty="0" smtClean="0"/>
              <a:t> </a:t>
            </a:r>
            <a:r>
              <a:rPr lang="en-GB" dirty="0" err="1" smtClean="0"/>
              <a:t>hisg</a:t>
            </a:r>
            <a:r>
              <a:rPr lang="en-GB" dirty="0" smtClean="0"/>
              <a:t> </a:t>
            </a:r>
            <a:r>
              <a:rPr lang="en-GB" dirty="0" err="1" smtClean="0"/>
              <a:t>ive</a:t>
            </a:r>
            <a:r>
              <a:rPr lang="en-GB" dirty="0" smtClean="0"/>
              <a:t> ma </a:t>
            </a:r>
            <a:r>
              <a:rPr lang="en-GB" dirty="0" err="1" smtClean="0"/>
              <a:t>nypr</a:t>
            </a:r>
            <a:r>
              <a:rPr lang="en-GB" dirty="0" smtClean="0"/>
              <a:t> </a:t>
            </a:r>
            <a:r>
              <a:rPr lang="en-GB" dirty="0" err="1" smtClean="0"/>
              <a:t>obl</a:t>
            </a:r>
            <a:r>
              <a:rPr lang="en-GB" dirty="0" smtClean="0"/>
              <a:t> ems</a:t>
            </a:r>
          </a:p>
          <a:p>
            <a:pPr marL="0" indent="0" eaLnBrk="1" hangingPunct="1">
              <a:buNone/>
            </a:pPr>
            <a:r>
              <a:rPr lang="en-GB" dirty="0" err="1" smtClean="0"/>
              <a:t>Xvxn</a:t>
            </a:r>
            <a:r>
              <a:rPr lang="en-GB" dirty="0" smtClean="0"/>
              <a:t> </a:t>
            </a:r>
            <a:r>
              <a:rPr lang="en-GB" dirty="0" err="1" smtClean="0"/>
              <a:t>xf</a:t>
            </a:r>
            <a:r>
              <a:rPr lang="en-GB" dirty="0" smtClean="0"/>
              <a:t> </a:t>
            </a:r>
            <a:r>
              <a:rPr lang="en-GB" dirty="0" err="1" smtClean="0"/>
              <a:t>yxx</a:t>
            </a:r>
            <a:r>
              <a:rPr lang="en-GB" dirty="0" smtClean="0"/>
              <a:t> </a:t>
            </a:r>
            <a:r>
              <a:rPr lang="en-GB" dirty="0" err="1" smtClean="0"/>
              <a:t>txkx</a:t>
            </a:r>
            <a:r>
              <a:rPr lang="en-GB" dirty="0" smtClean="0"/>
              <a:t> </a:t>
            </a:r>
            <a:r>
              <a:rPr lang="en-GB" dirty="0" err="1" smtClean="0"/>
              <a:t>xxt</a:t>
            </a:r>
            <a:r>
              <a:rPr lang="en-GB" dirty="0" smtClean="0"/>
              <a:t> </a:t>
            </a:r>
            <a:r>
              <a:rPr lang="en-GB" dirty="0" err="1" smtClean="0"/>
              <a:t>lxttxrs</a:t>
            </a:r>
            <a:endParaRPr lang="en-GB" dirty="0" smtClean="0"/>
          </a:p>
        </p:txBody>
      </p:sp>
    </p:spTree>
    <p:extLst>
      <p:ext uri="{BB962C8B-B14F-4D97-AF65-F5344CB8AC3E}">
        <p14:creationId xmlns:p14="http://schemas.microsoft.com/office/powerpoint/2010/main" val="3777556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0" name="Rectangle 2"/>
          <p:cNvSpPr>
            <a:spLocks noGrp="1" noChangeArrowheads="1"/>
          </p:cNvSpPr>
          <p:nvPr>
            <p:ph type="title"/>
          </p:nvPr>
        </p:nvSpPr>
        <p:spPr>
          <a:xfrm>
            <a:off x="932059" y="1988840"/>
            <a:ext cx="8229600" cy="1143000"/>
          </a:xfrm>
        </p:spPr>
        <p:txBody>
          <a:bodyPr/>
          <a:lstStyle/>
          <a:p>
            <a:pPr eaLnBrk="1" hangingPunct="1"/>
            <a:r>
              <a:rPr lang="en-GB" b="1" dirty="0" smtClean="0"/>
              <a:t>Very important message:</a:t>
            </a:r>
          </a:p>
        </p:txBody>
      </p:sp>
      <p:sp>
        <p:nvSpPr>
          <p:cNvPr id="57347" name="Rectangle 3"/>
          <p:cNvSpPr>
            <a:spLocks noGrp="1" noChangeArrowheads="1"/>
          </p:cNvSpPr>
          <p:nvPr>
            <p:ph type="body" idx="1"/>
          </p:nvPr>
        </p:nvSpPr>
        <p:spPr>
          <a:xfrm>
            <a:off x="1835696" y="3861048"/>
            <a:ext cx="6923087" cy="1223962"/>
          </a:xfrm>
        </p:spPr>
        <p:txBody>
          <a:bodyPr>
            <a:normAutofit/>
          </a:bodyPr>
          <a:lstStyle/>
          <a:p>
            <a:pPr algn="ctr" eaLnBrk="1" hangingPunct="1">
              <a:buFontTx/>
              <a:buNone/>
            </a:pPr>
            <a:r>
              <a:rPr lang="en-GB" sz="7400" b="1" dirty="0" smtClean="0">
                <a:solidFill>
                  <a:srgbClr val="FF0000"/>
                </a:solidFill>
              </a:rPr>
              <a:t>Don’t read this!</a:t>
            </a:r>
          </a:p>
        </p:txBody>
      </p:sp>
    </p:spTree>
    <p:extLst>
      <p:ext uri="{BB962C8B-B14F-4D97-AF65-F5344CB8AC3E}">
        <p14:creationId xmlns:p14="http://schemas.microsoft.com/office/powerpoint/2010/main" val="23816420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1" presetClass="entr" presetSubtype="0" fill="hold" grpId="0" nodeType="clickEffect">
                                  <p:stCondLst>
                                    <p:cond delay="0"/>
                                  </p:stCondLst>
                                  <p:childTnLst>
                                    <p:set>
                                      <p:cBhvr>
                                        <p:cTn id="6" dur="1000">
                                          <p:stCondLst>
                                            <p:cond delay="0"/>
                                          </p:stCondLst>
                                        </p:cTn>
                                        <p:tgtEl>
                                          <p:spTgt spid="573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6" name="Rectangle 2"/>
          <p:cNvSpPr>
            <a:spLocks noGrp="1" noChangeArrowheads="1"/>
          </p:cNvSpPr>
          <p:nvPr>
            <p:ph type="title"/>
          </p:nvPr>
        </p:nvSpPr>
        <p:spPr>
          <a:xfrm>
            <a:off x="1547664" y="1421904"/>
            <a:ext cx="7319169" cy="1143000"/>
          </a:xfrm>
        </p:spPr>
        <p:txBody>
          <a:bodyPr/>
          <a:lstStyle/>
          <a:p>
            <a:pPr eaLnBrk="1" hangingPunct="1"/>
            <a:r>
              <a:rPr lang="en-GB" dirty="0" smtClean="0"/>
              <a:t>What was it like at first?</a:t>
            </a:r>
          </a:p>
        </p:txBody>
      </p:sp>
      <p:sp>
        <p:nvSpPr>
          <p:cNvPr id="6147" name="Text Box 4"/>
          <p:cNvSpPr txBox="1">
            <a:spLocks noChangeArrowheads="1"/>
          </p:cNvSpPr>
          <p:nvPr/>
        </p:nvSpPr>
        <p:spPr bwMode="auto">
          <a:xfrm>
            <a:off x="1691680" y="2852936"/>
            <a:ext cx="692755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sz="4800" dirty="0"/>
              <a:t>&amp;%* &amp;~#£ #$ *</a:t>
            </a:r>
            <a:r>
              <a:rPr lang="en-GB" sz="4800" dirty="0" err="1"/>
              <a:t>ou</a:t>
            </a:r>
            <a:r>
              <a:rPr lang="en-GB" sz="4800" dirty="0"/>
              <a:t> &amp;~#</a:t>
            </a:r>
            <a:r>
              <a:rPr lang="en-GB" sz="4800" dirty="0" err="1"/>
              <a:t>nk</a:t>
            </a:r>
            <a:r>
              <a:rPr lang="en-GB" sz="4800" dirty="0"/>
              <a:t> %&gt;</a:t>
            </a:r>
            <a:r>
              <a:rPr lang="en-GB" sz="4800" dirty="0" err="1"/>
              <a:t>ad#ng</a:t>
            </a:r>
            <a:r>
              <a:rPr lang="en-GB" sz="4800" dirty="0"/>
              <a:t> #£ &gt;a£*</a:t>
            </a:r>
          </a:p>
        </p:txBody>
      </p:sp>
      <p:pic>
        <p:nvPicPr>
          <p:cNvPr id="6149" name="Picture 10" descr="ANd9GcRKjsqRFDJmA9wzog_sfkvzID-EDEvHAaNugF2_9ZKX2YXOAAZ06MCH9A">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4653136"/>
            <a:ext cx="11096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801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63688" y="2204864"/>
            <a:ext cx="7056784" cy="3139321"/>
          </a:xfrm>
          <a:prstGeom prst="rect">
            <a:avLst/>
          </a:prstGeom>
          <a:noFill/>
        </p:spPr>
        <p:txBody>
          <a:bodyPr wrap="square" rtlCol="0">
            <a:spAutoFit/>
          </a:bodyPr>
          <a:lstStyle/>
          <a:p>
            <a:r>
              <a:rPr lang="he-IL" sz="6600" dirty="0" smtClean="0"/>
              <a:t>בבְּרֵאשִׁיתתבָּרָ֣אאֱלֹהִ֑יםאֵ֥ת</a:t>
            </a:r>
            <a:br>
              <a:rPr lang="he-IL" sz="6600" dirty="0" smtClean="0"/>
            </a:br>
            <a:r>
              <a:rPr lang="he-IL" sz="6600" dirty="0" smtClean="0"/>
              <a:t>הַשָּׁמַ֖יִםוְאֵ֥תהָאָֽרֶץ׃</a:t>
            </a:r>
            <a:endParaRPr lang="en-GB" sz="6600" dirty="0"/>
          </a:p>
        </p:txBody>
      </p:sp>
    </p:spTree>
    <p:extLst>
      <p:ext uri="{BB962C8B-B14F-4D97-AF65-F5344CB8AC3E}">
        <p14:creationId xmlns:p14="http://schemas.microsoft.com/office/powerpoint/2010/main" val="852833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19672" y="2741746"/>
            <a:ext cx="7272808" cy="1938992"/>
          </a:xfrm>
          <a:prstGeom prst="rect">
            <a:avLst/>
          </a:prstGeom>
          <a:noFill/>
        </p:spPr>
        <p:txBody>
          <a:bodyPr wrap="square" rtlCol="0">
            <a:spAutoFit/>
          </a:bodyPr>
          <a:lstStyle/>
          <a:p>
            <a:r>
              <a:rPr lang="en-GB" sz="6000" dirty="0" err="1" smtClean="0"/>
              <a:t>ahtemiholearabtisereb</a:t>
            </a:r>
            <a:endParaRPr lang="en-GB" sz="6000" dirty="0" smtClean="0"/>
          </a:p>
          <a:p>
            <a:r>
              <a:rPr lang="en-GB" sz="6000" dirty="0" err="1" smtClean="0"/>
              <a:t>steraahteevmiyamahs</a:t>
            </a:r>
            <a:endParaRPr lang="en-GB" sz="6000" dirty="0"/>
          </a:p>
        </p:txBody>
      </p:sp>
    </p:spTree>
    <p:extLst>
      <p:ext uri="{BB962C8B-B14F-4D97-AF65-F5344CB8AC3E}">
        <p14:creationId xmlns:p14="http://schemas.microsoft.com/office/powerpoint/2010/main" val="20100654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81141" y="2924944"/>
            <a:ext cx="7452320" cy="1815882"/>
          </a:xfrm>
          <a:prstGeom prst="rect">
            <a:avLst/>
          </a:prstGeom>
          <a:noFill/>
        </p:spPr>
        <p:txBody>
          <a:bodyPr wrap="square" rtlCol="0">
            <a:spAutoFit/>
          </a:bodyPr>
          <a:lstStyle/>
          <a:p>
            <a:r>
              <a:rPr lang="en-GB" sz="5600" dirty="0"/>
              <a:t>a</a:t>
            </a:r>
            <a:r>
              <a:rPr lang="en-GB" sz="5600" dirty="0" smtClean="0"/>
              <a:t>h </a:t>
            </a:r>
            <a:r>
              <a:rPr lang="en-GB" sz="5600" dirty="0" err="1" smtClean="0"/>
              <a:t>te</a:t>
            </a:r>
            <a:r>
              <a:rPr lang="en-GB" sz="5600" dirty="0" smtClean="0"/>
              <a:t> </a:t>
            </a:r>
            <a:r>
              <a:rPr lang="en-GB" sz="5600" dirty="0" err="1" smtClean="0"/>
              <a:t>mihole</a:t>
            </a:r>
            <a:r>
              <a:rPr lang="en-GB" sz="5600" dirty="0" smtClean="0"/>
              <a:t> </a:t>
            </a:r>
            <a:r>
              <a:rPr lang="en-GB" sz="5600" dirty="0" err="1" smtClean="0"/>
              <a:t>arab</a:t>
            </a:r>
            <a:r>
              <a:rPr lang="en-GB" sz="5600" dirty="0" smtClean="0"/>
              <a:t> </a:t>
            </a:r>
            <a:r>
              <a:rPr lang="en-GB" sz="5600" dirty="0" err="1" smtClean="0"/>
              <a:t>tisereb</a:t>
            </a:r>
            <a:endParaRPr lang="en-GB" sz="5600" dirty="0" smtClean="0"/>
          </a:p>
          <a:p>
            <a:r>
              <a:rPr lang="en-GB" sz="5600" dirty="0" err="1"/>
              <a:t>s</a:t>
            </a:r>
            <a:r>
              <a:rPr lang="en-GB" sz="5600" dirty="0" err="1" smtClean="0"/>
              <a:t>teraah</a:t>
            </a:r>
            <a:r>
              <a:rPr lang="en-GB" sz="5600" dirty="0" smtClean="0"/>
              <a:t> </a:t>
            </a:r>
            <a:r>
              <a:rPr lang="en-GB" sz="5600" dirty="0" err="1" smtClean="0"/>
              <a:t>te</a:t>
            </a:r>
            <a:r>
              <a:rPr lang="en-GB" sz="5600" dirty="0" smtClean="0"/>
              <a:t> </a:t>
            </a:r>
            <a:r>
              <a:rPr lang="en-GB" sz="5600" dirty="0" err="1" smtClean="0"/>
              <a:t>ev</a:t>
            </a:r>
            <a:r>
              <a:rPr lang="en-GB" sz="5600" dirty="0" smtClean="0"/>
              <a:t> </a:t>
            </a:r>
            <a:r>
              <a:rPr lang="en-GB" sz="5600" dirty="0" err="1" smtClean="0"/>
              <a:t>miyamahs</a:t>
            </a:r>
            <a:endParaRPr lang="en-GB" sz="5600" dirty="0"/>
          </a:p>
        </p:txBody>
      </p:sp>
    </p:spTree>
    <p:extLst>
      <p:ext uri="{BB962C8B-B14F-4D97-AF65-F5344CB8AC3E}">
        <p14:creationId xmlns:p14="http://schemas.microsoft.com/office/powerpoint/2010/main" val="1154478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368486" y="1611797"/>
            <a:ext cx="3168352" cy="1723549"/>
          </a:xfrm>
          <a:prstGeom prst="rect">
            <a:avLst/>
          </a:prstGeom>
          <a:noFill/>
          <a:ln>
            <a:solidFill>
              <a:schemeClr val="bg2">
                <a:lumMod val="50000"/>
              </a:schemeClr>
            </a:solidFill>
          </a:ln>
        </p:spPr>
        <p:txBody>
          <a:bodyPr wrap="square" rtlCol="0">
            <a:spAutoFit/>
          </a:bodyPr>
          <a:lstStyle/>
          <a:p>
            <a:pPr algn="ctr"/>
            <a:r>
              <a:rPr lang="en-GB" sz="4400" b="1" dirty="0" smtClean="0"/>
              <a:t>Oral Language</a:t>
            </a:r>
            <a:r>
              <a:rPr lang="en-GB" sz="4400" dirty="0" smtClean="0"/>
              <a:t> </a:t>
            </a:r>
          </a:p>
          <a:p>
            <a:endParaRPr lang="en-GB" dirty="0"/>
          </a:p>
        </p:txBody>
      </p:sp>
      <p:sp>
        <p:nvSpPr>
          <p:cNvPr id="13" name="TextBox 12"/>
          <p:cNvSpPr txBox="1"/>
          <p:nvPr/>
        </p:nvSpPr>
        <p:spPr>
          <a:xfrm>
            <a:off x="1831160" y="3712899"/>
            <a:ext cx="3339721" cy="1723549"/>
          </a:xfrm>
          <a:prstGeom prst="rect">
            <a:avLst/>
          </a:prstGeom>
          <a:noFill/>
          <a:ln>
            <a:solidFill>
              <a:schemeClr val="accent2">
                <a:lumMod val="60000"/>
                <a:lumOff val="40000"/>
              </a:schemeClr>
            </a:solidFill>
          </a:ln>
        </p:spPr>
        <p:txBody>
          <a:bodyPr wrap="square" rtlCol="0">
            <a:spAutoFit/>
          </a:bodyPr>
          <a:lstStyle/>
          <a:p>
            <a:pPr algn="ctr"/>
            <a:r>
              <a:rPr lang="en-GB" sz="4400" b="1" dirty="0" smtClean="0"/>
              <a:t>Fine Motor Skills</a:t>
            </a:r>
            <a:r>
              <a:rPr lang="en-GB" sz="4400" dirty="0" smtClean="0"/>
              <a:t> </a:t>
            </a:r>
          </a:p>
          <a:p>
            <a:r>
              <a:rPr lang="en-GB" dirty="0" smtClean="0"/>
              <a:t> </a:t>
            </a:r>
          </a:p>
        </p:txBody>
      </p:sp>
      <p:sp>
        <p:nvSpPr>
          <p:cNvPr id="14" name="TextBox 13"/>
          <p:cNvSpPr txBox="1"/>
          <p:nvPr/>
        </p:nvSpPr>
        <p:spPr>
          <a:xfrm>
            <a:off x="1831160" y="1611797"/>
            <a:ext cx="3320753" cy="1723549"/>
          </a:xfrm>
          <a:prstGeom prst="rect">
            <a:avLst/>
          </a:prstGeom>
          <a:noFill/>
          <a:ln>
            <a:solidFill>
              <a:schemeClr val="accent5">
                <a:lumMod val="75000"/>
              </a:schemeClr>
            </a:solidFill>
          </a:ln>
        </p:spPr>
        <p:txBody>
          <a:bodyPr wrap="square" rtlCol="0">
            <a:spAutoFit/>
          </a:bodyPr>
          <a:lstStyle/>
          <a:p>
            <a:pPr algn="ctr"/>
            <a:r>
              <a:rPr lang="en-GB" sz="4400" b="1" dirty="0" smtClean="0"/>
              <a:t>Phonological Awareness</a:t>
            </a:r>
            <a:r>
              <a:rPr lang="en-GB" sz="4400" dirty="0" smtClean="0"/>
              <a:t> </a:t>
            </a:r>
          </a:p>
          <a:p>
            <a:endParaRPr lang="en-GB" dirty="0"/>
          </a:p>
        </p:txBody>
      </p:sp>
      <p:sp>
        <p:nvSpPr>
          <p:cNvPr id="15" name="TextBox 14"/>
          <p:cNvSpPr txBox="1"/>
          <p:nvPr/>
        </p:nvSpPr>
        <p:spPr>
          <a:xfrm>
            <a:off x="5368486" y="3712899"/>
            <a:ext cx="3168352" cy="1754326"/>
          </a:xfrm>
          <a:prstGeom prst="rect">
            <a:avLst/>
          </a:prstGeom>
          <a:noFill/>
          <a:ln>
            <a:solidFill>
              <a:schemeClr val="accent3">
                <a:lumMod val="75000"/>
              </a:schemeClr>
            </a:solidFill>
          </a:ln>
        </p:spPr>
        <p:txBody>
          <a:bodyPr wrap="square" rtlCol="0">
            <a:spAutoFit/>
          </a:bodyPr>
          <a:lstStyle/>
          <a:p>
            <a:pPr algn="ctr"/>
            <a:r>
              <a:rPr lang="en-GB" sz="5400" b="1" dirty="0" smtClean="0"/>
              <a:t>Concepts of Print</a:t>
            </a:r>
            <a:r>
              <a:rPr lang="en-GB" sz="5400" dirty="0" smtClean="0"/>
              <a:t> </a:t>
            </a:r>
          </a:p>
        </p:txBody>
      </p:sp>
    </p:spTree>
    <p:extLst>
      <p:ext uri="{BB962C8B-B14F-4D97-AF65-F5344CB8AC3E}">
        <p14:creationId xmlns:p14="http://schemas.microsoft.com/office/powerpoint/2010/main" val="1255517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652120" y="5229200"/>
            <a:ext cx="3320753" cy="1446550"/>
          </a:xfrm>
          <a:prstGeom prst="rect">
            <a:avLst/>
          </a:prstGeom>
          <a:noFill/>
          <a:ln>
            <a:solidFill>
              <a:schemeClr val="accent5">
                <a:lumMod val="75000"/>
              </a:schemeClr>
            </a:solidFill>
          </a:ln>
        </p:spPr>
        <p:txBody>
          <a:bodyPr wrap="square" rtlCol="0">
            <a:spAutoFit/>
          </a:bodyPr>
          <a:lstStyle/>
          <a:p>
            <a:pPr algn="ctr"/>
            <a:r>
              <a:rPr lang="en-GB" sz="4400" b="1" dirty="0" smtClean="0"/>
              <a:t>Phonological Awareness</a:t>
            </a:r>
            <a:r>
              <a:rPr lang="en-GB" sz="4400" dirty="0" smtClean="0"/>
              <a:t> </a:t>
            </a:r>
          </a:p>
        </p:txBody>
      </p:sp>
      <p:grpSp>
        <p:nvGrpSpPr>
          <p:cNvPr id="4" name="Group 3"/>
          <p:cNvGrpSpPr/>
          <p:nvPr/>
        </p:nvGrpSpPr>
        <p:grpSpPr>
          <a:xfrm>
            <a:off x="3271127" y="1465023"/>
            <a:ext cx="2880320" cy="1163816"/>
            <a:chOff x="3744946" y="3140968"/>
            <a:chExt cx="2880320" cy="1163816"/>
          </a:xfrm>
        </p:grpSpPr>
        <p:sp>
          <p:nvSpPr>
            <p:cNvPr id="3" name="Oval 2"/>
            <p:cNvSpPr/>
            <p:nvPr/>
          </p:nvSpPr>
          <p:spPr>
            <a:xfrm>
              <a:off x="3744946" y="3152656"/>
              <a:ext cx="2880320" cy="1152128"/>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3988048" y="3140968"/>
              <a:ext cx="2394117" cy="1015663"/>
            </a:xfrm>
            <a:prstGeom prst="rect">
              <a:avLst/>
            </a:prstGeom>
            <a:noFill/>
          </p:spPr>
          <p:txBody>
            <a:bodyPr wrap="none" rtlCol="0">
              <a:spAutoFit/>
            </a:bodyPr>
            <a:lstStyle/>
            <a:p>
              <a:r>
                <a:rPr lang="en-GB" sz="6000" b="1" dirty="0" smtClean="0"/>
                <a:t>Rhyme</a:t>
              </a:r>
              <a:endParaRPr lang="en-GB" sz="6000" b="1" dirty="0"/>
            </a:p>
          </p:txBody>
        </p:sp>
      </p:gr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001" y="2856471"/>
            <a:ext cx="2686050"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935695" y="2835813"/>
            <a:ext cx="4037177" cy="2308324"/>
          </a:xfrm>
          <a:prstGeom prst="rect">
            <a:avLst/>
          </a:prstGeom>
          <a:noFill/>
        </p:spPr>
        <p:txBody>
          <a:bodyPr wrap="square" rtlCol="0">
            <a:spAutoFit/>
          </a:bodyPr>
          <a:lstStyle/>
          <a:p>
            <a:r>
              <a:rPr lang="en-GB" sz="2400" b="1" dirty="0" smtClean="0">
                <a:latin typeface="SassoonPrimaryInfant" pitchFamily="2" charset="0"/>
              </a:rPr>
              <a:t>Little Miss </a:t>
            </a:r>
            <a:r>
              <a:rPr lang="en-GB" sz="2400" b="1" dirty="0" err="1" smtClean="0">
                <a:latin typeface="SassoonPrimaryInfant" pitchFamily="2" charset="0"/>
              </a:rPr>
              <a:t>Muffet</a:t>
            </a:r>
            <a:r>
              <a:rPr lang="en-GB" sz="2400" b="1" dirty="0" smtClean="0">
                <a:latin typeface="SassoonPrimaryInfant" pitchFamily="2" charset="0"/>
              </a:rPr>
              <a:t>,  </a:t>
            </a:r>
          </a:p>
          <a:p>
            <a:r>
              <a:rPr lang="en-GB" sz="2400" b="1" dirty="0" smtClean="0">
                <a:latin typeface="SassoonPrimaryInfant" pitchFamily="2" charset="0"/>
              </a:rPr>
              <a:t>Sat on a </a:t>
            </a:r>
            <a:r>
              <a:rPr lang="en-GB" sz="2400" b="1" dirty="0" err="1" smtClean="0">
                <a:latin typeface="SassoonPrimaryInfant" pitchFamily="2" charset="0"/>
              </a:rPr>
              <a:t>tuffet</a:t>
            </a:r>
            <a:r>
              <a:rPr lang="en-GB" sz="2400" b="1" dirty="0" smtClean="0">
                <a:latin typeface="SassoonPrimaryInfant" pitchFamily="2" charset="0"/>
              </a:rPr>
              <a:t>,</a:t>
            </a:r>
          </a:p>
          <a:p>
            <a:r>
              <a:rPr lang="en-GB" sz="2400" b="1" dirty="0" smtClean="0">
                <a:latin typeface="SassoonPrimaryInfant" pitchFamily="2" charset="0"/>
              </a:rPr>
              <a:t>Eating her curds and whey,</a:t>
            </a:r>
          </a:p>
          <a:p>
            <a:r>
              <a:rPr lang="en-GB" sz="2400" b="1" dirty="0" smtClean="0">
                <a:latin typeface="SassoonPrimaryInfant" pitchFamily="2" charset="0"/>
              </a:rPr>
              <a:t>Along came a spider,</a:t>
            </a:r>
          </a:p>
          <a:p>
            <a:r>
              <a:rPr lang="en-GB" sz="2400" b="1" dirty="0" smtClean="0">
                <a:latin typeface="SassoonPrimaryInfant" pitchFamily="2" charset="0"/>
              </a:rPr>
              <a:t>And sat down beside her,</a:t>
            </a:r>
          </a:p>
          <a:p>
            <a:r>
              <a:rPr lang="en-GB" sz="2400" b="1" dirty="0" smtClean="0">
                <a:latin typeface="SassoonPrimaryInfant" pitchFamily="2" charset="0"/>
              </a:rPr>
              <a:t>Scaring Miss </a:t>
            </a:r>
            <a:r>
              <a:rPr lang="en-GB" sz="2400" b="1" dirty="0" err="1" smtClean="0">
                <a:latin typeface="SassoonPrimaryInfant" pitchFamily="2" charset="0"/>
              </a:rPr>
              <a:t>Muffet</a:t>
            </a:r>
            <a:r>
              <a:rPr lang="en-GB" sz="2400" b="1" dirty="0" smtClean="0">
                <a:latin typeface="SassoonPrimaryInfant" pitchFamily="2" charset="0"/>
              </a:rPr>
              <a:t> away</a:t>
            </a:r>
            <a:endParaRPr lang="en-GB" sz="2400" b="1" dirty="0">
              <a:latin typeface="SassoonPrimaryInfant" pitchFamily="2" charset="0"/>
            </a:endParaRPr>
          </a:p>
        </p:txBody>
      </p:sp>
    </p:spTree>
    <p:extLst>
      <p:ext uri="{BB962C8B-B14F-4D97-AF65-F5344CB8AC3E}">
        <p14:creationId xmlns:p14="http://schemas.microsoft.com/office/powerpoint/2010/main" val="41224842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703912" y="5229200"/>
            <a:ext cx="3168352" cy="1446550"/>
          </a:xfrm>
          <a:prstGeom prst="rect">
            <a:avLst/>
          </a:prstGeom>
          <a:noFill/>
          <a:ln>
            <a:solidFill>
              <a:schemeClr val="bg2">
                <a:lumMod val="50000"/>
              </a:schemeClr>
            </a:solidFill>
          </a:ln>
        </p:spPr>
        <p:txBody>
          <a:bodyPr wrap="square" rtlCol="0">
            <a:spAutoFit/>
          </a:bodyPr>
          <a:lstStyle/>
          <a:p>
            <a:pPr algn="ctr"/>
            <a:r>
              <a:rPr lang="en-GB" sz="4400" b="1" dirty="0" smtClean="0"/>
              <a:t>Oral Language</a:t>
            </a:r>
            <a:r>
              <a:rPr lang="en-GB" sz="4400" dirty="0" smtClean="0"/>
              <a:t> </a:t>
            </a:r>
          </a:p>
        </p:txBody>
      </p:sp>
      <p:sp>
        <p:nvSpPr>
          <p:cNvPr id="2" name="TextBox 1"/>
          <p:cNvSpPr txBox="1"/>
          <p:nvPr/>
        </p:nvSpPr>
        <p:spPr>
          <a:xfrm>
            <a:off x="1619672" y="1563565"/>
            <a:ext cx="6964560" cy="1384995"/>
          </a:xfrm>
          <a:prstGeom prst="rect">
            <a:avLst/>
          </a:prstGeom>
          <a:noFill/>
        </p:spPr>
        <p:txBody>
          <a:bodyPr wrap="square" rtlCol="0">
            <a:spAutoFit/>
          </a:bodyPr>
          <a:lstStyle/>
          <a:p>
            <a:r>
              <a:rPr lang="en-GB" sz="2800" b="1" i="1"/>
              <a:t>Playing </a:t>
            </a:r>
            <a:r>
              <a:rPr lang="en-GB" sz="2800" b="1" i="1" smtClean="0"/>
              <a:t>with </a:t>
            </a:r>
            <a:r>
              <a:rPr lang="en-GB" sz="2800" b="1" i="1" dirty="0"/>
              <a:t>your child for ten minutes a day will support the development of your child’s oral </a:t>
            </a:r>
            <a:r>
              <a:rPr lang="en-GB" sz="2800" b="1" i="1" dirty="0" smtClean="0"/>
              <a:t>language.</a:t>
            </a:r>
            <a:endParaRPr lang="en-GB" sz="28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6448" y="4292783"/>
            <a:ext cx="340042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2872" y="2977698"/>
            <a:ext cx="3305175"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21707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6199" y="1772816"/>
            <a:ext cx="6912767"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652120" y="5157192"/>
            <a:ext cx="3339721" cy="1446550"/>
          </a:xfrm>
          <a:prstGeom prst="rect">
            <a:avLst/>
          </a:prstGeom>
          <a:noFill/>
          <a:ln>
            <a:solidFill>
              <a:schemeClr val="accent2">
                <a:lumMod val="60000"/>
                <a:lumOff val="40000"/>
              </a:schemeClr>
            </a:solidFill>
          </a:ln>
        </p:spPr>
        <p:txBody>
          <a:bodyPr wrap="square" rtlCol="0">
            <a:spAutoFit/>
          </a:bodyPr>
          <a:lstStyle/>
          <a:p>
            <a:pPr algn="ctr"/>
            <a:r>
              <a:rPr lang="en-GB" sz="4400" b="1" dirty="0" smtClean="0"/>
              <a:t>Fine Motor Skills</a:t>
            </a:r>
            <a:r>
              <a:rPr lang="en-GB" sz="4400" dirty="0" smtClean="0"/>
              <a:t> </a:t>
            </a:r>
          </a:p>
        </p:txBody>
      </p:sp>
    </p:spTree>
    <p:extLst>
      <p:ext uri="{BB962C8B-B14F-4D97-AF65-F5344CB8AC3E}">
        <p14:creationId xmlns:p14="http://schemas.microsoft.com/office/powerpoint/2010/main" val="12269992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724128" y="5229200"/>
            <a:ext cx="3168352" cy="1446550"/>
          </a:xfrm>
          <a:prstGeom prst="rect">
            <a:avLst/>
          </a:prstGeom>
          <a:noFill/>
          <a:ln>
            <a:solidFill>
              <a:schemeClr val="accent3">
                <a:lumMod val="75000"/>
              </a:schemeClr>
            </a:solidFill>
          </a:ln>
        </p:spPr>
        <p:txBody>
          <a:bodyPr wrap="square" rtlCol="0">
            <a:spAutoFit/>
          </a:bodyPr>
          <a:lstStyle/>
          <a:p>
            <a:pPr algn="ctr"/>
            <a:r>
              <a:rPr lang="en-GB" sz="4400" b="1" dirty="0" smtClean="0"/>
              <a:t>Concepts </a:t>
            </a:r>
          </a:p>
          <a:p>
            <a:pPr algn="ctr"/>
            <a:r>
              <a:rPr lang="en-GB" sz="4400" b="1" dirty="0" smtClean="0"/>
              <a:t>of Print</a:t>
            </a:r>
            <a:r>
              <a:rPr lang="en-GB" sz="4400" dirty="0" smtClean="0"/>
              <a:t> </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5395" y="1526319"/>
            <a:ext cx="2609712" cy="1527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3991" y="1526319"/>
            <a:ext cx="3659760" cy="2433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111761" y="3729134"/>
            <a:ext cx="3521990" cy="461665"/>
          </a:xfrm>
          <a:prstGeom prst="rect">
            <a:avLst/>
          </a:prstGeom>
        </p:spPr>
        <p:txBody>
          <a:bodyPr wrap="none">
            <a:spAutoFit/>
          </a:bodyPr>
          <a:lstStyle/>
          <a:p>
            <a:r>
              <a:rPr lang="en-GB" sz="2400" b="1" dirty="0" smtClean="0"/>
              <a:t>www.readwritecount.scot</a:t>
            </a:r>
            <a:endParaRPr lang="en-GB" sz="2400" b="1" dirty="0"/>
          </a:p>
        </p:txBody>
      </p:sp>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8929" y="3211415"/>
            <a:ext cx="123825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8700" y="4637245"/>
            <a:ext cx="1764202" cy="1870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1237" y="4507653"/>
            <a:ext cx="1648023" cy="127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7091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0599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3071</Words>
  <Application>Microsoft Office PowerPoint</Application>
  <PresentationFormat>On-screen Show (4:3)</PresentationFormat>
  <Paragraphs>334</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Early Reading and Writing  How can you support your child as they develop their reading and writing skills? </vt:lpstr>
      <vt:lpstr>Let’s start with an easy task . . .</vt:lpstr>
      <vt:lpstr>Was that an easy task?</vt:lpstr>
      <vt:lpstr>PowerPoint Presentation</vt:lpstr>
      <vt:lpstr>It is easy if:</vt:lpstr>
      <vt:lpstr>Automated?</vt:lpstr>
      <vt:lpstr>PowerPoint Presentation</vt:lpstr>
      <vt:lpstr>PowerPoint Presentation</vt:lpstr>
      <vt:lpstr>Possible behavioural reactions</vt:lpstr>
      <vt:lpstr>Automated skills</vt:lpstr>
      <vt:lpstr>Similar for reading?</vt:lpstr>
      <vt:lpstr>Forgetting how to read</vt:lpstr>
      <vt:lpstr>Very important message:</vt:lpstr>
      <vt:lpstr>What was it like at first?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Mctaggart</dc:creator>
  <cp:lastModifiedBy>CookJ</cp:lastModifiedBy>
  <cp:revision>54</cp:revision>
  <cp:lastPrinted>2015-05-20T10:24:48Z</cp:lastPrinted>
  <dcterms:created xsi:type="dcterms:W3CDTF">2015-03-26T08:32:38Z</dcterms:created>
  <dcterms:modified xsi:type="dcterms:W3CDTF">2016-03-28T15:13:12Z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219783789</vt:i4>
  </property>
  <property fmtid="{D5CDD505-2E9C-101B-9397-08002B2CF9AE}" pid="3" name="_NewReviewCycle">
    <vt:lpwstr/>
  </property>
  <property fmtid="{D5CDD505-2E9C-101B-9397-08002B2CF9AE}" pid="4" name="_EmailSubject">
    <vt:lpwstr>outline</vt:lpwstr>
  </property>
  <property fmtid="{D5CDD505-2E9C-101B-9397-08002B2CF9AE}" pid="5" name="_AuthorEmail">
    <vt:lpwstr>james.mctaggart@highland.gcsx.gov.uk</vt:lpwstr>
  </property>
  <property fmtid="{D5CDD505-2E9C-101B-9397-08002B2CF9AE}" pid="6" name="_AuthorEmailDisplayName">
    <vt:lpwstr>James Mctaggart</vt:lpwstr>
  </property>
</Properties>
</file>