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12.jpg" ContentType="image/jpeg"/>
  <Override PartName="/ppt/media/image21.jpg" ContentType="image/jpeg"/>
  <Override PartName="/ppt/media/image22.jpg" ContentType="image/jpeg"/>
  <Override PartName="/ppt/media/image23.jpg" ContentType="image/jpeg"/>
  <Override PartName="/ppt/media/image25.jpg" ContentType="image/jpeg"/>
  <Override PartName="/ppt/media/image26.jpg" ContentType="image/jpeg"/>
  <Override PartName="/ppt/media/image27.jpg" ContentType="image/jpeg"/>
  <Override PartName="/ppt/media/image29.jpg" ContentType="image/jpeg"/>
  <Override PartName="/ppt/media/image30.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0" r:id="rId1"/>
  </p:sldMasterIdLst>
  <p:sldIdLst>
    <p:sldId id="256" r:id="rId2"/>
    <p:sldId id="293" r:id="rId3"/>
    <p:sldId id="257" r:id="rId4"/>
    <p:sldId id="280" r:id="rId5"/>
    <p:sldId id="292" r:id="rId6"/>
    <p:sldId id="279" r:id="rId7"/>
    <p:sldId id="273" r:id="rId8"/>
    <p:sldId id="274" r:id="rId9"/>
    <p:sldId id="258" r:id="rId10"/>
    <p:sldId id="281" r:id="rId11"/>
    <p:sldId id="277" r:id="rId12"/>
    <p:sldId id="259" r:id="rId13"/>
    <p:sldId id="260" r:id="rId14"/>
    <p:sldId id="261" r:id="rId15"/>
    <p:sldId id="275" r:id="rId16"/>
    <p:sldId id="262" r:id="rId17"/>
    <p:sldId id="263" r:id="rId18"/>
    <p:sldId id="269" r:id="rId19"/>
    <p:sldId id="270" r:id="rId20"/>
    <p:sldId id="271" r:id="rId21"/>
    <p:sldId id="264" r:id="rId22"/>
    <p:sldId id="283" r:id="rId23"/>
    <p:sldId id="267" r:id="rId24"/>
    <p:sldId id="265" r:id="rId25"/>
    <p:sldId id="285" r:id="rId26"/>
    <p:sldId id="272" r:id="rId27"/>
    <p:sldId id="291" r:id="rId28"/>
    <p:sldId id="266" r:id="rId29"/>
    <p:sldId id="289" r:id="rId30"/>
    <p:sldId id="287" r:id="rId31"/>
    <p:sldId id="288" r:id="rId32"/>
    <p:sldId id="268"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41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AFB206-3BF0-4498-9778-CEA4695ED742}" type="doc">
      <dgm:prSet loTypeId="urn:microsoft.com/office/officeart/2016/7/layout/LinearBlockProcessNumbered" loCatId="process" qsTypeId="urn:microsoft.com/office/officeart/2005/8/quickstyle/simple1" qsCatId="simple" csTypeId="urn:microsoft.com/office/officeart/2005/8/colors/colorful2" csCatId="colorful"/>
      <dgm:spPr/>
      <dgm:t>
        <a:bodyPr/>
        <a:lstStyle/>
        <a:p>
          <a:endParaRPr lang="en-US"/>
        </a:p>
      </dgm:t>
    </dgm:pt>
    <dgm:pt modelId="{40DCE287-3B24-4810-8515-DCB312E9B4B0}">
      <dgm:prSet/>
      <dgm:spPr/>
      <dgm:t>
        <a:bodyPr/>
        <a:lstStyle/>
        <a:p>
          <a:r>
            <a:rPr lang="en-GB"/>
            <a:t>So you know how to do something</a:t>
          </a:r>
          <a:endParaRPr lang="en-US"/>
        </a:p>
      </dgm:t>
    </dgm:pt>
    <dgm:pt modelId="{39D5168F-929D-4AAD-A908-71B54B29F6CA}" type="parTrans" cxnId="{74C8EA58-0BC8-4E91-A540-A580CD952EAD}">
      <dgm:prSet/>
      <dgm:spPr/>
      <dgm:t>
        <a:bodyPr/>
        <a:lstStyle/>
        <a:p>
          <a:endParaRPr lang="en-US"/>
        </a:p>
      </dgm:t>
    </dgm:pt>
    <dgm:pt modelId="{A52DCA34-5302-4DCE-B7CF-8ADDF3CE238C}" type="sibTrans" cxnId="{74C8EA58-0BC8-4E91-A540-A580CD952EAD}">
      <dgm:prSet phldrT="01" phldr="0"/>
      <dgm:spPr/>
      <dgm:t>
        <a:bodyPr/>
        <a:lstStyle/>
        <a:p>
          <a:r>
            <a:rPr lang="en-US"/>
            <a:t>01</a:t>
          </a:r>
        </a:p>
      </dgm:t>
    </dgm:pt>
    <dgm:pt modelId="{0707D47F-AB4C-4A97-9075-FE0D487FF3F2}">
      <dgm:prSet/>
      <dgm:spPr/>
      <dgm:t>
        <a:bodyPr/>
        <a:lstStyle/>
        <a:p>
          <a:r>
            <a:rPr lang="en-GB"/>
            <a:t>So you can feel good about yourself</a:t>
          </a:r>
          <a:endParaRPr lang="en-US"/>
        </a:p>
      </dgm:t>
    </dgm:pt>
    <dgm:pt modelId="{65D490C5-3125-4570-A1DC-5BFF1D9FA34B}" type="parTrans" cxnId="{0EA62356-1D90-4A54-BCE5-26D923F980B7}">
      <dgm:prSet/>
      <dgm:spPr/>
      <dgm:t>
        <a:bodyPr/>
        <a:lstStyle/>
        <a:p>
          <a:endParaRPr lang="en-US"/>
        </a:p>
      </dgm:t>
    </dgm:pt>
    <dgm:pt modelId="{4F74D832-0BCC-47E4-97ED-B135A188E042}" type="sibTrans" cxnId="{0EA62356-1D90-4A54-BCE5-26D923F980B7}">
      <dgm:prSet phldrT="02" phldr="0"/>
      <dgm:spPr/>
      <dgm:t>
        <a:bodyPr/>
        <a:lstStyle/>
        <a:p>
          <a:r>
            <a:rPr lang="en-US"/>
            <a:t>02</a:t>
          </a:r>
        </a:p>
      </dgm:t>
    </dgm:pt>
    <dgm:pt modelId="{C4D1ED27-99A3-4510-9CBE-B3192C68B0B4}">
      <dgm:prSet/>
      <dgm:spPr/>
      <dgm:t>
        <a:bodyPr/>
        <a:lstStyle/>
        <a:p>
          <a:r>
            <a:rPr lang="en-GB"/>
            <a:t>So you can help others</a:t>
          </a:r>
          <a:endParaRPr lang="en-US"/>
        </a:p>
      </dgm:t>
    </dgm:pt>
    <dgm:pt modelId="{C2C60147-A613-426A-8AD6-8CEC874A0A52}" type="parTrans" cxnId="{72CEB132-335A-4DE0-845F-3D2292914A82}">
      <dgm:prSet/>
      <dgm:spPr/>
      <dgm:t>
        <a:bodyPr/>
        <a:lstStyle/>
        <a:p>
          <a:endParaRPr lang="en-US"/>
        </a:p>
      </dgm:t>
    </dgm:pt>
    <dgm:pt modelId="{136962CD-DB3C-4FE9-BB03-6650D3C4A7BD}" type="sibTrans" cxnId="{72CEB132-335A-4DE0-845F-3D2292914A82}">
      <dgm:prSet phldrT="03" phldr="0"/>
      <dgm:spPr/>
      <dgm:t>
        <a:bodyPr/>
        <a:lstStyle/>
        <a:p>
          <a:r>
            <a:rPr lang="en-US"/>
            <a:t>03</a:t>
          </a:r>
        </a:p>
      </dgm:t>
    </dgm:pt>
    <dgm:pt modelId="{6121BB93-9882-4BE3-A168-359772690C08}">
      <dgm:prSet/>
      <dgm:spPr/>
      <dgm:t>
        <a:bodyPr/>
        <a:lstStyle/>
        <a:p>
          <a:r>
            <a:rPr lang="en-GB"/>
            <a:t>So you can enjoy activities</a:t>
          </a:r>
          <a:endParaRPr lang="en-US"/>
        </a:p>
      </dgm:t>
    </dgm:pt>
    <dgm:pt modelId="{0F6A84BE-7184-441D-A985-E97FA22ABC1F}" type="parTrans" cxnId="{517F8A44-1466-4E35-8345-FE31F6565F37}">
      <dgm:prSet/>
      <dgm:spPr/>
      <dgm:t>
        <a:bodyPr/>
        <a:lstStyle/>
        <a:p>
          <a:endParaRPr lang="en-US"/>
        </a:p>
      </dgm:t>
    </dgm:pt>
    <dgm:pt modelId="{D5CD8E9A-397C-4504-85D2-B165189919B2}" type="sibTrans" cxnId="{517F8A44-1466-4E35-8345-FE31F6565F37}">
      <dgm:prSet phldrT="04" phldr="0"/>
      <dgm:spPr/>
      <dgm:t>
        <a:bodyPr/>
        <a:lstStyle/>
        <a:p>
          <a:r>
            <a:rPr lang="en-US"/>
            <a:t>04</a:t>
          </a:r>
        </a:p>
      </dgm:t>
    </dgm:pt>
    <dgm:pt modelId="{E9B765C2-B40F-4636-B9D8-E90251229624}">
      <dgm:prSet/>
      <dgm:spPr/>
      <dgm:t>
        <a:bodyPr/>
        <a:lstStyle/>
        <a:p>
          <a:r>
            <a:rPr lang="en-GB"/>
            <a:t>So you can get a good job</a:t>
          </a:r>
          <a:endParaRPr lang="en-US"/>
        </a:p>
      </dgm:t>
    </dgm:pt>
    <dgm:pt modelId="{AA3EFAF2-6FDF-479E-8916-7DC8054B5F78}" type="parTrans" cxnId="{D07B74F6-613E-426E-BE8B-C444BB7D6447}">
      <dgm:prSet/>
      <dgm:spPr/>
      <dgm:t>
        <a:bodyPr/>
        <a:lstStyle/>
        <a:p>
          <a:endParaRPr lang="en-US"/>
        </a:p>
      </dgm:t>
    </dgm:pt>
    <dgm:pt modelId="{8636B250-1E95-4EE7-9BDA-F5CC752C9BD6}" type="sibTrans" cxnId="{D07B74F6-613E-426E-BE8B-C444BB7D6447}">
      <dgm:prSet phldrT="05" phldr="0"/>
      <dgm:spPr/>
      <dgm:t>
        <a:bodyPr/>
        <a:lstStyle/>
        <a:p>
          <a:r>
            <a:rPr lang="en-US"/>
            <a:t>05</a:t>
          </a:r>
        </a:p>
      </dgm:t>
    </dgm:pt>
    <dgm:pt modelId="{FEF78C69-4EF0-4E9E-871F-5A29FACAED54}" type="pres">
      <dgm:prSet presAssocID="{FDAFB206-3BF0-4498-9778-CEA4695ED742}" presName="Name0" presStyleCnt="0">
        <dgm:presLayoutVars>
          <dgm:animLvl val="lvl"/>
          <dgm:resizeHandles val="exact"/>
        </dgm:presLayoutVars>
      </dgm:prSet>
      <dgm:spPr/>
      <dgm:t>
        <a:bodyPr/>
        <a:lstStyle/>
        <a:p>
          <a:endParaRPr lang="en-GB"/>
        </a:p>
      </dgm:t>
    </dgm:pt>
    <dgm:pt modelId="{8DA72CAF-4359-4651-829B-96E15B063902}" type="pres">
      <dgm:prSet presAssocID="{40DCE287-3B24-4810-8515-DCB312E9B4B0}" presName="compositeNode" presStyleCnt="0">
        <dgm:presLayoutVars>
          <dgm:bulletEnabled val="1"/>
        </dgm:presLayoutVars>
      </dgm:prSet>
      <dgm:spPr/>
    </dgm:pt>
    <dgm:pt modelId="{F7A7E1EC-44A7-4146-8350-D95726E7A0B7}" type="pres">
      <dgm:prSet presAssocID="{40DCE287-3B24-4810-8515-DCB312E9B4B0}" presName="bgRect" presStyleLbl="alignNode1" presStyleIdx="0" presStyleCnt="5"/>
      <dgm:spPr/>
      <dgm:t>
        <a:bodyPr/>
        <a:lstStyle/>
        <a:p>
          <a:endParaRPr lang="en-GB"/>
        </a:p>
      </dgm:t>
    </dgm:pt>
    <dgm:pt modelId="{4F1F5544-4ECE-4A78-822F-E59828FBB33B}" type="pres">
      <dgm:prSet presAssocID="{A52DCA34-5302-4DCE-B7CF-8ADDF3CE238C}" presName="sibTransNodeRect" presStyleLbl="alignNode1" presStyleIdx="0" presStyleCnt="5">
        <dgm:presLayoutVars>
          <dgm:chMax val="0"/>
          <dgm:bulletEnabled val="1"/>
        </dgm:presLayoutVars>
      </dgm:prSet>
      <dgm:spPr/>
      <dgm:t>
        <a:bodyPr/>
        <a:lstStyle/>
        <a:p>
          <a:endParaRPr lang="en-GB"/>
        </a:p>
      </dgm:t>
    </dgm:pt>
    <dgm:pt modelId="{56D2A823-4769-44DE-BFD9-1EF823E72458}" type="pres">
      <dgm:prSet presAssocID="{40DCE287-3B24-4810-8515-DCB312E9B4B0}" presName="nodeRect" presStyleLbl="alignNode1" presStyleIdx="0" presStyleCnt="5">
        <dgm:presLayoutVars>
          <dgm:bulletEnabled val="1"/>
        </dgm:presLayoutVars>
      </dgm:prSet>
      <dgm:spPr/>
      <dgm:t>
        <a:bodyPr/>
        <a:lstStyle/>
        <a:p>
          <a:endParaRPr lang="en-GB"/>
        </a:p>
      </dgm:t>
    </dgm:pt>
    <dgm:pt modelId="{6B86B70F-0CB7-4B5F-9083-A1E8BED889C0}" type="pres">
      <dgm:prSet presAssocID="{A52DCA34-5302-4DCE-B7CF-8ADDF3CE238C}" presName="sibTrans" presStyleCnt="0"/>
      <dgm:spPr/>
    </dgm:pt>
    <dgm:pt modelId="{981B8DE0-F4D7-4D60-8423-D4F38BC94146}" type="pres">
      <dgm:prSet presAssocID="{0707D47F-AB4C-4A97-9075-FE0D487FF3F2}" presName="compositeNode" presStyleCnt="0">
        <dgm:presLayoutVars>
          <dgm:bulletEnabled val="1"/>
        </dgm:presLayoutVars>
      </dgm:prSet>
      <dgm:spPr/>
    </dgm:pt>
    <dgm:pt modelId="{0C6A3E81-0046-4859-B935-E15EC8005F5D}" type="pres">
      <dgm:prSet presAssocID="{0707D47F-AB4C-4A97-9075-FE0D487FF3F2}" presName="bgRect" presStyleLbl="alignNode1" presStyleIdx="1" presStyleCnt="5"/>
      <dgm:spPr/>
      <dgm:t>
        <a:bodyPr/>
        <a:lstStyle/>
        <a:p>
          <a:endParaRPr lang="en-GB"/>
        </a:p>
      </dgm:t>
    </dgm:pt>
    <dgm:pt modelId="{231997A4-91D8-4F2D-8A2F-826BA08098EB}" type="pres">
      <dgm:prSet presAssocID="{4F74D832-0BCC-47E4-97ED-B135A188E042}" presName="sibTransNodeRect" presStyleLbl="alignNode1" presStyleIdx="1" presStyleCnt="5">
        <dgm:presLayoutVars>
          <dgm:chMax val="0"/>
          <dgm:bulletEnabled val="1"/>
        </dgm:presLayoutVars>
      </dgm:prSet>
      <dgm:spPr/>
      <dgm:t>
        <a:bodyPr/>
        <a:lstStyle/>
        <a:p>
          <a:endParaRPr lang="en-GB"/>
        </a:p>
      </dgm:t>
    </dgm:pt>
    <dgm:pt modelId="{B817CDA8-5715-4D44-9D9A-F85F4D8887AF}" type="pres">
      <dgm:prSet presAssocID="{0707D47F-AB4C-4A97-9075-FE0D487FF3F2}" presName="nodeRect" presStyleLbl="alignNode1" presStyleIdx="1" presStyleCnt="5">
        <dgm:presLayoutVars>
          <dgm:bulletEnabled val="1"/>
        </dgm:presLayoutVars>
      </dgm:prSet>
      <dgm:spPr/>
      <dgm:t>
        <a:bodyPr/>
        <a:lstStyle/>
        <a:p>
          <a:endParaRPr lang="en-GB"/>
        </a:p>
      </dgm:t>
    </dgm:pt>
    <dgm:pt modelId="{8569CFD4-C2AB-477C-8AD0-DE33D699FDB1}" type="pres">
      <dgm:prSet presAssocID="{4F74D832-0BCC-47E4-97ED-B135A188E042}" presName="sibTrans" presStyleCnt="0"/>
      <dgm:spPr/>
    </dgm:pt>
    <dgm:pt modelId="{EFCB2D2D-10AE-495D-ACD3-DEBB2A3022EA}" type="pres">
      <dgm:prSet presAssocID="{C4D1ED27-99A3-4510-9CBE-B3192C68B0B4}" presName="compositeNode" presStyleCnt="0">
        <dgm:presLayoutVars>
          <dgm:bulletEnabled val="1"/>
        </dgm:presLayoutVars>
      </dgm:prSet>
      <dgm:spPr/>
    </dgm:pt>
    <dgm:pt modelId="{E7B7D706-3B97-4AF8-9C2E-280EB3EC134E}" type="pres">
      <dgm:prSet presAssocID="{C4D1ED27-99A3-4510-9CBE-B3192C68B0B4}" presName="bgRect" presStyleLbl="alignNode1" presStyleIdx="2" presStyleCnt="5"/>
      <dgm:spPr/>
      <dgm:t>
        <a:bodyPr/>
        <a:lstStyle/>
        <a:p>
          <a:endParaRPr lang="en-GB"/>
        </a:p>
      </dgm:t>
    </dgm:pt>
    <dgm:pt modelId="{015F0285-436C-4F08-AF09-AD41B339262F}" type="pres">
      <dgm:prSet presAssocID="{136962CD-DB3C-4FE9-BB03-6650D3C4A7BD}" presName="sibTransNodeRect" presStyleLbl="alignNode1" presStyleIdx="2" presStyleCnt="5">
        <dgm:presLayoutVars>
          <dgm:chMax val="0"/>
          <dgm:bulletEnabled val="1"/>
        </dgm:presLayoutVars>
      </dgm:prSet>
      <dgm:spPr/>
      <dgm:t>
        <a:bodyPr/>
        <a:lstStyle/>
        <a:p>
          <a:endParaRPr lang="en-GB"/>
        </a:p>
      </dgm:t>
    </dgm:pt>
    <dgm:pt modelId="{46DD8731-1A68-4980-B5CD-69B9D91AFF72}" type="pres">
      <dgm:prSet presAssocID="{C4D1ED27-99A3-4510-9CBE-B3192C68B0B4}" presName="nodeRect" presStyleLbl="alignNode1" presStyleIdx="2" presStyleCnt="5">
        <dgm:presLayoutVars>
          <dgm:bulletEnabled val="1"/>
        </dgm:presLayoutVars>
      </dgm:prSet>
      <dgm:spPr/>
      <dgm:t>
        <a:bodyPr/>
        <a:lstStyle/>
        <a:p>
          <a:endParaRPr lang="en-GB"/>
        </a:p>
      </dgm:t>
    </dgm:pt>
    <dgm:pt modelId="{58E5F01E-38E0-443F-A5E5-5FEA7278EB88}" type="pres">
      <dgm:prSet presAssocID="{136962CD-DB3C-4FE9-BB03-6650D3C4A7BD}" presName="sibTrans" presStyleCnt="0"/>
      <dgm:spPr/>
    </dgm:pt>
    <dgm:pt modelId="{A22B659E-413C-4A31-8DEC-727513C36CAA}" type="pres">
      <dgm:prSet presAssocID="{6121BB93-9882-4BE3-A168-359772690C08}" presName="compositeNode" presStyleCnt="0">
        <dgm:presLayoutVars>
          <dgm:bulletEnabled val="1"/>
        </dgm:presLayoutVars>
      </dgm:prSet>
      <dgm:spPr/>
    </dgm:pt>
    <dgm:pt modelId="{6575C966-85C9-4C4F-B911-798924BE20AC}" type="pres">
      <dgm:prSet presAssocID="{6121BB93-9882-4BE3-A168-359772690C08}" presName="bgRect" presStyleLbl="alignNode1" presStyleIdx="3" presStyleCnt="5"/>
      <dgm:spPr/>
      <dgm:t>
        <a:bodyPr/>
        <a:lstStyle/>
        <a:p>
          <a:endParaRPr lang="en-GB"/>
        </a:p>
      </dgm:t>
    </dgm:pt>
    <dgm:pt modelId="{33DB2E4C-7CF8-43BF-B917-B9F906D9377B}" type="pres">
      <dgm:prSet presAssocID="{D5CD8E9A-397C-4504-85D2-B165189919B2}" presName="sibTransNodeRect" presStyleLbl="alignNode1" presStyleIdx="3" presStyleCnt="5">
        <dgm:presLayoutVars>
          <dgm:chMax val="0"/>
          <dgm:bulletEnabled val="1"/>
        </dgm:presLayoutVars>
      </dgm:prSet>
      <dgm:spPr/>
      <dgm:t>
        <a:bodyPr/>
        <a:lstStyle/>
        <a:p>
          <a:endParaRPr lang="en-GB"/>
        </a:p>
      </dgm:t>
    </dgm:pt>
    <dgm:pt modelId="{7B1559D1-C604-47CA-A7E8-DCB1C9253DD9}" type="pres">
      <dgm:prSet presAssocID="{6121BB93-9882-4BE3-A168-359772690C08}" presName="nodeRect" presStyleLbl="alignNode1" presStyleIdx="3" presStyleCnt="5">
        <dgm:presLayoutVars>
          <dgm:bulletEnabled val="1"/>
        </dgm:presLayoutVars>
      </dgm:prSet>
      <dgm:spPr/>
      <dgm:t>
        <a:bodyPr/>
        <a:lstStyle/>
        <a:p>
          <a:endParaRPr lang="en-GB"/>
        </a:p>
      </dgm:t>
    </dgm:pt>
    <dgm:pt modelId="{CB8DB8B4-61D0-48E1-9663-161F1A39254B}" type="pres">
      <dgm:prSet presAssocID="{D5CD8E9A-397C-4504-85D2-B165189919B2}" presName="sibTrans" presStyleCnt="0"/>
      <dgm:spPr/>
    </dgm:pt>
    <dgm:pt modelId="{FAB14BDD-2B7F-4EDD-A1A3-ACAD38893E33}" type="pres">
      <dgm:prSet presAssocID="{E9B765C2-B40F-4636-B9D8-E90251229624}" presName="compositeNode" presStyleCnt="0">
        <dgm:presLayoutVars>
          <dgm:bulletEnabled val="1"/>
        </dgm:presLayoutVars>
      </dgm:prSet>
      <dgm:spPr/>
    </dgm:pt>
    <dgm:pt modelId="{7B0539CD-6788-4F80-BCA1-E2A65C8E381D}" type="pres">
      <dgm:prSet presAssocID="{E9B765C2-B40F-4636-B9D8-E90251229624}" presName="bgRect" presStyleLbl="alignNode1" presStyleIdx="4" presStyleCnt="5"/>
      <dgm:spPr/>
      <dgm:t>
        <a:bodyPr/>
        <a:lstStyle/>
        <a:p>
          <a:endParaRPr lang="en-GB"/>
        </a:p>
      </dgm:t>
    </dgm:pt>
    <dgm:pt modelId="{B3F50827-4D21-45C1-BF1B-6578EB82E427}" type="pres">
      <dgm:prSet presAssocID="{8636B250-1E95-4EE7-9BDA-F5CC752C9BD6}" presName="sibTransNodeRect" presStyleLbl="alignNode1" presStyleIdx="4" presStyleCnt="5">
        <dgm:presLayoutVars>
          <dgm:chMax val="0"/>
          <dgm:bulletEnabled val="1"/>
        </dgm:presLayoutVars>
      </dgm:prSet>
      <dgm:spPr/>
      <dgm:t>
        <a:bodyPr/>
        <a:lstStyle/>
        <a:p>
          <a:endParaRPr lang="en-GB"/>
        </a:p>
      </dgm:t>
    </dgm:pt>
    <dgm:pt modelId="{660E9A4A-5767-4736-87E5-2580E3C98307}" type="pres">
      <dgm:prSet presAssocID="{E9B765C2-B40F-4636-B9D8-E90251229624}" presName="nodeRect" presStyleLbl="alignNode1" presStyleIdx="4" presStyleCnt="5">
        <dgm:presLayoutVars>
          <dgm:bulletEnabled val="1"/>
        </dgm:presLayoutVars>
      </dgm:prSet>
      <dgm:spPr/>
      <dgm:t>
        <a:bodyPr/>
        <a:lstStyle/>
        <a:p>
          <a:endParaRPr lang="en-GB"/>
        </a:p>
      </dgm:t>
    </dgm:pt>
  </dgm:ptLst>
  <dgm:cxnLst>
    <dgm:cxn modelId="{D65DE7FF-A82F-4CB4-AABB-39D0E35AC903}" type="presOf" srcId="{E9B765C2-B40F-4636-B9D8-E90251229624}" destId="{7B0539CD-6788-4F80-BCA1-E2A65C8E381D}" srcOrd="0" destOrd="0" presId="urn:microsoft.com/office/officeart/2016/7/layout/LinearBlockProcessNumbered"/>
    <dgm:cxn modelId="{D07B74F6-613E-426E-BE8B-C444BB7D6447}" srcId="{FDAFB206-3BF0-4498-9778-CEA4695ED742}" destId="{E9B765C2-B40F-4636-B9D8-E90251229624}" srcOrd="4" destOrd="0" parTransId="{AA3EFAF2-6FDF-479E-8916-7DC8054B5F78}" sibTransId="{8636B250-1E95-4EE7-9BDA-F5CC752C9BD6}"/>
    <dgm:cxn modelId="{74C8EA58-0BC8-4E91-A540-A580CD952EAD}" srcId="{FDAFB206-3BF0-4498-9778-CEA4695ED742}" destId="{40DCE287-3B24-4810-8515-DCB312E9B4B0}" srcOrd="0" destOrd="0" parTransId="{39D5168F-929D-4AAD-A908-71B54B29F6CA}" sibTransId="{A52DCA34-5302-4DCE-B7CF-8ADDF3CE238C}"/>
    <dgm:cxn modelId="{0EA62356-1D90-4A54-BCE5-26D923F980B7}" srcId="{FDAFB206-3BF0-4498-9778-CEA4695ED742}" destId="{0707D47F-AB4C-4A97-9075-FE0D487FF3F2}" srcOrd="1" destOrd="0" parTransId="{65D490C5-3125-4570-A1DC-5BFF1D9FA34B}" sibTransId="{4F74D832-0BCC-47E4-97ED-B135A188E042}"/>
    <dgm:cxn modelId="{87A30F7E-B4E3-4C5D-AF78-C1A64A22D796}" type="presOf" srcId="{4F74D832-0BCC-47E4-97ED-B135A188E042}" destId="{231997A4-91D8-4F2D-8A2F-826BA08098EB}" srcOrd="0" destOrd="0" presId="urn:microsoft.com/office/officeart/2016/7/layout/LinearBlockProcessNumbered"/>
    <dgm:cxn modelId="{0CF57028-5127-42F9-B380-1B2E93A6A8C9}" type="presOf" srcId="{D5CD8E9A-397C-4504-85D2-B165189919B2}" destId="{33DB2E4C-7CF8-43BF-B917-B9F906D9377B}" srcOrd="0" destOrd="0" presId="urn:microsoft.com/office/officeart/2016/7/layout/LinearBlockProcessNumbered"/>
    <dgm:cxn modelId="{CDC54ED0-F07D-4BE3-9F41-FEA2BC4C1780}" type="presOf" srcId="{0707D47F-AB4C-4A97-9075-FE0D487FF3F2}" destId="{0C6A3E81-0046-4859-B935-E15EC8005F5D}" srcOrd="0" destOrd="0" presId="urn:microsoft.com/office/officeart/2016/7/layout/LinearBlockProcessNumbered"/>
    <dgm:cxn modelId="{4BDDABD1-D297-45EA-A5B5-B7409FA029B8}" type="presOf" srcId="{C4D1ED27-99A3-4510-9CBE-B3192C68B0B4}" destId="{46DD8731-1A68-4980-B5CD-69B9D91AFF72}" srcOrd="1" destOrd="0" presId="urn:microsoft.com/office/officeart/2016/7/layout/LinearBlockProcessNumbered"/>
    <dgm:cxn modelId="{55BB50C9-E736-44E3-BB6A-74BEBCD9D797}" type="presOf" srcId="{6121BB93-9882-4BE3-A168-359772690C08}" destId="{6575C966-85C9-4C4F-B911-798924BE20AC}" srcOrd="0" destOrd="0" presId="urn:microsoft.com/office/officeart/2016/7/layout/LinearBlockProcessNumbered"/>
    <dgm:cxn modelId="{0C1471B3-A6A1-4E85-9545-93724595B815}" type="presOf" srcId="{6121BB93-9882-4BE3-A168-359772690C08}" destId="{7B1559D1-C604-47CA-A7E8-DCB1C9253DD9}" srcOrd="1" destOrd="0" presId="urn:microsoft.com/office/officeart/2016/7/layout/LinearBlockProcessNumbered"/>
    <dgm:cxn modelId="{8A40F16D-10A0-40C8-9B09-4B142C6C3080}" type="presOf" srcId="{40DCE287-3B24-4810-8515-DCB312E9B4B0}" destId="{F7A7E1EC-44A7-4146-8350-D95726E7A0B7}" srcOrd="0" destOrd="0" presId="urn:microsoft.com/office/officeart/2016/7/layout/LinearBlockProcessNumbered"/>
    <dgm:cxn modelId="{DD79510B-51BA-4546-B5DC-31995EA55694}" type="presOf" srcId="{0707D47F-AB4C-4A97-9075-FE0D487FF3F2}" destId="{B817CDA8-5715-4D44-9D9A-F85F4D8887AF}" srcOrd="1" destOrd="0" presId="urn:microsoft.com/office/officeart/2016/7/layout/LinearBlockProcessNumbered"/>
    <dgm:cxn modelId="{EDE445F8-C2A0-41D1-8842-C68E23A5A701}" type="presOf" srcId="{C4D1ED27-99A3-4510-9CBE-B3192C68B0B4}" destId="{E7B7D706-3B97-4AF8-9C2E-280EB3EC134E}" srcOrd="0" destOrd="0" presId="urn:microsoft.com/office/officeart/2016/7/layout/LinearBlockProcessNumbered"/>
    <dgm:cxn modelId="{17A4AE79-7E93-468B-86AA-F897D7F71F46}" type="presOf" srcId="{40DCE287-3B24-4810-8515-DCB312E9B4B0}" destId="{56D2A823-4769-44DE-BFD9-1EF823E72458}" srcOrd="1" destOrd="0" presId="urn:microsoft.com/office/officeart/2016/7/layout/LinearBlockProcessNumbered"/>
    <dgm:cxn modelId="{C9435B31-FE0E-484C-A533-AA38D08DB08F}" type="presOf" srcId="{E9B765C2-B40F-4636-B9D8-E90251229624}" destId="{660E9A4A-5767-4736-87E5-2580E3C98307}" srcOrd="1" destOrd="0" presId="urn:microsoft.com/office/officeart/2016/7/layout/LinearBlockProcessNumbered"/>
    <dgm:cxn modelId="{D1B4EE7F-F4A1-42E5-8DB9-ABE58EBC157E}" type="presOf" srcId="{136962CD-DB3C-4FE9-BB03-6650D3C4A7BD}" destId="{015F0285-436C-4F08-AF09-AD41B339262F}" srcOrd="0" destOrd="0" presId="urn:microsoft.com/office/officeart/2016/7/layout/LinearBlockProcessNumbered"/>
    <dgm:cxn modelId="{00A12D26-2B2D-40FB-89FA-B121D6480B48}" type="presOf" srcId="{8636B250-1E95-4EE7-9BDA-F5CC752C9BD6}" destId="{B3F50827-4D21-45C1-BF1B-6578EB82E427}" srcOrd="0" destOrd="0" presId="urn:microsoft.com/office/officeart/2016/7/layout/LinearBlockProcessNumbered"/>
    <dgm:cxn modelId="{952483E2-FC4A-4816-BEB4-9DD4C75D801E}" type="presOf" srcId="{FDAFB206-3BF0-4498-9778-CEA4695ED742}" destId="{FEF78C69-4EF0-4E9E-871F-5A29FACAED54}" srcOrd="0" destOrd="0" presId="urn:microsoft.com/office/officeart/2016/7/layout/LinearBlockProcessNumbered"/>
    <dgm:cxn modelId="{7F74B630-C036-46A1-AD62-6B814F915F82}" type="presOf" srcId="{A52DCA34-5302-4DCE-B7CF-8ADDF3CE238C}" destId="{4F1F5544-4ECE-4A78-822F-E59828FBB33B}" srcOrd="0" destOrd="0" presId="urn:microsoft.com/office/officeart/2016/7/layout/LinearBlockProcessNumbered"/>
    <dgm:cxn modelId="{72CEB132-335A-4DE0-845F-3D2292914A82}" srcId="{FDAFB206-3BF0-4498-9778-CEA4695ED742}" destId="{C4D1ED27-99A3-4510-9CBE-B3192C68B0B4}" srcOrd="2" destOrd="0" parTransId="{C2C60147-A613-426A-8AD6-8CEC874A0A52}" sibTransId="{136962CD-DB3C-4FE9-BB03-6650D3C4A7BD}"/>
    <dgm:cxn modelId="{517F8A44-1466-4E35-8345-FE31F6565F37}" srcId="{FDAFB206-3BF0-4498-9778-CEA4695ED742}" destId="{6121BB93-9882-4BE3-A168-359772690C08}" srcOrd="3" destOrd="0" parTransId="{0F6A84BE-7184-441D-A985-E97FA22ABC1F}" sibTransId="{D5CD8E9A-397C-4504-85D2-B165189919B2}"/>
    <dgm:cxn modelId="{0EA392B4-A175-4F79-8E3A-F7CD4D3306ED}" type="presParOf" srcId="{FEF78C69-4EF0-4E9E-871F-5A29FACAED54}" destId="{8DA72CAF-4359-4651-829B-96E15B063902}" srcOrd="0" destOrd="0" presId="urn:microsoft.com/office/officeart/2016/7/layout/LinearBlockProcessNumbered"/>
    <dgm:cxn modelId="{663E5C9A-687B-45C4-AE59-DDD90C13A874}" type="presParOf" srcId="{8DA72CAF-4359-4651-829B-96E15B063902}" destId="{F7A7E1EC-44A7-4146-8350-D95726E7A0B7}" srcOrd="0" destOrd="0" presId="urn:microsoft.com/office/officeart/2016/7/layout/LinearBlockProcessNumbered"/>
    <dgm:cxn modelId="{785FBAFF-A1C4-4BB0-94C1-8EE47913D6DD}" type="presParOf" srcId="{8DA72CAF-4359-4651-829B-96E15B063902}" destId="{4F1F5544-4ECE-4A78-822F-E59828FBB33B}" srcOrd="1" destOrd="0" presId="urn:microsoft.com/office/officeart/2016/7/layout/LinearBlockProcessNumbered"/>
    <dgm:cxn modelId="{FD3C4127-5BC8-4E6C-94C3-AE48CA0DC7D6}" type="presParOf" srcId="{8DA72CAF-4359-4651-829B-96E15B063902}" destId="{56D2A823-4769-44DE-BFD9-1EF823E72458}" srcOrd="2" destOrd="0" presId="urn:microsoft.com/office/officeart/2016/7/layout/LinearBlockProcessNumbered"/>
    <dgm:cxn modelId="{DE4554A2-D56C-4B5A-A34A-F2ACF2506154}" type="presParOf" srcId="{FEF78C69-4EF0-4E9E-871F-5A29FACAED54}" destId="{6B86B70F-0CB7-4B5F-9083-A1E8BED889C0}" srcOrd="1" destOrd="0" presId="urn:microsoft.com/office/officeart/2016/7/layout/LinearBlockProcessNumbered"/>
    <dgm:cxn modelId="{3C2DA386-8866-462F-B0D8-FF1DF18510BB}" type="presParOf" srcId="{FEF78C69-4EF0-4E9E-871F-5A29FACAED54}" destId="{981B8DE0-F4D7-4D60-8423-D4F38BC94146}" srcOrd="2" destOrd="0" presId="urn:microsoft.com/office/officeart/2016/7/layout/LinearBlockProcessNumbered"/>
    <dgm:cxn modelId="{C9E67685-637C-4916-BE53-859FE09C96FB}" type="presParOf" srcId="{981B8DE0-F4D7-4D60-8423-D4F38BC94146}" destId="{0C6A3E81-0046-4859-B935-E15EC8005F5D}" srcOrd="0" destOrd="0" presId="urn:microsoft.com/office/officeart/2016/7/layout/LinearBlockProcessNumbered"/>
    <dgm:cxn modelId="{EC38D6FD-BC12-4E31-8D89-8AAC5B896C2B}" type="presParOf" srcId="{981B8DE0-F4D7-4D60-8423-D4F38BC94146}" destId="{231997A4-91D8-4F2D-8A2F-826BA08098EB}" srcOrd="1" destOrd="0" presId="urn:microsoft.com/office/officeart/2016/7/layout/LinearBlockProcessNumbered"/>
    <dgm:cxn modelId="{6429159E-BFF4-4F6B-8B76-5EE18F9F80AE}" type="presParOf" srcId="{981B8DE0-F4D7-4D60-8423-D4F38BC94146}" destId="{B817CDA8-5715-4D44-9D9A-F85F4D8887AF}" srcOrd="2" destOrd="0" presId="urn:microsoft.com/office/officeart/2016/7/layout/LinearBlockProcessNumbered"/>
    <dgm:cxn modelId="{24FDB17C-91BD-4E35-9DC6-0A5F1FC7A76F}" type="presParOf" srcId="{FEF78C69-4EF0-4E9E-871F-5A29FACAED54}" destId="{8569CFD4-C2AB-477C-8AD0-DE33D699FDB1}" srcOrd="3" destOrd="0" presId="urn:microsoft.com/office/officeart/2016/7/layout/LinearBlockProcessNumbered"/>
    <dgm:cxn modelId="{7892B642-E755-4F43-836C-F7FA00C17304}" type="presParOf" srcId="{FEF78C69-4EF0-4E9E-871F-5A29FACAED54}" destId="{EFCB2D2D-10AE-495D-ACD3-DEBB2A3022EA}" srcOrd="4" destOrd="0" presId="urn:microsoft.com/office/officeart/2016/7/layout/LinearBlockProcessNumbered"/>
    <dgm:cxn modelId="{11EDCFA5-3A38-478D-977D-5CAD5E0C34FF}" type="presParOf" srcId="{EFCB2D2D-10AE-495D-ACD3-DEBB2A3022EA}" destId="{E7B7D706-3B97-4AF8-9C2E-280EB3EC134E}" srcOrd="0" destOrd="0" presId="urn:microsoft.com/office/officeart/2016/7/layout/LinearBlockProcessNumbered"/>
    <dgm:cxn modelId="{6B41D07F-AF2C-4A7C-A4DE-8834647842EC}" type="presParOf" srcId="{EFCB2D2D-10AE-495D-ACD3-DEBB2A3022EA}" destId="{015F0285-436C-4F08-AF09-AD41B339262F}" srcOrd="1" destOrd="0" presId="urn:microsoft.com/office/officeart/2016/7/layout/LinearBlockProcessNumbered"/>
    <dgm:cxn modelId="{7B4E94F6-89B5-492F-A140-4B44142720A6}" type="presParOf" srcId="{EFCB2D2D-10AE-495D-ACD3-DEBB2A3022EA}" destId="{46DD8731-1A68-4980-B5CD-69B9D91AFF72}" srcOrd="2" destOrd="0" presId="urn:microsoft.com/office/officeart/2016/7/layout/LinearBlockProcessNumbered"/>
    <dgm:cxn modelId="{427544BF-00D5-4B4D-8FD0-08A11281BE02}" type="presParOf" srcId="{FEF78C69-4EF0-4E9E-871F-5A29FACAED54}" destId="{58E5F01E-38E0-443F-A5E5-5FEA7278EB88}" srcOrd="5" destOrd="0" presId="urn:microsoft.com/office/officeart/2016/7/layout/LinearBlockProcessNumbered"/>
    <dgm:cxn modelId="{76F69E77-A361-410F-9E0A-C023268BBA41}" type="presParOf" srcId="{FEF78C69-4EF0-4E9E-871F-5A29FACAED54}" destId="{A22B659E-413C-4A31-8DEC-727513C36CAA}" srcOrd="6" destOrd="0" presId="urn:microsoft.com/office/officeart/2016/7/layout/LinearBlockProcessNumbered"/>
    <dgm:cxn modelId="{428B9C80-96F4-419A-BC49-AE88DB2E9D1F}" type="presParOf" srcId="{A22B659E-413C-4A31-8DEC-727513C36CAA}" destId="{6575C966-85C9-4C4F-B911-798924BE20AC}" srcOrd="0" destOrd="0" presId="urn:microsoft.com/office/officeart/2016/7/layout/LinearBlockProcessNumbered"/>
    <dgm:cxn modelId="{73F9E05B-871D-4F81-AE07-D371CC1392EB}" type="presParOf" srcId="{A22B659E-413C-4A31-8DEC-727513C36CAA}" destId="{33DB2E4C-7CF8-43BF-B917-B9F906D9377B}" srcOrd="1" destOrd="0" presId="urn:microsoft.com/office/officeart/2016/7/layout/LinearBlockProcessNumbered"/>
    <dgm:cxn modelId="{414491E6-216D-4E9B-A6F4-123B9B936652}" type="presParOf" srcId="{A22B659E-413C-4A31-8DEC-727513C36CAA}" destId="{7B1559D1-C604-47CA-A7E8-DCB1C9253DD9}" srcOrd="2" destOrd="0" presId="urn:microsoft.com/office/officeart/2016/7/layout/LinearBlockProcessNumbered"/>
    <dgm:cxn modelId="{551CA474-C82A-4FAF-91BE-EEDD077F3EEA}" type="presParOf" srcId="{FEF78C69-4EF0-4E9E-871F-5A29FACAED54}" destId="{CB8DB8B4-61D0-48E1-9663-161F1A39254B}" srcOrd="7" destOrd="0" presId="urn:microsoft.com/office/officeart/2016/7/layout/LinearBlockProcessNumbered"/>
    <dgm:cxn modelId="{1C1F5B6A-02F7-4D05-A38A-CB178EAAB3C9}" type="presParOf" srcId="{FEF78C69-4EF0-4E9E-871F-5A29FACAED54}" destId="{FAB14BDD-2B7F-4EDD-A1A3-ACAD38893E33}" srcOrd="8" destOrd="0" presId="urn:microsoft.com/office/officeart/2016/7/layout/LinearBlockProcessNumbered"/>
    <dgm:cxn modelId="{EF37D0F4-E461-44F6-8F44-C21BC150C59D}" type="presParOf" srcId="{FAB14BDD-2B7F-4EDD-A1A3-ACAD38893E33}" destId="{7B0539CD-6788-4F80-BCA1-E2A65C8E381D}" srcOrd="0" destOrd="0" presId="urn:microsoft.com/office/officeart/2016/7/layout/LinearBlockProcessNumbered"/>
    <dgm:cxn modelId="{2E9C1929-846C-462C-95A9-3E2C155D1634}" type="presParOf" srcId="{FAB14BDD-2B7F-4EDD-A1A3-ACAD38893E33}" destId="{B3F50827-4D21-45C1-BF1B-6578EB82E427}" srcOrd="1" destOrd="0" presId="urn:microsoft.com/office/officeart/2016/7/layout/LinearBlockProcessNumbered"/>
    <dgm:cxn modelId="{1D99E74F-847F-40F9-93BB-816458BF092C}" type="presParOf" srcId="{FAB14BDD-2B7F-4EDD-A1A3-ACAD38893E33}" destId="{660E9A4A-5767-4736-87E5-2580E3C98307}"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7E1EC-44A7-4146-8350-D95726E7A0B7}">
      <dsp:nvSpPr>
        <dsp:cNvPr id="0" name=""/>
        <dsp:cNvSpPr/>
      </dsp:nvSpPr>
      <dsp:spPr>
        <a:xfrm>
          <a:off x="5929" y="786614"/>
          <a:ext cx="1853534" cy="2224241"/>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088" tIns="0" rIns="183088" bIns="330200" numCol="1" spcCol="1270" anchor="t" anchorCtr="0">
          <a:noAutofit/>
        </a:bodyPr>
        <a:lstStyle/>
        <a:p>
          <a:pPr lvl="0" algn="l" defTabSz="844550">
            <a:lnSpc>
              <a:spcPct val="90000"/>
            </a:lnSpc>
            <a:spcBef>
              <a:spcPct val="0"/>
            </a:spcBef>
            <a:spcAft>
              <a:spcPct val="35000"/>
            </a:spcAft>
          </a:pPr>
          <a:r>
            <a:rPr lang="en-GB" sz="1900" kern="1200"/>
            <a:t>So you know how to do something</a:t>
          </a:r>
          <a:endParaRPr lang="en-US" sz="1900" kern="1200"/>
        </a:p>
      </dsp:txBody>
      <dsp:txXfrm>
        <a:off x="5929" y="1676310"/>
        <a:ext cx="1853534" cy="1334544"/>
      </dsp:txXfrm>
    </dsp:sp>
    <dsp:sp modelId="{4F1F5544-4ECE-4A78-822F-E59828FBB33B}">
      <dsp:nvSpPr>
        <dsp:cNvPr id="0" name=""/>
        <dsp:cNvSpPr/>
      </dsp:nvSpPr>
      <dsp:spPr>
        <a:xfrm>
          <a:off x="5929" y="786614"/>
          <a:ext cx="1853534" cy="88969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3088" tIns="165100" rIns="183088" bIns="165100" numCol="1" spcCol="1270" anchor="ctr" anchorCtr="0">
          <a:noAutofit/>
        </a:bodyPr>
        <a:lstStyle/>
        <a:p>
          <a:pPr lvl="0" algn="l" defTabSz="1778000">
            <a:lnSpc>
              <a:spcPct val="90000"/>
            </a:lnSpc>
            <a:spcBef>
              <a:spcPct val="0"/>
            </a:spcBef>
            <a:spcAft>
              <a:spcPct val="35000"/>
            </a:spcAft>
          </a:pPr>
          <a:r>
            <a:rPr lang="en-US" sz="4000" kern="1200"/>
            <a:t>01</a:t>
          </a:r>
        </a:p>
      </dsp:txBody>
      <dsp:txXfrm>
        <a:off x="5929" y="786614"/>
        <a:ext cx="1853534" cy="889696"/>
      </dsp:txXfrm>
    </dsp:sp>
    <dsp:sp modelId="{0C6A3E81-0046-4859-B935-E15EC8005F5D}">
      <dsp:nvSpPr>
        <dsp:cNvPr id="0" name=""/>
        <dsp:cNvSpPr/>
      </dsp:nvSpPr>
      <dsp:spPr>
        <a:xfrm>
          <a:off x="2007746" y="786614"/>
          <a:ext cx="1853534" cy="2224241"/>
        </a:xfrm>
        <a:prstGeom prst="rect">
          <a:avLst/>
        </a:prstGeom>
        <a:solidFill>
          <a:schemeClr val="accent2">
            <a:hueOff val="1170380"/>
            <a:satOff val="-1460"/>
            <a:lumOff val="343"/>
            <a:alphaOff val="0"/>
          </a:schemeClr>
        </a:solidFill>
        <a:ln w="25400" cap="flat" cmpd="sng" algn="ctr">
          <a:solidFill>
            <a:schemeClr val="accent2">
              <a:hueOff val="1170380"/>
              <a:satOff val="-1460"/>
              <a:lumOff val="34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088" tIns="0" rIns="183088" bIns="330200" numCol="1" spcCol="1270" anchor="t" anchorCtr="0">
          <a:noAutofit/>
        </a:bodyPr>
        <a:lstStyle/>
        <a:p>
          <a:pPr lvl="0" algn="l" defTabSz="844550">
            <a:lnSpc>
              <a:spcPct val="90000"/>
            </a:lnSpc>
            <a:spcBef>
              <a:spcPct val="0"/>
            </a:spcBef>
            <a:spcAft>
              <a:spcPct val="35000"/>
            </a:spcAft>
          </a:pPr>
          <a:r>
            <a:rPr lang="en-GB" sz="1900" kern="1200"/>
            <a:t>So you can feel good about yourself</a:t>
          </a:r>
          <a:endParaRPr lang="en-US" sz="1900" kern="1200"/>
        </a:p>
      </dsp:txBody>
      <dsp:txXfrm>
        <a:off x="2007746" y="1676310"/>
        <a:ext cx="1853534" cy="1334544"/>
      </dsp:txXfrm>
    </dsp:sp>
    <dsp:sp modelId="{231997A4-91D8-4F2D-8A2F-826BA08098EB}">
      <dsp:nvSpPr>
        <dsp:cNvPr id="0" name=""/>
        <dsp:cNvSpPr/>
      </dsp:nvSpPr>
      <dsp:spPr>
        <a:xfrm>
          <a:off x="2007746" y="786614"/>
          <a:ext cx="1853534" cy="88969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3088" tIns="165100" rIns="183088" bIns="165100" numCol="1" spcCol="1270" anchor="ctr" anchorCtr="0">
          <a:noAutofit/>
        </a:bodyPr>
        <a:lstStyle/>
        <a:p>
          <a:pPr lvl="0" algn="l" defTabSz="1778000">
            <a:lnSpc>
              <a:spcPct val="90000"/>
            </a:lnSpc>
            <a:spcBef>
              <a:spcPct val="0"/>
            </a:spcBef>
            <a:spcAft>
              <a:spcPct val="35000"/>
            </a:spcAft>
          </a:pPr>
          <a:r>
            <a:rPr lang="en-US" sz="4000" kern="1200"/>
            <a:t>02</a:t>
          </a:r>
        </a:p>
      </dsp:txBody>
      <dsp:txXfrm>
        <a:off x="2007746" y="786614"/>
        <a:ext cx="1853534" cy="889696"/>
      </dsp:txXfrm>
    </dsp:sp>
    <dsp:sp modelId="{E7B7D706-3B97-4AF8-9C2E-280EB3EC134E}">
      <dsp:nvSpPr>
        <dsp:cNvPr id="0" name=""/>
        <dsp:cNvSpPr/>
      </dsp:nvSpPr>
      <dsp:spPr>
        <a:xfrm>
          <a:off x="4009564" y="786614"/>
          <a:ext cx="1853534" cy="2224241"/>
        </a:xfrm>
        <a:prstGeom prst="rect">
          <a:avLst/>
        </a:prstGeom>
        <a:solidFill>
          <a:schemeClr val="accent2">
            <a:hueOff val="2340759"/>
            <a:satOff val="-2919"/>
            <a:lumOff val="686"/>
            <a:alphaOff val="0"/>
          </a:schemeClr>
        </a:solidFill>
        <a:ln w="25400" cap="flat"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088" tIns="0" rIns="183088" bIns="330200" numCol="1" spcCol="1270" anchor="t" anchorCtr="0">
          <a:noAutofit/>
        </a:bodyPr>
        <a:lstStyle/>
        <a:p>
          <a:pPr lvl="0" algn="l" defTabSz="844550">
            <a:lnSpc>
              <a:spcPct val="90000"/>
            </a:lnSpc>
            <a:spcBef>
              <a:spcPct val="0"/>
            </a:spcBef>
            <a:spcAft>
              <a:spcPct val="35000"/>
            </a:spcAft>
          </a:pPr>
          <a:r>
            <a:rPr lang="en-GB" sz="1900" kern="1200"/>
            <a:t>So you can help others</a:t>
          </a:r>
          <a:endParaRPr lang="en-US" sz="1900" kern="1200"/>
        </a:p>
      </dsp:txBody>
      <dsp:txXfrm>
        <a:off x="4009564" y="1676310"/>
        <a:ext cx="1853534" cy="1334544"/>
      </dsp:txXfrm>
    </dsp:sp>
    <dsp:sp modelId="{015F0285-436C-4F08-AF09-AD41B339262F}">
      <dsp:nvSpPr>
        <dsp:cNvPr id="0" name=""/>
        <dsp:cNvSpPr/>
      </dsp:nvSpPr>
      <dsp:spPr>
        <a:xfrm>
          <a:off x="4009564" y="786614"/>
          <a:ext cx="1853534" cy="88969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3088" tIns="165100" rIns="183088" bIns="165100" numCol="1" spcCol="1270" anchor="ctr" anchorCtr="0">
          <a:noAutofit/>
        </a:bodyPr>
        <a:lstStyle/>
        <a:p>
          <a:pPr lvl="0" algn="l" defTabSz="1778000">
            <a:lnSpc>
              <a:spcPct val="90000"/>
            </a:lnSpc>
            <a:spcBef>
              <a:spcPct val="0"/>
            </a:spcBef>
            <a:spcAft>
              <a:spcPct val="35000"/>
            </a:spcAft>
          </a:pPr>
          <a:r>
            <a:rPr lang="en-US" sz="4000" kern="1200"/>
            <a:t>03</a:t>
          </a:r>
        </a:p>
      </dsp:txBody>
      <dsp:txXfrm>
        <a:off x="4009564" y="786614"/>
        <a:ext cx="1853534" cy="889696"/>
      </dsp:txXfrm>
    </dsp:sp>
    <dsp:sp modelId="{6575C966-85C9-4C4F-B911-798924BE20AC}">
      <dsp:nvSpPr>
        <dsp:cNvPr id="0" name=""/>
        <dsp:cNvSpPr/>
      </dsp:nvSpPr>
      <dsp:spPr>
        <a:xfrm>
          <a:off x="6011381" y="786614"/>
          <a:ext cx="1853534" cy="2224241"/>
        </a:xfrm>
        <a:prstGeom prst="rect">
          <a:avLst/>
        </a:prstGeom>
        <a:solidFill>
          <a:schemeClr val="accent2">
            <a:hueOff val="3511139"/>
            <a:satOff val="-4379"/>
            <a:lumOff val="1030"/>
            <a:alphaOff val="0"/>
          </a:schemeClr>
        </a:solidFill>
        <a:ln w="25400" cap="flat" cmpd="sng" algn="ctr">
          <a:solidFill>
            <a:schemeClr val="accent2">
              <a:hueOff val="3511139"/>
              <a:satOff val="-4379"/>
              <a:lumOff val="103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088" tIns="0" rIns="183088" bIns="330200" numCol="1" spcCol="1270" anchor="t" anchorCtr="0">
          <a:noAutofit/>
        </a:bodyPr>
        <a:lstStyle/>
        <a:p>
          <a:pPr lvl="0" algn="l" defTabSz="844550">
            <a:lnSpc>
              <a:spcPct val="90000"/>
            </a:lnSpc>
            <a:spcBef>
              <a:spcPct val="0"/>
            </a:spcBef>
            <a:spcAft>
              <a:spcPct val="35000"/>
            </a:spcAft>
          </a:pPr>
          <a:r>
            <a:rPr lang="en-GB" sz="1900" kern="1200"/>
            <a:t>So you can enjoy activities</a:t>
          </a:r>
          <a:endParaRPr lang="en-US" sz="1900" kern="1200"/>
        </a:p>
      </dsp:txBody>
      <dsp:txXfrm>
        <a:off x="6011381" y="1676310"/>
        <a:ext cx="1853534" cy="1334544"/>
      </dsp:txXfrm>
    </dsp:sp>
    <dsp:sp modelId="{33DB2E4C-7CF8-43BF-B917-B9F906D9377B}">
      <dsp:nvSpPr>
        <dsp:cNvPr id="0" name=""/>
        <dsp:cNvSpPr/>
      </dsp:nvSpPr>
      <dsp:spPr>
        <a:xfrm>
          <a:off x="6011381" y="786614"/>
          <a:ext cx="1853534" cy="88969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3088" tIns="165100" rIns="183088" bIns="165100" numCol="1" spcCol="1270" anchor="ctr" anchorCtr="0">
          <a:noAutofit/>
        </a:bodyPr>
        <a:lstStyle/>
        <a:p>
          <a:pPr lvl="0" algn="l" defTabSz="1778000">
            <a:lnSpc>
              <a:spcPct val="90000"/>
            </a:lnSpc>
            <a:spcBef>
              <a:spcPct val="0"/>
            </a:spcBef>
            <a:spcAft>
              <a:spcPct val="35000"/>
            </a:spcAft>
          </a:pPr>
          <a:r>
            <a:rPr lang="en-US" sz="4000" kern="1200"/>
            <a:t>04</a:t>
          </a:r>
        </a:p>
      </dsp:txBody>
      <dsp:txXfrm>
        <a:off x="6011381" y="786614"/>
        <a:ext cx="1853534" cy="889696"/>
      </dsp:txXfrm>
    </dsp:sp>
    <dsp:sp modelId="{7B0539CD-6788-4F80-BCA1-E2A65C8E381D}">
      <dsp:nvSpPr>
        <dsp:cNvPr id="0" name=""/>
        <dsp:cNvSpPr/>
      </dsp:nvSpPr>
      <dsp:spPr>
        <a:xfrm>
          <a:off x="8013198" y="786614"/>
          <a:ext cx="1853534" cy="2224241"/>
        </a:xfrm>
        <a:prstGeom prst="rect">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088" tIns="0" rIns="183088" bIns="330200" numCol="1" spcCol="1270" anchor="t" anchorCtr="0">
          <a:noAutofit/>
        </a:bodyPr>
        <a:lstStyle/>
        <a:p>
          <a:pPr lvl="0" algn="l" defTabSz="844550">
            <a:lnSpc>
              <a:spcPct val="90000"/>
            </a:lnSpc>
            <a:spcBef>
              <a:spcPct val="0"/>
            </a:spcBef>
            <a:spcAft>
              <a:spcPct val="35000"/>
            </a:spcAft>
          </a:pPr>
          <a:r>
            <a:rPr lang="en-GB" sz="1900" kern="1200"/>
            <a:t>So you can get a good job</a:t>
          </a:r>
          <a:endParaRPr lang="en-US" sz="1900" kern="1200"/>
        </a:p>
      </dsp:txBody>
      <dsp:txXfrm>
        <a:off x="8013198" y="1676310"/>
        <a:ext cx="1853534" cy="1334544"/>
      </dsp:txXfrm>
    </dsp:sp>
    <dsp:sp modelId="{B3F50827-4D21-45C1-BF1B-6578EB82E427}">
      <dsp:nvSpPr>
        <dsp:cNvPr id="0" name=""/>
        <dsp:cNvSpPr/>
      </dsp:nvSpPr>
      <dsp:spPr>
        <a:xfrm>
          <a:off x="8013198" y="786614"/>
          <a:ext cx="1853534" cy="88969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3088" tIns="165100" rIns="183088" bIns="165100" numCol="1" spcCol="1270" anchor="ctr" anchorCtr="0">
          <a:noAutofit/>
        </a:bodyPr>
        <a:lstStyle/>
        <a:p>
          <a:pPr lvl="0" algn="l" defTabSz="1778000">
            <a:lnSpc>
              <a:spcPct val="90000"/>
            </a:lnSpc>
            <a:spcBef>
              <a:spcPct val="0"/>
            </a:spcBef>
            <a:spcAft>
              <a:spcPct val="35000"/>
            </a:spcAft>
          </a:pPr>
          <a:r>
            <a:rPr lang="en-US" sz="4000" kern="1200"/>
            <a:t>05</a:t>
          </a:r>
        </a:p>
      </dsp:txBody>
      <dsp:txXfrm>
        <a:off x="8013198" y="786614"/>
        <a:ext cx="1853534" cy="889696"/>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6DFF08F-DC6B-4601-B491-B0F83F6DD2DA}" type="datetimeFigureOut">
              <a:rPr lang="en-US" smtClean="0"/>
              <a:t>8/23/2017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40911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6DFF08F-DC6B-4601-B491-B0F83F6DD2DA}" type="datetimeFigureOut">
              <a:rPr lang="en-US" smtClean="0"/>
              <a:t>8/23/2017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78400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7"/>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8/23/2017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17343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6DFF08F-DC6B-4601-B491-B0F83F6DD2DA}" type="datetimeFigureOut">
              <a:rPr lang="en-US" smtClean="0"/>
              <a:t>8/23/2017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94522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6DFF08F-DC6B-4601-B491-B0F83F6DD2DA}" type="datetimeFigureOut">
              <a:rPr lang="en-US" smtClean="0"/>
              <a:t>8/23/2017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15555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6DFF08F-DC6B-4601-B491-B0F83F6DD2DA}" type="datetimeFigureOut">
              <a:rPr lang="en-US" smtClean="0"/>
              <a:t>8/23/2017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09762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8/23/2017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26361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8/23/2017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12437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8/23/2017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09899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6DFF08F-DC6B-4601-B491-B0F83F6DD2DA}" type="datetimeFigureOut">
              <a:rPr lang="en-US" smtClean="0"/>
              <a:t>8/23/2017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77461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5"/>
            <a:ext cx="36576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12800" y="274645"/>
            <a:ext cx="10769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6DFF08F-DC6B-4601-B491-B0F83F6DD2DA}" type="datetimeFigureOut">
              <a:rPr lang="en-US" smtClean="0"/>
              <a:t>8/23/2017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61829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F08F-DC6B-4601-B491-B0F83F6DD2DA}" type="datetimeFigureOut">
              <a:rPr lang="en-US" smtClean="0"/>
              <a:pPr/>
              <a:t>8/23/2017</a:t>
            </a:fld>
            <a:endParaRPr lang="en-US" dirty="0"/>
          </a:p>
        </p:txBody>
      </p:sp>
      <p:sp>
        <p:nvSpPr>
          <p:cNvPr id="5" name="Footer Placeholder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8319498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7.png"/><Relationship Id="rId3" Type="http://schemas.openxmlformats.org/officeDocument/2006/relationships/diagramLayout" Target="../diagrams/layout1.xml"/><Relationship Id="rId7" Type="http://schemas.openxmlformats.org/officeDocument/2006/relationships/image" Target="../media/image3.jpeg"/><Relationship Id="rId12" Type="http://schemas.microsoft.com/office/2007/relationships/hdphoto" Target="../media/hdphoto1.wdp"/><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6.jpeg"/><Relationship Id="rId5" Type="http://schemas.openxmlformats.org/officeDocument/2006/relationships/diagramColors" Target="../diagrams/colors1.xml"/><Relationship Id="rId10" Type="http://schemas.openxmlformats.org/officeDocument/2006/relationships/image" Target="../media/image5.jpeg"/><Relationship Id="rId4" Type="http://schemas.openxmlformats.org/officeDocument/2006/relationships/diagramQuickStyle" Target="../diagrams/quickStyle1.xml"/><Relationship Id="rId9" Type="http://schemas.openxmlformats.org/officeDocument/2006/relationships/hyperlink" Target="http://clipart-library.com/images/pcody7zqi.jpg" TargetMode="External"/><Relationship Id="rId14" Type="http://schemas.microsoft.com/office/2007/relationships/hdphoto" Target="../media/hdphoto2.wdp"/></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9.jpg"/><Relationship Id="rId7" Type="http://schemas.openxmlformats.org/officeDocument/2006/relationships/image" Target="../media/image30.jpg"/><Relationship Id="rId2" Type="http://schemas.openxmlformats.org/officeDocument/2006/relationships/image" Target="../media/image28.tmp"/><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17.tmp"/><Relationship Id="rId4" Type="http://schemas.openxmlformats.org/officeDocument/2006/relationships/image" Target="../media/image24.gif"/></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6.jpg"/><Relationship Id="rId1" Type="http://schemas.openxmlformats.org/officeDocument/2006/relationships/slideLayout" Target="../slideLayouts/slideLayout2.xml"/><Relationship Id="rId5" Type="http://schemas.openxmlformats.org/officeDocument/2006/relationships/image" Target="../media/image24.gif"/><Relationship Id="rId4" Type="http://schemas.openxmlformats.org/officeDocument/2006/relationships/image" Target="../media/image17.tmp"/></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9980" y="882380"/>
            <a:ext cx="9966960" cy="2360887"/>
          </a:xfrm>
        </p:spPr>
        <p:txBody>
          <a:bodyPr/>
          <a:lstStyle/>
          <a:p>
            <a:r>
              <a:rPr lang="en-GB" dirty="0"/>
              <a:t>Paired Reading</a:t>
            </a:r>
          </a:p>
        </p:txBody>
      </p:sp>
      <p:sp>
        <p:nvSpPr>
          <p:cNvPr id="3" name="Subtitle 2"/>
          <p:cNvSpPr>
            <a:spLocks noGrp="1"/>
          </p:cNvSpPr>
          <p:nvPr>
            <p:ph type="subTitle" idx="1"/>
          </p:nvPr>
        </p:nvSpPr>
        <p:spPr>
          <a:xfrm>
            <a:off x="1760253" y="2523184"/>
            <a:ext cx="8534400" cy="863960"/>
          </a:xfrm>
        </p:spPr>
        <p:txBody>
          <a:bodyPr/>
          <a:lstStyle/>
          <a:p>
            <a:r>
              <a:rPr lang="en-GB" dirty="0" smtClean="0"/>
              <a:t>Our thanks go to Professor Keith Topping </a:t>
            </a:r>
            <a:endParaRPr lang="en-GB" dirty="0"/>
          </a:p>
        </p:txBody>
      </p:sp>
      <p:pic>
        <p:nvPicPr>
          <p:cNvPr id="5" name="Picture 4"/>
          <p:cNvPicPr>
            <a:picLocks noChangeAspect="1"/>
          </p:cNvPicPr>
          <p:nvPr/>
        </p:nvPicPr>
        <p:blipFill>
          <a:blip r:embed="rId2"/>
          <a:stretch>
            <a:fillRect/>
          </a:stretch>
        </p:blipFill>
        <p:spPr>
          <a:xfrm>
            <a:off x="3555027" y="3296995"/>
            <a:ext cx="4969320" cy="3197849"/>
          </a:xfrm>
          <a:prstGeom prst="rect">
            <a:avLst/>
          </a:prstGeom>
        </p:spPr>
      </p:pic>
    </p:spTree>
    <p:extLst>
      <p:ext uri="{BB962C8B-B14F-4D97-AF65-F5344CB8AC3E}">
        <p14:creationId xmlns:p14="http://schemas.microsoft.com/office/powerpoint/2010/main" val="14685135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HIGIOS</a:t>
            </a:r>
            <a:endParaRPr lang="en-GB"/>
          </a:p>
        </p:txBody>
      </p:sp>
      <p:sp>
        <p:nvSpPr>
          <p:cNvPr id="3" name="Content Placeholder 2"/>
          <p:cNvSpPr>
            <a:spLocks noGrp="1"/>
          </p:cNvSpPr>
          <p:nvPr>
            <p:ph idx="1"/>
          </p:nvPr>
        </p:nvSpPr>
        <p:spPr/>
        <p:txBody>
          <a:bodyPr>
            <a:normAutofit fontScale="85000" lnSpcReduction="20000"/>
          </a:bodyPr>
          <a:lstStyle/>
          <a:p>
            <a:r>
              <a:rPr lang="en-GB" b="1" i="1" dirty="0"/>
              <a:t>Leadership of </a:t>
            </a:r>
            <a:r>
              <a:rPr lang="en-GB" b="1" i="1" dirty="0" smtClean="0"/>
              <a:t>Reading</a:t>
            </a:r>
            <a:endParaRPr lang="en-GB" b="1" i="1" dirty="0"/>
          </a:p>
          <a:p>
            <a:r>
              <a:rPr lang="en-GB" dirty="0"/>
              <a:t>Linked to HGIOS 4:  Q.I. 1.2 – Leadership of Learning</a:t>
            </a:r>
          </a:p>
          <a:p>
            <a:r>
              <a:rPr lang="en-GB" b="1" i="1" dirty="0"/>
              <a:t>Learning, teaching and assessment of </a:t>
            </a:r>
            <a:r>
              <a:rPr lang="en-GB" b="1" i="1" dirty="0" smtClean="0"/>
              <a:t>Reading</a:t>
            </a:r>
            <a:endParaRPr lang="en-GB" dirty="0"/>
          </a:p>
          <a:p>
            <a:r>
              <a:rPr lang="en-GB" i="1" dirty="0"/>
              <a:t>Linked to HGIOS 4:   Q.I. 2.2 – Curriculum;  Q.I. 2.3 – Learning, teaching and assessment;  Q.I. 2.4 – Personal Support </a:t>
            </a:r>
          </a:p>
          <a:p>
            <a:r>
              <a:rPr lang="en-GB" b="1" i="1" dirty="0"/>
              <a:t>Family Engagement </a:t>
            </a:r>
            <a:endParaRPr lang="en-GB" dirty="0"/>
          </a:p>
          <a:p>
            <a:r>
              <a:rPr lang="en-GB" i="1" dirty="0"/>
              <a:t>Linked to HGIOS 4: Q.I. 2.5 – Family Learning </a:t>
            </a:r>
          </a:p>
          <a:p>
            <a:r>
              <a:rPr lang="en-GB" b="1" i="1" dirty="0"/>
              <a:t>Transitions in Learning </a:t>
            </a:r>
            <a:endParaRPr lang="en-GB" dirty="0"/>
          </a:p>
          <a:p>
            <a:r>
              <a:rPr lang="en-GB" i="1" dirty="0"/>
              <a:t>Linked to HGIOS 4: Q.I. 2.6 – Transitions </a:t>
            </a:r>
          </a:p>
          <a:p>
            <a:r>
              <a:rPr lang="en-GB" b="1" i="1" dirty="0"/>
              <a:t>Equity and Excellence </a:t>
            </a:r>
            <a:endParaRPr lang="en-GB" dirty="0"/>
          </a:p>
          <a:p>
            <a:r>
              <a:rPr lang="en-GB" i="1" dirty="0"/>
              <a:t>Linked to HGIOS 4: Q.I. 3.2 – Raising attainment and achievement </a:t>
            </a:r>
            <a:endParaRPr lang="en-GB" dirty="0"/>
          </a:p>
          <a:p>
            <a:endParaRPr lang="en-GB" dirty="0"/>
          </a:p>
        </p:txBody>
      </p:sp>
    </p:spTree>
    <p:extLst>
      <p:ext uri="{BB962C8B-B14F-4D97-AF65-F5344CB8AC3E}">
        <p14:creationId xmlns:p14="http://schemas.microsoft.com/office/powerpoint/2010/main" val="1197039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What is Paired Reading?</a:t>
            </a:r>
            <a:r>
              <a:rPr lang="en-GB" dirty="0"/>
              <a:t/>
            </a:r>
            <a:br>
              <a:rPr lang="en-GB" dirty="0"/>
            </a:br>
            <a:endParaRPr lang="en-GB" dirty="0"/>
          </a:p>
        </p:txBody>
      </p:sp>
      <p:sp>
        <p:nvSpPr>
          <p:cNvPr id="3" name="Content Placeholder 2"/>
          <p:cNvSpPr>
            <a:spLocks noGrp="1"/>
          </p:cNvSpPr>
          <p:nvPr>
            <p:ph idx="1"/>
          </p:nvPr>
        </p:nvSpPr>
        <p:spPr>
          <a:xfrm>
            <a:off x="373487" y="1285678"/>
            <a:ext cx="6075970" cy="4681537"/>
          </a:xfrm>
        </p:spPr>
        <p:txBody>
          <a:bodyPr>
            <a:normAutofit/>
          </a:bodyPr>
          <a:lstStyle/>
          <a:p>
            <a:r>
              <a:rPr lang="en-GB" sz="3200" dirty="0">
                <a:solidFill>
                  <a:schemeClr val="tx1"/>
                </a:solidFill>
                <a:latin typeface="Arial" panose="020B0604020202020204" pitchFamily="34" charset="0"/>
                <a:cs typeface="Arial" panose="020B0604020202020204" pitchFamily="34" charset="0"/>
              </a:rPr>
              <a:t>Paired reading is a very effective, evidence-based method of helping children progress in their </a:t>
            </a:r>
            <a:r>
              <a:rPr lang="en-GB" sz="3200" dirty="0" smtClean="0">
                <a:solidFill>
                  <a:schemeClr val="tx1"/>
                </a:solidFill>
                <a:latin typeface="Arial" panose="020B0604020202020204" pitchFamily="34" charset="0"/>
                <a:cs typeface="Arial" panose="020B0604020202020204" pitchFamily="34" charset="0"/>
              </a:rPr>
              <a:t>reading developed by Keith Topping.  </a:t>
            </a:r>
          </a:p>
          <a:p>
            <a:endParaRPr lang="en-GB"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9456" y="1417667"/>
            <a:ext cx="5366403" cy="4024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33226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Paired Reading?</a:t>
            </a:r>
          </a:p>
        </p:txBody>
      </p:sp>
      <p:sp>
        <p:nvSpPr>
          <p:cNvPr id="3" name="Content Placeholder 2"/>
          <p:cNvSpPr>
            <a:spLocks noGrp="1"/>
          </p:cNvSpPr>
          <p:nvPr>
            <p:ph idx="1"/>
          </p:nvPr>
        </p:nvSpPr>
        <p:spPr/>
        <p:txBody>
          <a:bodyPr>
            <a:noAutofit/>
          </a:bodyPr>
          <a:lstStyle/>
          <a:p>
            <a:r>
              <a:rPr lang="en-GB" sz="6000" dirty="0">
                <a:solidFill>
                  <a:schemeClr val="tx1"/>
                </a:solidFill>
              </a:rPr>
              <a:t>Paired reading is a way that you can help others enjoy reading and for them to know that even when it is difficult, they </a:t>
            </a:r>
            <a:r>
              <a:rPr lang="en-GB" sz="6000" dirty="0">
                <a:solidFill>
                  <a:srgbClr val="FF0000"/>
                </a:solidFill>
              </a:rPr>
              <a:t>CAN</a:t>
            </a:r>
            <a:r>
              <a:rPr lang="en-GB" sz="6000" dirty="0">
                <a:solidFill>
                  <a:schemeClr val="tx1"/>
                </a:solidFill>
              </a:rPr>
              <a:t> do it!</a:t>
            </a:r>
          </a:p>
        </p:txBody>
      </p:sp>
    </p:spTree>
    <p:extLst>
      <p:ext uri="{BB962C8B-B14F-4D97-AF65-F5344CB8AC3E}">
        <p14:creationId xmlns:p14="http://schemas.microsoft.com/office/powerpoint/2010/main" val="33642661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algn="ctr"/>
            <a:r>
              <a:rPr lang="en-GB" sz="8800" dirty="0" smtClean="0"/>
              <a:t>Why do we learn anything?</a:t>
            </a:r>
            <a:endParaRPr lang="en-GB" sz="8800" dirty="0"/>
          </a:p>
        </p:txBody>
      </p:sp>
    </p:spTree>
    <p:extLst>
      <p:ext uri="{BB962C8B-B14F-4D97-AF65-F5344CB8AC3E}">
        <p14:creationId xmlns:p14="http://schemas.microsoft.com/office/powerpoint/2010/main" val="3229962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1356360"/>
          </a:xfrm>
        </p:spPr>
        <p:txBody>
          <a:bodyPr>
            <a:normAutofit fontScale="90000"/>
          </a:bodyPr>
          <a:lstStyle/>
          <a:p>
            <a:r>
              <a:rPr lang="en-GB" dirty="0"/>
              <a:t>Some ideas of what </a:t>
            </a:r>
            <a:r>
              <a:rPr lang="en-GB" dirty="0" smtClean="0"/>
              <a:t>might make </a:t>
            </a:r>
            <a:r>
              <a:rPr lang="en-GB" dirty="0"/>
              <a:t>you want to learn	</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1128092995"/>
              </p:ext>
            </p:extLst>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http://www.elainebaileyinternational.com/wordpress/wp-content/uploads/2013/11/iStock_000014974024Large.jpg"/>
          <p:cNvPicPr/>
          <p:nvPr/>
        </p:nvPicPr>
        <p:blipFill>
          <a:blip r:embed="rId7"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32659" y="1944710"/>
            <a:ext cx="1471903" cy="1145978"/>
          </a:xfrm>
          <a:prstGeom prst="rect">
            <a:avLst/>
          </a:prstGeom>
          <a:noFill/>
          <a:ln>
            <a:noFill/>
          </a:ln>
        </p:spPr>
      </p:pic>
      <p:pic>
        <p:nvPicPr>
          <p:cNvPr id="6" name="Picture 5" descr="Image result for man thumbs up clip up"/>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106" y="1738138"/>
            <a:ext cx="1352550" cy="1352550"/>
          </a:xfrm>
          <a:prstGeom prst="rect">
            <a:avLst/>
          </a:prstGeom>
          <a:noFill/>
          <a:ln>
            <a:noFill/>
          </a:ln>
        </p:spPr>
      </p:pic>
      <p:pic>
        <p:nvPicPr>
          <p:cNvPr id="7" name="Picture 6" descr="Self-Care A Matter of Attitude not Time - Empowered Life ">
            <a:hlinkClick r:id="rId9"/>
          </p:cNvPr>
          <p:cNvPicPr/>
          <p:nvPr/>
        </p:nvPicPr>
        <p:blipFill>
          <a:blip r:embed="rId1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52823" y="1792873"/>
            <a:ext cx="1628775" cy="1303020"/>
          </a:xfrm>
          <a:prstGeom prst="rect">
            <a:avLst/>
          </a:prstGeom>
          <a:noFill/>
          <a:ln>
            <a:noFill/>
          </a:ln>
        </p:spPr>
      </p:pic>
      <p:pic>
        <p:nvPicPr>
          <p:cNvPr id="8" name="Picture 7" descr="Image result for man having fun clip art"/>
          <p:cNvPicPr/>
          <p:nvPr/>
        </p:nvPicPr>
        <p:blipFill rotWithShape="1">
          <a:blip r:embed="rId11">
            <a:extLst>
              <a:ext uri="{BEBA8EAE-BF5A-486C-A8C5-ECC9F3942E4B}">
                <a14:imgProps xmlns:a14="http://schemas.microsoft.com/office/drawing/2010/main">
                  <a14:imgLayer r:embed="rId12">
                    <a14:imgEffect>
                      <a14:saturation sat="66000"/>
                    </a14:imgEffect>
                  </a14:imgLayer>
                </a14:imgProps>
              </a:ext>
              <a:ext uri="{28A0092B-C50C-407E-A947-70E740481C1C}">
                <a14:useLocalDpi xmlns:a14="http://schemas.microsoft.com/office/drawing/2010/main" val="0"/>
              </a:ext>
            </a:extLst>
          </a:blip>
          <a:srcRect t="11282" r="4167" b="21538"/>
          <a:stretch/>
        </p:blipFill>
        <p:spPr bwMode="auto">
          <a:xfrm>
            <a:off x="7116383" y="1792873"/>
            <a:ext cx="1770040" cy="1256397"/>
          </a:xfrm>
          <a:prstGeom prst="rect">
            <a:avLst/>
          </a:prstGeom>
          <a:noFill/>
          <a:ln>
            <a:noFill/>
          </a:ln>
          <a:extLst>
            <a:ext uri="{53640926-AAD7-44D8-BBD7-CCE9431645EC}">
              <a14:shadowObscured xmlns:a14="http://schemas.microsoft.com/office/drawing/2010/main"/>
            </a:ext>
          </a:extLst>
        </p:spPr>
      </p:pic>
      <p:pic>
        <p:nvPicPr>
          <p:cNvPr id="9" name="Picture 8" descr="Image result for man working clip art"/>
          <p:cNvPicPr/>
          <p:nvPr/>
        </p:nvPicPr>
        <p:blipFill>
          <a:blip r:embed="rId13" cstate="print">
            <a:duotone>
              <a:schemeClr val="accent1">
                <a:shade val="45000"/>
                <a:satMod val="135000"/>
              </a:schemeClr>
              <a:prstClr val="white"/>
            </a:duotone>
            <a:extLst>
              <a:ext uri="{BEBA8EAE-BF5A-486C-A8C5-ECC9F3942E4B}">
                <a14:imgProps xmlns:a14="http://schemas.microsoft.com/office/drawing/2010/main">
                  <a14:imgLayer r:embed="rId14">
                    <a14:imgEffect>
                      <a14:backgroundRemoval t="10000" b="90000" l="10000" r="90000">
                        <a14:foregroundMark x1="25625" y1="80711" x2="22500" y2="80711"/>
                        <a14:foregroundMark x1="22500" y1="80711" x2="22500" y2="80711"/>
                        <a14:foregroundMark x1="22500" y1="80711" x2="35000" y2="74112"/>
                        <a14:foregroundMark x1="35000" y1="74112" x2="40625" y2="53807"/>
                        <a14:foregroundMark x1="40625" y1="53807" x2="35000" y2="44162"/>
                        <a14:foregroundMark x1="35000" y1="44162" x2="16250" y2="41624"/>
                        <a14:foregroundMark x1="16250" y1="41624" x2="10625" y2="31980"/>
                        <a14:foregroundMark x1="10625" y1="31472" x2="16250" y2="21827"/>
                        <a14:foregroundMark x1="16250" y1="21827" x2="30625" y2="21827"/>
                        <a14:foregroundMark x1="30625" y1="21827" x2="40625" y2="30457"/>
                        <a14:foregroundMark x1="40625" y1="32995" x2="40625" y2="35533"/>
                        <a14:foregroundMark x1="41875" y1="35533" x2="73750" y2="44162"/>
                        <a14:foregroundMark x1="73750" y1="44162" x2="78750" y2="55838"/>
                        <a14:foregroundMark x1="77500" y1="55838" x2="70625" y2="55838"/>
                        <a14:foregroundMark x1="69375" y1="55838" x2="63125" y2="50254"/>
                        <a14:foregroundMark x1="63125" y1="50254" x2="63125" y2="57360"/>
                        <a14:foregroundMark x1="63125" y1="57360" x2="57500" y2="69543"/>
                        <a14:foregroundMark x1="57500" y1="69543" x2="60000" y2="80203"/>
                        <a14:foregroundMark x1="60000" y1="80203" x2="64375" y2="85279"/>
                        <a14:foregroundMark x1="64375" y1="85279" x2="40625" y2="87817"/>
                        <a14:foregroundMark x1="40625" y1="87817" x2="38750" y2="83249"/>
                        <a14:foregroundMark x1="38750" y1="83249" x2="22500" y2="80711"/>
                        <a14:foregroundMark x1="22500" y1="80711" x2="22500" y2="80711"/>
                      </a14:backgroundRemoval>
                    </a14:imgEffect>
                  </a14:imgLayer>
                </a14:imgProps>
              </a:ext>
              <a:ext uri="{28A0092B-C50C-407E-A947-70E740481C1C}">
                <a14:useLocalDpi xmlns:a14="http://schemas.microsoft.com/office/drawing/2010/main" val="0"/>
              </a:ext>
            </a:extLst>
          </a:blip>
          <a:srcRect/>
          <a:stretch>
            <a:fillRect/>
          </a:stretch>
        </p:blipFill>
        <p:spPr bwMode="auto">
          <a:xfrm>
            <a:off x="9399229" y="1609859"/>
            <a:ext cx="1264478" cy="1480829"/>
          </a:xfrm>
          <a:prstGeom prst="rect">
            <a:avLst/>
          </a:prstGeom>
          <a:noFill/>
          <a:ln>
            <a:noFill/>
          </a:ln>
        </p:spPr>
      </p:pic>
    </p:spTree>
    <p:extLst>
      <p:ext uri="{BB962C8B-B14F-4D97-AF65-F5344CB8AC3E}">
        <p14:creationId xmlns:p14="http://schemas.microsoft.com/office/powerpoint/2010/main" val="36691040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Holding on…..and letting go!</a:t>
            </a:r>
            <a:endParaRPr lang="en-GB" dirty="0"/>
          </a:p>
        </p:txBody>
      </p:sp>
      <p:sp>
        <p:nvSpPr>
          <p:cNvPr id="3" name="Content Placeholder 2"/>
          <p:cNvSpPr>
            <a:spLocks noGrp="1"/>
          </p:cNvSpPr>
          <p:nvPr>
            <p:ph idx="1"/>
          </p:nvPr>
        </p:nvSpPr>
        <p:spPr>
          <a:xfrm>
            <a:off x="609602" y="1600206"/>
            <a:ext cx="8213228" cy="4525963"/>
          </a:xfrm>
        </p:spPr>
        <p:txBody>
          <a:bodyPr>
            <a:normAutofit/>
          </a:bodyPr>
          <a:lstStyle/>
          <a:p>
            <a:r>
              <a:rPr lang="en-GB" dirty="0">
                <a:latin typeface="Arial" panose="020B0604020202020204" pitchFamily="34" charset="0"/>
                <a:cs typeface="Arial" panose="020B0604020202020204" pitchFamily="34" charset="0"/>
              </a:rPr>
              <a:t>It is like a child learning to ride a bike.  In the early stages you give the child encouragement, confidence and control, by holding the bicycle.  Your own instinct will tell you when to let go.  So you can gradually disengage for longer periods until your child is able to ride without help.  </a:t>
            </a:r>
            <a:endParaRPr lang="en-GB" dirty="0"/>
          </a:p>
        </p:txBody>
      </p:sp>
      <p:pic>
        <p:nvPicPr>
          <p:cNvPr id="4" name="Picture 4" descr="http://www.onecallmedicalalert.com/blog/wp-content/uploads/2014/06/Dad-Helping-Son-Riding-Bi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2830" y="1589244"/>
            <a:ext cx="3054087" cy="4566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72829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09600" y="1600206"/>
            <a:ext cx="6164687" cy="4525963"/>
          </a:xfrm>
        </p:spPr>
        <p:txBody>
          <a:bodyPr/>
          <a:lstStyle/>
          <a:p>
            <a:r>
              <a:rPr lang="en-GB" dirty="0">
                <a:latin typeface="Arial" panose="020B0604020202020204" pitchFamily="34" charset="0"/>
                <a:cs typeface="Arial" panose="020B0604020202020204" pitchFamily="34" charset="0"/>
              </a:rPr>
              <a:t>The same applies to Paired Reading.  It is an ideal way of helping your child to become an independent reader. It works on building up the positives and successes rather than concentrating on mistakes.</a:t>
            </a:r>
          </a:p>
          <a:p>
            <a:endParaRPr lang="en-GB"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5702" y="1712725"/>
            <a:ext cx="5192861" cy="3894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0180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It helps to:</a:t>
            </a:r>
            <a:br>
              <a:rPr lang="en-GB" dirty="0"/>
            </a:br>
            <a:endParaRPr lang="en-GB" dirty="0"/>
          </a:p>
        </p:txBody>
      </p:sp>
      <p:sp>
        <p:nvSpPr>
          <p:cNvPr id="3" name="Content Placeholder 2"/>
          <p:cNvSpPr>
            <a:spLocks noGrp="1"/>
          </p:cNvSpPr>
          <p:nvPr>
            <p:ph idx="1"/>
          </p:nvPr>
        </p:nvSpPr>
        <p:spPr>
          <a:xfrm>
            <a:off x="386369" y="1571629"/>
            <a:ext cx="4928585" cy="4524375"/>
          </a:xfrm>
        </p:spPr>
        <p:txBody>
          <a:bodyPr/>
          <a:lstStyle/>
          <a:p>
            <a:pPr lvl="0"/>
            <a:r>
              <a:rPr lang="en-GB" sz="3200" dirty="0">
                <a:solidFill>
                  <a:schemeClr val="tx1"/>
                </a:solidFill>
                <a:latin typeface="Arial" panose="020B0604020202020204" pitchFamily="34" charset="0"/>
                <a:cs typeface="Arial" panose="020B0604020202020204" pitchFamily="34" charset="0"/>
              </a:rPr>
              <a:t>Develop a child’s love for reading and books</a:t>
            </a:r>
          </a:p>
          <a:p>
            <a:pPr lvl="0"/>
            <a:r>
              <a:rPr lang="en-GB" sz="3200" dirty="0">
                <a:solidFill>
                  <a:schemeClr val="tx1"/>
                </a:solidFill>
                <a:latin typeface="Arial" panose="020B0604020202020204" pitchFamily="34" charset="0"/>
                <a:cs typeface="Arial" panose="020B0604020202020204" pitchFamily="34" charset="0"/>
              </a:rPr>
              <a:t>Encourage a child to read independently with confidence</a:t>
            </a:r>
          </a:p>
          <a:p>
            <a:pPr lvl="0"/>
            <a:r>
              <a:rPr lang="en-GB" sz="3200" dirty="0">
                <a:solidFill>
                  <a:schemeClr val="tx1"/>
                </a:solidFill>
                <a:latin typeface="Arial" panose="020B0604020202020204" pitchFamily="34" charset="0"/>
                <a:cs typeface="Arial" panose="020B0604020202020204" pitchFamily="34" charset="0"/>
              </a:rPr>
              <a:t>Build up trust between the reader and reading partner</a:t>
            </a:r>
          </a:p>
          <a:p>
            <a:endParaRPr lang="en-GB"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1136" y="1765062"/>
            <a:ext cx="5150217" cy="386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20749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Cloaked with emotion</a:t>
            </a:r>
            <a:endParaRPr lang="en-GB" dirty="0"/>
          </a:p>
        </p:txBody>
      </p:sp>
      <p:sp>
        <p:nvSpPr>
          <p:cNvPr id="3" name="Content Placeholder 2"/>
          <p:cNvSpPr>
            <a:spLocks noGrp="1"/>
          </p:cNvSpPr>
          <p:nvPr>
            <p:ph idx="1"/>
          </p:nvPr>
        </p:nvSpPr>
        <p:spPr>
          <a:xfrm>
            <a:off x="1143000" y="2057400"/>
            <a:ext cx="5129011" cy="4038600"/>
          </a:xfrm>
        </p:spPr>
        <p:txBody>
          <a:bodyPr>
            <a:normAutofit/>
          </a:bodyPr>
          <a:lstStyle/>
          <a:p>
            <a:r>
              <a:rPr lang="en-GB" dirty="0" smtClean="0">
                <a:solidFill>
                  <a:schemeClr val="tx1"/>
                </a:solidFill>
              </a:rPr>
              <a:t>How did you feel when you first learnt to ride a bike?</a:t>
            </a:r>
          </a:p>
          <a:p>
            <a:r>
              <a:rPr lang="en-GB" dirty="0" smtClean="0">
                <a:solidFill>
                  <a:schemeClr val="tx1"/>
                </a:solidFill>
              </a:rPr>
              <a:t>What was your best present.  How did you feel?</a:t>
            </a:r>
          </a:p>
          <a:p>
            <a:r>
              <a:rPr lang="en-GB" dirty="0" smtClean="0">
                <a:solidFill>
                  <a:schemeClr val="tx1"/>
                </a:solidFill>
              </a:rPr>
              <a:t>Have you every had the whole class laugh at you?  How did you feel?</a:t>
            </a:r>
            <a:endParaRPr lang="en-GB" dirty="0">
              <a:solidFill>
                <a:schemeClr val="tx1"/>
              </a:solidFill>
            </a:endParaRPr>
          </a:p>
        </p:txBody>
      </p:sp>
      <p:pic>
        <p:nvPicPr>
          <p:cNvPr id="4" name="Picture 3" descr="Image result for wedding cloa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29588" y="1532586"/>
            <a:ext cx="5306096" cy="5022761"/>
          </a:xfrm>
          <a:prstGeom prst="rect">
            <a:avLst/>
          </a:prstGeom>
          <a:noFill/>
          <a:ln>
            <a:noFill/>
          </a:ln>
        </p:spPr>
      </p:pic>
    </p:spTree>
    <p:extLst>
      <p:ext uri="{BB962C8B-B14F-4D97-AF65-F5344CB8AC3E}">
        <p14:creationId xmlns:p14="http://schemas.microsoft.com/office/powerpoint/2010/main" val="7453699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99245"/>
            <a:ext cx="10972800" cy="1918951"/>
          </a:xfrm>
        </p:spPr>
        <p:txBody>
          <a:bodyPr>
            <a:normAutofit fontScale="90000"/>
          </a:bodyPr>
          <a:lstStyle/>
          <a:p>
            <a:r>
              <a:rPr lang="en-GB" dirty="0"/>
              <a:t>We are all good at different things.  Being a good reader doesn’t make you better than someone who struggles with reading. </a:t>
            </a:r>
            <a:br>
              <a:rPr lang="en-GB" dirty="0"/>
            </a:br>
            <a:endParaRPr lang="en-GB" dirty="0"/>
          </a:p>
        </p:txBody>
      </p:sp>
      <p:pic>
        <p:nvPicPr>
          <p:cNvPr id="7" name="Content Placeholder 6"/>
          <p:cNvPicPr>
            <a:picLocks noGrp="1" noChangeAspect="1"/>
          </p:cNvPicPr>
          <p:nvPr>
            <p:ph idx="1"/>
          </p:nvPr>
        </p:nvPicPr>
        <p:blipFill>
          <a:blip r:embed="rId2"/>
          <a:stretch>
            <a:fillRect/>
          </a:stretch>
        </p:blipFill>
        <p:spPr>
          <a:xfrm>
            <a:off x="2804160" y="2313689"/>
            <a:ext cx="6181344" cy="4192099"/>
          </a:xfrm>
        </p:spPr>
      </p:pic>
    </p:spTree>
    <p:extLst>
      <p:ext uri="{BB962C8B-B14F-4D97-AF65-F5344CB8AC3E}">
        <p14:creationId xmlns:p14="http://schemas.microsoft.com/office/powerpoint/2010/main" val="7317071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Who is Paired Reading for? </a:t>
            </a:r>
            <a:r>
              <a:rPr lang="en-GB" dirty="0"/>
              <a:t/>
            </a:r>
            <a:br>
              <a:rPr lang="en-GB" dirty="0"/>
            </a:br>
            <a:endParaRPr lang="en-GB" dirty="0"/>
          </a:p>
        </p:txBody>
      </p:sp>
      <p:sp>
        <p:nvSpPr>
          <p:cNvPr id="3" name="Content Placeholder 2"/>
          <p:cNvSpPr>
            <a:spLocks noGrp="1"/>
          </p:cNvSpPr>
          <p:nvPr>
            <p:ph idx="1"/>
          </p:nvPr>
        </p:nvSpPr>
        <p:spPr>
          <a:xfrm>
            <a:off x="373489" y="1184856"/>
            <a:ext cx="6465195" cy="4911144"/>
          </a:xfrm>
        </p:spPr>
        <p:txBody>
          <a:bodyPr>
            <a:normAutofit/>
          </a:bodyPr>
          <a:lstStyle/>
          <a:p>
            <a:r>
              <a:rPr lang="en-GB" sz="2800" dirty="0">
                <a:solidFill>
                  <a:schemeClr val="tx1"/>
                </a:solidFill>
                <a:latin typeface="Arial" panose="020B0604020202020204" pitchFamily="34" charset="0"/>
                <a:cs typeface="Arial" panose="020B0604020202020204" pitchFamily="34" charset="0"/>
              </a:rPr>
              <a:t>Paired Reading works best for children who have already made a start with reading.  For those in the first stages of developing literacy.  It is also very effective with older struggling or reluctant readers.   Every child will benefit from using Paired Reading. It is not just for children with learning difficulties.</a:t>
            </a:r>
          </a:p>
          <a:p>
            <a:endParaRPr lang="en-GB"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4775" y="1275008"/>
            <a:ext cx="5234776" cy="3926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83577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Who is involved?</a:t>
            </a:r>
            <a:r>
              <a:rPr lang="en-GB" dirty="0"/>
              <a:t/>
            </a:r>
            <a:br>
              <a:rPr lang="en-GB" dirty="0"/>
            </a:br>
            <a:endParaRPr lang="en-GB" dirty="0"/>
          </a:p>
        </p:txBody>
      </p:sp>
      <p:sp>
        <p:nvSpPr>
          <p:cNvPr id="3" name="Content Placeholder 2"/>
          <p:cNvSpPr>
            <a:spLocks noGrp="1"/>
          </p:cNvSpPr>
          <p:nvPr>
            <p:ph idx="1"/>
          </p:nvPr>
        </p:nvSpPr>
        <p:spPr>
          <a:xfrm>
            <a:off x="609600" y="1600206"/>
            <a:ext cx="6357694" cy="4525963"/>
          </a:xfrm>
        </p:spPr>
        <p:txBody>
          <a:bodyPr/>
          <a:lstStyle/>
          <a:p>
            <a:pPr marL="45720" indent="0">
              <a:buNone/>
            </a:pPr>
            <a:r>
              <a:rPr lang="en-GB" sz="3600" dirty="0">
                <a:solidFill>
                  <a:schemeClr val="tx1"/>
                </a:solidFill>
                <a:latin typeface="Arial" panose="020B0604020202020204" pitchFamily="34" charset="0"/>
                <a:cs typeface="Arial" panose="020B0604020202020204" pitchFamily="34" charset="0"/>
              </a:rPr>
              <a:t>Paired reading can be </a:t>
            </a:r>
            <a:r>
              <a:rPr lang="en-GB" sz="3600" dirty="0" smtClean="0">
                <a:solidFill>
                  <a:schemeClr val="tx1"/>
                </a:solidFill>
                <a:latin typeface="Arial" panose="020B0604020202020204" pitchFamily="34" charset="0"/>
                <a:cs typeface="Arial" panose="020B0604020202020204" pitchFamily="34" charset="0"/>
              </a:rPr>
              <a:t>carried out </a:t>
            </a:r>
            <a:r>
              <a:rPr lang="en-GB" sz="3600" dirty="0">
                <a:solidFill>
                  <a:schemeClr val="tx1"/>
                </a:solidFill>
                <a:latin typeface="Arial" panose="020B0604020202020204" pitchFamily="34" charset="0"/>
                <a:cs typeface="Arial" panose="020B0604020202020204" pitchFamily="34" charset="0"/>
              </a:rPr>
              <a:t>using a number of different partnerships.</a:t>
            </a:r>
          </a:p>
          <a:p>
            <a:pPr lvl="0"/>
            <a:r>
              <a:rPr lang="en-GB" sz="3600" dirty="0">
                <a:solidFill>
                  <a:schemeClr val="tx1"/>
                </a:solidFill>
                <a:latin typeface="Arial" panose="020B0604020202020204" pitchFamily="34" charset="0"/>
                <a:cs typeface="Arial" panose="020B0604020202020204" pitchFamily="34" charset="0"/>
              </a:rPr>
              <a:t>Teacher and pupil</a:t>
            </a:r>
          </a:p>
          <a:p>
            <a:pPr lvl="0"/>
            <a:r>
              <a:rPr lang="en-GB" sz="3600" dirty="0">
                <a:solidFill>
                  <a:schemeClr val="tx1"/>
                </a:solidFill>
                <a:latin typeface="Arial" panose="020B0604020202020204" pitchFamily="34" charset="0"/>
                <a:cs typeface="Arial" panose="020B0604020202020204" pitchFamily="34" charset="0"/>
              </a:rPr>
              <a:t>Parent and child</a:t>
            </a:r>
          </a:p>
          <a:p>
            <a:pPr lvl="0"/>
            <a:r>
              <a:rPr lang="en-GB" sz="3600" dirty="0">
                <a:solidFill>
                  <a:schemeClr val="tx1"/>
                </a:solidFill>
                <a:latin typeface="Arial" panose="020B0604020202020204" pitchFamily="34" charset="0"/>
                <a:cs typeface="Arial" panose="020B0604020202020204" pitchFamily="34" charset="0"/>
              </a:rPr>
              <a:t>More advanced peer and skill developing child</a:t>
            </a:r>
          </a:p>
          <a:p>
            <a:endParaRPr lang="en-GB"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7294" y="1953780"/>
            <a:ext cx="4876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1963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What are the benefits?  </a:t>
            </a:r>
            <a:r>
              <a:rPr lang="en-GB" dirty="0"/>
              <a:t/>
            </a:r>
            <a:br>
              <a:rPr lang="en-GB" dirty="0"/>
            </a:br>
            <a:endParaRPr lang="en-GB" dirty="0"/>
          </a:p>
        </p:txBody>
      </p:sp>
      <p:sp>
        <p:nvSpPr>
          <p:cNvPr id="3" name="Content Placeholder 2"/>
          <p:cNvSpPr>
            <a:spLocks noGrp="1"/>
          </p:cNvSpPr>
          <p:nvPr>
            <p:ph idx="1"/>
          </p:nvPr>
        </p:nvSpPr>
        <p:spPr>
          <a:xfrm>
            <a:off x="283336" y="1390918"/>
            <a:ext cx="11603864" cy="4705082"/>
          </a:xfrm>
        </p:spPr>
        <p:txBody>
          <a:bodyPr>
            <a:noAutofit/>
          </a:bodyPr>
          <a:lstStyle/>
          <a:p>
            <a:r>
              <a:rPr lang="en-GB" sz="3200" dirty="0" smtClean="0">
                <a:solidFill>
                  <a:schemeClr val="tx1"/>
                </a:solidFill>
                <a:latin typeface="Arial" panose="020B0604020202020204" pitchFamily="34" charset="0"/>
                <a:cs typeface="Arial" panose="020B0604020202020204" pitchFamily="34" charset="0"/>
              </a:rPr>
              <a:t>Parents </a:t>
            </a:r>
            <a:r>
              <a:rPr lang="en-GB" sz="3200" dirty="0">
                <a:solidFill>
                  <a:schemeClr val="tx1"/>
                </a:solidFill>
                <a:latin typeface="Arial" panose="020B0604020202020204" pitchFamily="34" charset="0"/>
                <a:cs typeface="Arial" panose="020B0604020202020204" pitchFamily="34" charset="0"/>
              </a:rPr>
              <a:t>who have undertaken Paired </a:t>
            </a:r>
            <a:r>
              <a:rPr lang="en-GB" sz="3200" dirty="0" smtClean="0">
                <a:solidFill>
                  <a:schemeClr val="tx1"/>
                </a:solidFill>
                <a:latin typeface="Arial" panose="020B0604020202020204" pitchFamily="34" charset="0"/>
                <a:cs typeface="Arial" panose="020B0604020202020204" pitchFamily="34" charset="0"/>
              </a:rPr>
              <a:t>Reading, </a:t>
            </a:r>
            <a:r>
              <a:rPr lang="en-GB" sz="3200" dirty="0">
                <a:solidFill>
                  <a:schemeClr val="tx1"/>
                </a:solidFill>
                <a:latin typeface="Arial" panose="020B0604020202020204" pitchFamily="34" charset="0"/>
                <a:cs typeface="Arial" panose="020B0604020202020204" pitchFamily="34" charset="0"/>
              </a:rPr>
              <a:t>report that not only does the child's reading improve but that child's self-esteem has improved, and generally the child is more co-operative at home also. This can be attributed to the quality parent - child relationship that develops as they spend more time together.</a:t>
            </a:r>
          </a:p>
          <a:p>
            <a:endParaRPr lang="en-GB" sz="3200" dirty="0"/>
          </a:p>
        </p:txBody>
      </p:sp>
    </p:spTree>
    <p:extLst>
      <p:ext uri="{BB962C8B-B14F-4D97-AF65-F5344CB8AC3E}">
        <p14:creationId xmlns:p14="http://schemas.microsoft.com/office/powerpoint/2010/main" val="24599203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609600" y="1600206"/>
            <a:ext cx="5605447" cy="4525963"/>
          </a:xfrm>
        </p:spPr>
        <p:txBody>
          <a:bodyPr>
            <a:normAutofit fontScale="92500" lnSpcReduction="20000"/>
          </a:bodyPr>
          <a:lstStyle/>
          <a:p>
            <a:r>
              <a:rPr lang="en-GB" dirty="0">
                <a:latin typeface="Arial" panose="020B0604020202020204" pitchFamily="34" charset="0"/>
                <a:cs typeface="Arial" panose="020B0604020202020204" pitchFamily="34" charset="0"/>
              </a:rPr>
              <a:t>Children who have taken part in paired reading </a:t>
            </a:r>
            <a:r>
              <a:rPr lang="en-GB" dirty="0" smtClean="0">
                <a:latin typeface="Arial" panose="020B0604020202020204" pitchFamily="34" charset="0"/>
                <a:cs typeface="Arial" panose="020B0604020202020204" pitchFamily="34" charset="0"/>
              </a:rPr>
              <a:t>sessions, </a:t>
            </a:r>
            <a:r>
              <a:rPr lang="en-GB" dirty="0">
                <a:latin typeface="Arial" panose="020B0604020202020204" pitchFamily="34" charset="0"/>
                <a:cs typeface="Arial" panose="020B0604020202020204" pitchFamily="34" charset="0"/>
              </a:rPr>
              <a:t>comment on their developing enjoyment of reading and no longer dreading reading lessons</a:t>
            </a:r>
            <a:r>
              <a:rPr lang="en-GB" dirty="0" smtClean="0">
                <a:latin typeface="Arial" panose="020B0604020202020204" pitchFamily="34" charset="0"/>
                <a:cs typeface="Arial" panose="020B0604020202020204" pitchFamily="34" charset="0"/>
              </a:rPr>
              <a:t>.</a:t>
            </a:r>
          </a:p>
          <a:p>
            <a:endParaRPr lang="en-GB" dirty="0">
              <a:latin typeface="Arial" panose="020B0604020202020204" pitchFamily="34" charset="0"/>
              <a:cs typeface="Arial" panose="020B0604020202020204" pitchFamily="34" charset="0"/>
            </a:endParaRPr>
          </a:p>
          <a:p>
            <a:r>
              <a:rPr lang="en-GB" dirty="0" smtClean="0">
                <a:latin typeface="Arial" panose="020B0604020202020204" pitchFamily="34" charset="0"/>
                <a:cs typeface="Arial" panose="020B0604020202020204" pitchFamily="34" charset="0"/>
              </a:rPr>
              <a:t>Teachers </a:t>
            </a:r>
            <a:r>
              <a:rPr lang="en-GB" dirty="0">
                <a:latin typeface="Arial" panose="020B0604020202020204" pitchFamily="34" charset="0"/>
                <a:cs typeface="Arial" panose="020B0604020202020204" pitchFamily="34" charset="0"/>
              </a:rPr>
              <a:t>often notice a marked difference in a child’s reading fluency, confidence and enjoyment in reading.</a:t>
            </a:r>
          </a:p>
          <a:p>
            <a:endParaRPr lang="en-GB" dirty="0">
              <a:latin typeface="Arial" panose="020B0604020202020204" pitchFamily="34" charset="0"/>
              <a:cs typeface="Arial" panose="020B0604020202020204" pitchFamily="34" charset="0"/>
            </a:endParaRPr>
          </a:p>
          <a:p>
            <a:endParaRPr lang="en-GB"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5047" y="1831760"/>
            <a:ext cx="5478464" cy="4108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88916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What reading materials should we use?</a:t>
            </a:r>
            <a:r>
              <a:rPr lang="en-GB" dirty="0"/>
              <a:t/>
            </a:r>
            <a:br>
              <a:rPr lang="en-GB" dirty="0"/>
            </a:br>
            <a:endParaRPr lang="en-GB" dirty="0"/>
          </a:p>
        </p:txBody>
      </p:sp>
      <p:sp>
        <p:nvSpPr>
          <p:cNvPr id="3" name="Content Placeholder 2"/>
          <p:cNvSpPr>
            <a:spLocks noGrp="1"/>
          </p:cNvSpPr>
          <p:nvPr>
            <p:ph idx="1"/>
          </p:nvPr>
        </p:nvSpPr>
        <p:spPr>
          <a:xfrm>
            <a:off x="360609" y="2057403"/>
            <a:ext cx="5540131" cy="4394915"/>
          </a:xfrm>
        </p:spPr>
        <p:txBody>
          <a:bodyPr>
            <a:normAutofit fontScale="92500" lnSpcReduction="10000"/>
          </a:bodyPr>
          <a:lstStyle/>
          <a:p>
            <a:r>
              <a:rPr lang="en-GB" sz="3200" dirty="0">
                <a:solidFill>
                  <a:schemeClr val="tx1"/>
                </a:solidFill>
                <a:latin typeface="Arial" panose="020B0604020202020204" pitchFamily="34" charset="0"/>
                <a:cs typeface="Arial" panose="020B0604020202020204" pitchFamily="34" charset="0"/>
              </a:rPr>
              <a:t>Any type of text could be used from story books and comics to recipes and leaflets.  The child should choose the text.  The chosen text should have around four new words to a page – enough to enable progress but not so many to make the child feel overwhelmed.</a:t>
            </a:r>
          </a:p>
          <a:p>
            <a:endParaRPr lang="en-GB" dirty="0"/>
          </a:p>
        </p:txBody>
      </p:sp>
      <p:pic>
        <p:nvPicPr>
          <p:cNvPr id="7" name="Picture 6" descr="Paired Reading training for P6 - Word"/>
          <p:cNvPicPr>
            <a:picLocks noChangeAspect="1"/>
          </p:cNvPicPr>
          <p:nvPr/>
        </p:nvPicPr>
        <p:blipFill rotWithShape="1">
          <a:blip r:embed="rId2"/>
          <a:srcRect l="21914" t="12560" r="22774" b="16913"/>
          <a:stretch/>
        </p:blipFill>
        <p:spPr>
          <a:xfrm>
            <a:off x="6372227" y="1965964"/>
            <a:ext cx="5503191" cy="3777615"/>
          </a:xfrm>
          <a:prstGeom prst="rect">
            <a:avLst/>
          </a:prstGeom>
        </p:spPr>
      </p:pic>
    </p:spTree>
    <p:extLst>
      <p:ext uri="{BB962C8B-B14F-4D97-AF65-F5344CB8AC3E}">
        <p14:creationId xmlns:p14="http://schemas.microsoft.com/office/powerpoint/2010/main" val="42343330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How often should Paired Reading be carried out?</a:t>
            </a:r>
            <a:r>
              <a:rPr lang="en-GB" dirty="0"/>
              <a:t/>
            </a:r>
            <a:br>
              <a:rPr lang="en-GB" dirty="0"/>
            </a:br>
            <a:endParaRPr lang="en-GB" dirty="0"/>
          </a:p>
        </p:txBody>
      </p:sp>
      <p:sp>
        <p:nvSpPr>
          <p:cNvPr id="3" name="Content Placeholder 2"/>
          <p:cNvSpPr>
            <a:spLocks noGrp="1"/>
          </p:cNvSpPr>
          <p:nvPr>
            <p:ph idx="1"/>
          </p:nvPr>
        </p:nvSpPr>
        <p:spPr>
          <a:xfrm>
            <a:off x="450761" y="2057400"/>
            <a:ext cx="4964203" cy="4038600"/>
          </a:xfrm>
        </p:spPr>
        <p:txBody>
          <a:bodyPr>
            <a:normAutofit fontScale="92500"/>
          </a:bodyPr>
          <a:lstStyle/>
          <a:p>
            <a:r>
              <a:rPr lang="en-GB" sz="3600" dirty="0">
                <a:solidFill>
                  <a:schemeClr val="tx1"/>
                </a:solidFill>
                <a:latin typeface="Arial" panose="020B0604020202020204" pitchFamily="34" charset="0"/>
                <a:cs typeface="Arial" panose="020B0604020202020204" pitchFamily="34" charset="0"/>
              </a:rPr>
              <a:t>As often as possible but at least three times a week for 15 to 20 minutes.  The time can be adjusted according to the child’s needs and abilities.</a:t>
            </a:r>
          </a:p>
          <a:p>
            <a:endParaRPr lang="en-GB" dirty="0"/>
          </a:p>
        </p:txBody>
      </p:sp>
      <p:pic>
        <p:nvPicPr>
          <p:cNvPr id="5" name="Picture 4" descr="Paired Reading training for P6 - Word"/>
          <p:cNvPicPr>
            <a:picLocks noChangeAspect="1"/>
          </p:cNvPicPr>
          <p:nvPr/>
        </p:nvPicPr>
        <p:blipFill rotWithShape="1">
          <a:blip r:embed="rId2"/>
          <a:srcRect l="22735" t="17131" r="23359" b="9366"/>
          <a:stretch/>
        </p:blipFill>
        <p:spPr>
          <a:xfrm>
            <a:off x="5715001" y="1638667"/>
            <a:ext cx="6072187" cy="4457337"/>
          </a:xfrm>
          <a:prstGeom prst="rect">
            <a:avLst/>
          </a:prstGeom>
        </p:spPr>
      </p:pic>
    </p:spTree>
    <p:extLst>
      <p:ext uri="{BB962C8B-B14F-4D97-AF65-F5344CB8AC3E}">
        <p14:creationId xmlns:p14="http://schemas.microsoft.com/office/powerpoint/2010/main" val="29859297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does it feel like to be a new reader?</a:t>
            </a:r>
          </a:p>
        </p:txBody>
      </p:sp>
      <p:pic>
        <p:nvPicPr>
          <p:cNvPr id="5" name="Content Placeholder 4" descr="Paired Reading training for P6 - Word"/>
          <p:cNvPicPr>
            <a:picLocks noGrp="1" noChangeAspect="1"/>
          </p:cNvPicPr>
          <p:nvPr>
            <p:ph idx="1"/>
          </p:nvPr>
        </p:nvPicPr>
        <p:blipFill rotWithShape="1">
          <a:blip r:embed="rId2"/>
          <a:srcRect l="19242" t="32193" r="21147" b="12971"/>
          <a:stretch/>
        </p:blipFill>
        <p:spPr>
          <a:xfrm>
            <a:off x="1504688" y="1965960"/>
            <a:ext cx="8724705" cy="4320540"/>
          </a:xfrm>
        </p:spPr>
      </p:pic>
    </p:spTree>
    <p:extLst>
      <p:ext uri="{BB962C8B-B14F-4D97-AF65-F5344CB8AC3E}">
        <p14:creationId xmlns:p14="http://schemas.microsoft.com/office/powerpoint/2010/main" val="1182175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Does this help?</a:t>
            </a:r>
          </a:p>
        </p:txBody>
      </p:sp>
      <p:pic>
        <p:nvPicPr>
          <p:cNvPr id="5" name="Content Placeholder 4" descr="Paired Reading training for P6 - Word"/>
          <p:cNvPicPr>
            <a:picLocks noGrp="1" noChangeAspect="1"/>
          </p:cNvPicPr>
          <p:nvPr>
            <p:ph idx="1"/>
          </p:nvPr>
        </p:nvPicPr>
        <p:blipFill rotWithShape="1">
          <a:blip r:embed="rId2"/>
          <a:srcRect l="20998" t="19425" r="22899" b="17561"/>
          <a:stretch/>
        </p:blipFill>
        <p:spPr>
          <a:xfrm>
            <a:off x="2449200" y="1623060"/>
            <a:ext cx="7263120" cy="4391794"/>
          </a:xfrm>
        </p:spPr>
      </p:pic>
    </p:spTree>
    <p:extLst>
      <p:ext uri="{BB962C8B-B14F-4D97-AF65-F5344CB8AC3E}">
        <p14:creationId xmlns:p14="http://schemas.microsoft.com/office/powerpoint/2010/main" val="15139253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did you do?</a:t>
            </a:r>
          </a:p>
        </p:txBody>
      </p:sp>
      <p:pic>
        <p:nvPicPr>
          <p:cNvPr id="5" name="Content Placeholder 4" descr="Paired Reading training for P6 - Word"/>
          <p:cNvPicPr>
            <a:picLocks noGrp="1" noChangeAspect="1"/>
          </p:cNvPicPr>
          <p:nvPr>
            <p:ph idx="1"/>
          </p:nvPr>
        </p:nvPicPr>
        <p:blipFill rotWithShape="1">
          <a:blip r:embed="rId2"/>
          <a:srcRect l="20956" t="18396" r="22289" b="23231"/>
          <a:stretch/>
        </p:blipFill>
        <p:spPr>
          <a:xfrm>
            <a:off x="1707143" y="1585917"/>
            <a:ext cx="8618567" cy="4772025"/>
          </a:xfrm>
        </p:spPr>
      </p:pic>
    </p:spTree>
    <p:extLst>
      <p:ext uri="{BB962C8B-B14F-4D97-AF65-F5344CB8AC3E}">
        <p14:creationId xmlns:p14="http://schemas.microsoft.com/office/powerpoint/2010/main" val="10342206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fontScale="90000"/>
          </a:bodyPr>
          <a:lstStyle/>
          <a:p>
            <a:r>
              <a:rPr lang="en-GB" sz="4100" b="1" dirty="0"/>
              <a:t>How does a Paired Reading session work?</a:t>
            </a:r>
            <a:r>
              <a:rPr lang="en-GB" sz="4100" dirty="0"/>
              <a:t/>
            </a:r>
            <a:br>
              <a:rPr lang="en-GB" sz="4100" dirty="0"/>
            </a:br>
            <a:endParaRPr lang="en-GB" sz="4100" dirty="0"/>
          </a:p>
        </p:txBody>
      </p:sp>
      <p:sp>
        <p:nvSpPr>
          <p:cNvPr id="3" name="Content Placeholder 2"/>
          <p:cNvSpPr>
            <a:spLocks noGrp="1"/>
          </p:cNvSpPr>
          <p:nvPr>
            <p:ph idx="1"/>
          </p:nvPr>
        </p:nvSpPr>
        <p:spPr>
          <a:xfrm>
            <a:off x="425003" y="1558345"/>
            <a:ext cx="7861748" cy="5009880"/>
          </a:xfrm>
        </p:spPr>
        <p:txBody>
          <a:bodyPr>
            <a:normAutofit lnSpcReduction="10000"/>
          </a:bodyPr>
          <a:lstStyle/>
          <a:p>
            <a:pPr lvl="0"/>
            <a:r>
              <a:rPr lang="en-GB" sz="2800" dirty="0">
                <a:solidFill>
                  <a:schemeClr val="tx1"/>
                </a:solidFill>
                <a:latin typeface="Arial" panose="020B0604020202020204" pitchFamily="34" charset="0"/>
                <a:cs typeface="Arial" panose="020B0604020202020204" pitchFamily="34" charset="0"/>
              </a:rPr>
              <a:t>Make sure you are comfortable.  Turn off the television and minimise distractions.</a:t>
            </a:r>
          </a:p>
          <a:p>
            <a:pPr lvl="0"/>
            <a:r>
              <a:rPr lang="en-GB" sz="2800" dirty="0">
                <a:solidFill>
                  <a:schemeClr val="tx1"/>
                </a:solidFill>
                <a:latin typeface="Arial" panose="020B0604020202020204" pitchFamily="34" charset="0"/>
                <a:cs typeface="Arial" panose="020B0604020202020204" pitchFamily="34" charset="0"/>
              </a:rPr>
              <a:t>Let the child choose the book to read.</a:t>
            </a:r>
          </a:p>
          <a:p>
            <a:pPr lvl="0"/>
            <a:r>
              <a:rPr lang="en-GB" sz="2800" dirty="0">
                <a:solidFill>
                  <a:schemeClr val="tx1"/>
                </a:solidFill>
                <a:latin typeface="Arial" panose="020B0604020202020204" pitchFamily="34" charset="0"/>
                <a:cs typeface="Arial" panose="020B0604020202020204" pitchFamily="34" charset="0"/>
              </a:rPr>
              <a:t>Together look at the outside of the book: the picture, the title, and the author.  Talk about what these might be telling us about the book.</a:t>
            </a:r>
          </a:p>
          <a:p>
            <a:pPr lvl="0"/>
            <a:r>
              <a:rPr lang="en-GB" sz="2800" dirty="0">
                <a:solidFill>
                  <a:schemeClr val="tx1"/>
                </a:solidFill>
                <a:latin typeface="Arial" panose="020B0604020202020204" pitchFamily="34" charset="0"/>
                <a:cs typeface="Arial" panose="020B0604020202020204" pitchFamily="34" charset="0"/>
              </a:rPr>
              <a:t>Take a ‘picture walk’ through the book, talking about the things you see, what might happen on the next page, ask open questions and acknowledge and praise answers.  Give any thinking time that is necessary.</a:t>
            </a:r>
          </a:p>
          <a:p>
            <a:endParaRPr lang="en-GB" dirty="0"/>
          </a:p>
        </p:txBody>
      </p:sp>
      <p:pic>
        <p:nvPicPr>
          <p:cNvPr id="7" name="Picture 6"/>
          <p:cNvPicPr>
            <a:picLocks noChangeAspect="1"/>
          </p:cNvPicPr>
          <p:nvPr/>
        </p:nvPicPr>
        <p:blipFill>
          <a:blip r:embed="rId2"/>
          <a:stretch>
            <a:fillRect/>
          </a:stretch>
        </p:blipFill>
        <p:spPr>
          <a:xfrm>
            <a:off x="8286753" y="2185988"/>
            <a:ext cx="3302675" cy="3109912"/>
          </a:xfrm>
          <a:prstGeom prst="rect">
            <a:avLst/>
          </a:prstGeom>
        </p:spPr>
      </p:pic>
    </p:spTree>
    <p:extLst>
      <p:ext uri="{BB962C8B-B14F-4D97-AF65-F5344CB8AC3E}">
        <p14:creationId xmlns:p14="http://schemas.microsoft.com/office/powerpoint/2010/main" val="8512965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Choosing the right book</a:t>
            </a:r>
          </a:p>
        </p:txBody>
      </p:sp>
      <p:sp>
        <p:nvSpPr>
          <p:cNvPr id="3" name="Content Placeholder 2"/>
          <p:cNvSpPr>
            <a:spLocks noGrp="1"/>
          </p:cNvSpPr>
          <p:nvPr>
            <p:ph idx="1"/>
          </p:nvPr>
        </p:nvSpPr>
        <p:spPr>
          <a:xfrm>
            <a:off x="1143001" y="2057400"/>
            <a:ext cx="5257800" cy="4038600"/>
          </a:xfrm>
        </p:spPr>
        <p:txBody>
          <a:bodyPr/>
          <a:lstStyle/>
          <a:p>
            <a:pPr marL="45720" indent="0">
              <a:buNone/>
            </a:pPr>
            <a:r>
              <a:rPr lang="en-GB" sz="3200" dirty="0">
                <a:solidFill>
                  <a:schemeClr val="tx1"/>
                </a:solidFill>
              </a:rPr>
              <a:t>Is it one they will enjoy?</a:t>
            </a:r>
          </a:p>
          <a:p>
            <a:pPr marL="45720" indent="0">
              <a:buNone/>
            </a:pPr>
            <a:r>
              <a:rPr lang="en-GB" sz="3200" dirty="0">
                <a:solidFill>
                  <a:schemeClr val="tx1"/>
                </a:solidFill>
              </a:rPr>
              <a:t>Look at the pictures and read the title to see if it is about something they like hearing about or something that they want to learn about.</a:t>
            </a:r>
          </a:p>
          <a:p>
            <a:endParaRPr lang="en-GB" dirty="0"/>
          </a:p>
        </p:txBody>
      </p:sp>
      <p:pic>
        <p:nvPicPr>
          <p:cNvPr id="5" name="Picture 4"/>
          <p:cNvPicPr>
            <a:picLocks noChangeAspect="1"/>
          </p:cNvPicPr>
          <p:nvPr/>
        </p:nvPicPr>
        <p:blipFill rotWithShape="1">
          <a:blip r:embed="rId2"/>
          <a:srcRect l="2957" t="30998" r="2495" b="8155"/>
          <a:stretch/>
        </p:blipFill>
        <p:spPr>
          <a:xfrm>
            <a:off x="6272213" y="2148840"/>
            <a:ext cx="4872037" cy="4038600"/>
          </a:xfrm>
          <a:prstGeom prst="rect">
            <a:avLst/>
          </a:prstGeom>
        </p:spPr>
      </p:pic>
    </p:spTree>
    <p:extLst>
      <p:ext uri="{BB962C8B-B14F-4D97-AF65-F5344CB8AC3E}">
        <p14:creationId xmlns:p14="http://schemas.microsoft.com/office/powerpoint/2010/main" val="32107254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31140" y="243841"/>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pic>
        <p:nvPicPr>
          <p:cNvPr id="8" name="Picture 7"/>
          <p:cNvPicPr>
            <a:picLocks noChangeAspect="1"/>
          </p:cNvPicPr>
          <p:nvPr/>
        </p:nvPicPr>
        <p:blipFill>
          <a:blip r:embed="rId2"/>
          <a:stretch>
            <a:fillRect/>
          </a:stretch>
        </p:blipFill>
        <p:spPr>
          <a:xfrm>
            <a:off x="872067" y="1785941"/>
            <a:ext cx="5033487" cy="4110681"/>
          </a:xfrm>
          <a:prstGeom prst="rect">
            <a:avLst/>
          </a:prstGeom>
        </p:spPr>
      </p:pic>
      <p:sp>
        <p:nvSpPr>
          <p:cNvPr id="2" name="Title 1"/>
          <p:cNvSpPr>
            <a:spLocks noGrp="1"/>
          </p:cNvSpPr>
          <p:nvPr>
            <p:ph type="title"/>
          </p:nvPr>
        </p:nvSpPr>
        <p:spPr>
          <a:xfrm>
            <a:off x="7558567" y="609600"/>
            <a:ext cx="3912583" cy="261938"/>
          </a:xfrm>
        </p:spPr>
        <p:txBody>
          <a:bodyPr>
            <a:normAutofit fontScale="90000"/>
          </a:bodyPr>
          <a:lstStyle/>
          <a:p>
            <a:endParaRPr lang="en-GB" sz="3200" dirty="0"/>
          </a:p>
        </p:txBody>
      </p:sp>
      <p:sp>
        <p:nvSpPr>
          <p:cNvPr id="3" name="Content Placeholder 2"/>
          <p:cNvSpPr>
            <a:spLocks noGrp="1"/>
          </p:cNvSpPr>
          <p:nvPr>
            <p:ph idx="1"/>
          </p:nvPr>
        </p:nvSpPr>
        <p:spPr>
          <a:xfrm>
            <a:off x="4893973" y="509320"/>
            <a:ext cx="6808995" cy="5110162"/>
          </a:xfrm>
        </p:spPr>
        <p:txBody>
          <a:bodyPr>
            <a:normAutofit lnSpcReduction="10000"/>
          </a:bodyPr>
          <a:lstStyle/>
          <a:p>
            <a:pPr lvl="0"/>
            <a:r>
              <a:rPr lang="en-GB" sz="2400" dirty="0">
                <a:solidFill>
                  <a:schemeClr val="tx1"/>
                </a:solidFill>
                <a:latin typeface="Arial" panose="020B0604020202020204" pitchFamily="34" charset="0"/>
                <a:cs typeface="Arial" panose="020B0604020202020204" pitchFamily="34" charset="0"/>
              </a:rPr>
              <a:t>The learner should be in control of the book:  turning the pages, pointing to the words, setting the pace.</a:t>
            </a:r>
          </a:p>
          <a:p>
            <a:pPr lvl="0"/>
            <a:r>
              <a:rPr lang="en-GB" sz="2400" dirty="0">
                <a:solidFill>
                  <a:schemeClr val="tx1"/>
                </a:solidFill>
                <a:latin typeface="Arial" panose="020B0604020202020204" pitchFamily="34" charset="0"/>
                <a:cs typeface="Arial" panose="020B0604020202020204" pitchFamily="34" charset="0"/>
              </a:rPr>
              <a:t>For some children, you will need to read the story first.  Have the child point to the picture and you read only when he/she has pointed to the next word.</a:t>
            </a:r>
          </a:p>
          <a:p>
            <a:pPr lvl="0"/>
            <a:r>
              <a:rPr lang="en-GB" sz="2400" dirty="0">
                <a:solidFill>
                  <a:schemeClr val="tx1"/>
                </a:solidFill>
                <a:latin typeface="Arial" panose="020B0604020202020204" pitchFamily="34" charset="0"/>
                <a:cs typeface="Arial" panose="020B0604020202020204" pitchFamily="34" charset="0"/>
              </a:rPr>
              <a:t>For most, begin by reading together.  The child is in charge of pace by moving his/her finger along the text, so you may have to read slower than you would like to begin with.  If the child wishes to read alone, they tap the book (or other agreed symbol) and you stop reading.</a:t>
            </a:r>
          </a:p>
          <a:p>
            <a:endParaRPr lang="en-GB" sz="1600" dirty="0"/>
          </a:p>
        </p:txBody>
      </p:sp>
      <p:pic>
        <p:nvPicPr>
          <p:cNvPr id="6" name="Picture 5"/>
          <p:cNvPicPr>
            <a:picLocks noChangeAspect="1"/>
          </p:cNvPicPr>
          <p:nvPr/>
        </p:nvPicPr>
        <p:blipFill>
          <a:blip r:embed="rId3"/>
          <a:stretch>
            <a:fillRect/>
          </a:stretch>
        </p:blipFill>
        <p:spPr>
          <a:xfrm>
            <a:off x="9826580" y="5409799"/>
            <a:ext cx="2129200" cy="1291482"/>
          </a:xfrm>
          <a:prstGeom prst="rect">
            <a:avLst/>
          </a:prstGeom>
        </p:spPr>
      </p:pic>
      <p:sp>
        <p:nvSpPr>
          <p:cNvPr id="4" name="Rounded Rectangular Callout 3"/>
          <p:cNvSpPr/>
          <p:nvPr/>
        </p:nvSpPr>
        <p:spPr>
          <a:xfrm>
            <a:off x="2472746" y="811369"/>
            <a:ext cx="2331076" cy="1687132"/>
          </a:xfrm>
          <a:prstGeom prst="wedgeRoundRectCallout">
            <a:avLst>
              <a:gd name="adj1" fmla="val -7573"/>
              <a:gd name="adj2" fmla="val 7853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latin typeface="Arial" panose="020B0604020202020204" pitchFamily="34" charset="0"/>
                <a:cs typeface="Arial" panose="020B0604020202020204" pitchFamily="34" charset="0"/>
              </a:rPr>
              <a:t>I’m the Book Boss!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01272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r="2" b="2303"/>
          <a:stretch/>
        </p:blipFill>
        <p:spPr>
          <a:xfrm>
            <a:off x="7884805" y="1341518"/>
            <a:ext cx="4033971" cy="3822910"/>
          </a:xfrm>
          <a:prstGeom prst="rect">
            <a:avLst/>
          </a:prstGeom>
        </p:spPr>
      </p:pic>
      <p:sp>
        <p:nvSpPr>
          <p:cNvPr id="2" name="Title 1"/>
          <p:cNvSpPr>
            <a:spLocks noGrp="1"/>
          </p:cNvSpPr>
          <p:nvPr>
            <p:ph type="title"/>
          </p:nvPr>
        </p:nvSpPr>
        <p:spPr>
          <a:xfrm>
            <a:off x="1143003" y="1070336"/>
            <a:ext cx="5199927" cy="168152"/>
          </a:xfrm>
        </p:spPr>
        <p:txBody>
          <a:bodyPr>
            <a:normAutofit fontScale="90000"/>
          </a:bodyPr>
          <a:lstStyle/>
          <a:p>
            <a:r>
              <a:rPr lang="en-GB" sz="4000" dirty="0"/>
              <a:t> </a:t>
            </a:r>
          </a:p>
        </p:txBody>
      </p:sp>
      <p:sp>
        <p:nvSpPr>
          <p:cNvPr id="3" name="Content Placeholder 2"/>
          <p:cNvSpPr>
            <a:spLocks noGrp="1"/>
          </p:cNvSpPr>
          <p:nvPr>
            <p:ph idx="1"/>
          </p:nvPr>
        </p:nvSpPr>
        <p:spPr>
          <a:xfrm>
            <a:off x="309096" y="1070336"/>
            <a:ext cx="8126569" cy="5025664"/>
          </a:xfrm>
        </p:spPr>
        <p:txBody>
          <a:bodyPr>
            <a:noAutofit/>
          </a:bodyPr>
          <a:lstStyle/>
          <a:p>
            <a:pPr lvl="0">
              <a:lnSpc>
                <a:spcPct val="80000"/>
              </a:lnSpc>
            </a:pPr>
            <a:r>
              <a:rPr lang="en-GB" sz="2800" dirty="0">
                <a:solidFill>
                  <a:schemeClr val="tx1"/>
                </a:solidFill>
                <a:latin typeface="Arial" panose="020B0604020202020204" pitchFamily="34" charset="0"/>
                <a:cs typeface="Arial" panose="020B0604020202020204" pitchFamily="34" charset="0"/>
              </a:rPr>
              <a:t>Then it is </a:t>
            </a:r>
            <a:r>
              <a:rPr lang="en-GB" sz="2800" dirty="0" smtClean="0">
                <a:solidFill>
                  <a:schemeClr val="tx1"/>
                </a:solidFill>
                <a:latin typeface="Arial" panose="020B0604020202020204" pitchFamily="34" charset="0"/>
                <a:cs typeface="Arial" panose="020B0604020202020204" pitchFamily="34" charset="0"/>
              </a:rPr>
              <a:t>his </a:t>
            </a:r>
            <a:r>
              <a:rPr lang="en-GB" sz="2800" dirty="0">
                <a:solidFill>
                  <a:schemeClr val="tx1"/>
                </a:solidFill>
                <a:latin typeface="Arial" panose="020B0604020202020204" pitchFamily="34" charset="0"/>
                <a:cs typeface="Arial" panose="020B0604020202020204" pitchFamily="34" charset="0"/>
              </a:rPr>
              <a:t>turn to read if </a:t>
            </a:r>
            <a:r>
              <a:rPr lang="en-GB" sz="2800" dirty="0" smtClean="0">
                <a:solidFill>
                  <a:schemeClr val="tx1"/>
                </a:solidFill>
                <a:latin typeface="Arial" panose="020B0604020202020204" pitchFamily="34" charset="0"/>
                <a:cs typeface="Arial" panose="020B0604020202020204" pitchFamily="34" charset="0"/>
              </a:rPr>
              <a:t>he </a:t>
            </a:r>
            <a:r>
              <a:rPr lang="en-GB" sz="2800" dirty="0">
                <a:solidFill>
                  <a:schemeClr val="tx1"/>
                </a:solidFill>
                <a:latin typeface="Arial" panose="020B0604020202020204" pitchFamily="34" charset="0"/>
                <a:cs typeface="Arial" panose="020B0604020202020204" pitchFamily="34" charset="0"/>
              </a:rPr>
              <a:t>wishes to.  It may take several readings together over subsequent days to build a child’s confidence up sufficiently to read aloud alone.  Again </a:t>
            </a:r>
            <a:r>
              <a:rPr lang="en-GB" sz="2800" dirty="0" smtClean="0">
                <a:solidFill>
                  <a:schemeClr val="tx1"/>
                </a:solidFill>
                <a:latin typeface="Arial" panose="020B0604020202020204" pitchFamily="34" charset="0"/>
                <a:cs typeface="Arial" panose="020B0604020202020204" pitchFamily="34" charset="0"/>
              </a:rPr>
              <a:t>he </a:t>
            </a:r>
            <a:r>
              <a:rPr lang="en-GB" sz="2800" dirty="0">
                <a:solidFill>
                  <a:schemeClr val="tx1"/>
                </a:solidFill>
                <a:latin typeface="Arial" panose="020B0604020202020204" pitchFamily="34" charset="0"/>
                <a:cs typeface="Arial" panose="020B0604020202020204" pitchFamily="34" charset="0"/>
              </a:rPr>
              <a:t>should point to the words as </a:t>
            </a:r>
            <a:r>
              <a:rPr lang="en-GB" sz="2800" dirty="0" smtClean="0">
                <a:solidFill>
                  <a:schemeClr val="tx1"/>
                </a:solidFill>
                <a:latin typeface="Arial" panose="020B0604020202020204" pitchFamily="34" charset="0"/>
                <a:cs typeface="Arial" panose="020B0604020202020204" pitchFamily="34" charset="0"/>
              </a:rPr>
              <a:t>he </a:t>
            </a:r>
            <a:r>
              <a:rPr lang="en-GB" sz="2800" dirty="0">
                <a:solidFill>
                  <a:schemeClr val="tx1"/>
                </a:solidFill>
                <a:latin typeface="Arial" panose="020B0604020202020204" pitchFamily="34" charset="0"/>
                <a:cs typeface="Arial" panose="020B0604020202020204" pitchFamily="34" charset="0"/>
              </a:rPr>
              <a:t>reads.  The child’s voice should dominate the sessions</a:t>
            </a:r>
            <a:r>
              <a:rPr lang="en-GB" sz="2800" dirty="0" smtClean="0">
                <a:solidFill>
                  <a:schemeClr val="tx1"/>
                </a:solidFill>
                <a:latin typeface="Arial" panose="020B0604020202020204" pitchFamily="34" charset="0"/>
                <a:cs typeface="Arial" panose="020B0604020202020204" pitchFamily="34" charset="0"/>
              </a:rPr>
              <a:t>.</a:t>
            </a:r>
          </a:p>
          <a:p>
            <a:pPr marL="0" lvl="0" indent="0">
              <a:lnSpc>
                <a:spcPct val="80000"/>
              </a:lnSpc>
              <a:buNone/>
            </a:pPr>
            <a:endParaRPr lang="en-GB" sz="2800" dirty="0">
              <a:solidFill>
                <a:schemeClr val="tx1"/>
              </a:solidFill>
              <a:latin typeface="Arial" panose="020B0604020202020204" pitchFamily="34" charset="0"/>
              <a:cs typeface="Arial" panose="020B0604020202020204" pitchFamily="34" charset="0"/>
            </a:endParaRPr>
          </a:p>
          <a:p>
            <a:pPr lvl="0">
              <a:lnSpc>
                <a:spcPct val="80000"/>
              </a:lnSpc>
            </a:pPr>
            <a:r>
              <a:rPr lang="en-GB" sz="2800" dirty="0">
                <a:solidFill>
                  <a:schemeClr val="tx1"/>
                </a:solidFill>
                <a:latin typeface="Arial" panose="020B0604020202020204" pitchFamily="34" charset="0"/>
                <a:cs typeface="Arial" panose="020B0604020202020204" pitchFamily="34" charset="0"/>
              </a:rPr>
              <a:t>Make audible sounds of affirmation regularly (changing words you use and sounds you make) especially at any difficult words which were read correctly or when the child has self-corrected mistakes.</a:t>
            </a:r>
          </a:p>
          <a:p>
            <a:pPr>
              <a:lnSpc>
                <a:spcPct val="80000"/>
              </a:lnSpc>
            </a:pP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97416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p:cNvPicPr>
            <a:picLocks noChangeAspect="1"/>
          </p:cNvPicPr>
          <p:nvPr/>
        </p:nvPicPr>
        <p:blipFill rotWithShape="1">
          <a:blip r:embed="rId2"/>
          <a:srcRect t="3281" r="1" b="24696"/>
          <a:stretch/>
        </p:blipFill>
        <p:spPr>
          <a:xfrm>
            <a:off x="5925233" y="564204"/>
            <a:ext cx="5452630" cy="5167343"/>
          </a:xfrm>
          <a:prstGeom prst="rect">
            <a:avLst/>
          </a:prstGeom>
        </p:spPr>
      </p:pic>
      <p:sp>
        <p:nvSpPr>
          <p:cNvPr id="2" name="Title 1"/>
          <p:cNvSpPr>
            <a:spLocks noGrp="1"/>
          </p:cNvSpPr>
          <p:nvPr>
            <p:ph type="title"/>
          </p:nvPr>
        </p:nvSpPr>
        <p:spPr>
          <a:xfrm>
            <a:off x="1143001" y="1070335"/>
            <a:ext cx="5199926" cy="1443269"/>
          </a:xfrm>
        </p:spPr>
        <p:txBody>
          <a:bodyPr>
            <a:normAutofit/>
          </a:bodyPr>
          <a:lstStyle/>
          <a:p>
            <a:r>
              <a:rPr lang="en-GB" sz="4000" dirty="0"/>
              <a:t>Praise often</a:t>
            </a:r>
          </a:p>
        </p:txBody>
      </p:sp>
      <p:sp>
        <p:nvSpPr>
          <p:cNvPr id="10" name="Content Placeholder 9"/>
          <p:cNvSpPr>
            <a:spLocks noGrp="1"/>
          </p:cNvSpPr>
          <p:nvPr>
            <p:ph idx="1"/>
          </p:nvPr>
        </p:nvSpPr>
        <p:spPr>
          <a:xfrm>
            <a:off x="636608" y="2546430"/>
            <a:ext cx="5046562" cy="3549570"/>
          </a:xfrm>
        </p:spPr>
        <p:txBody>
          <a:bodyPr>
            <a:normAutofit fontScale="92500" lnSpcReduction="10000"/>
          </a:bodyPr>
          <a:lstStyle/>
          <a:p>
            <a:r>
              <a:rPr lang="en-US" sz="3600" dirty="0">
                <a:solidFill>
                  <a:schemeClr val="tx1"/>
                </a:solidFill>
                <a:latin typeface="Arial" panose="020B0604020202020204" pitchFamily="34" charset="0"/>
                <a:cs typeface="Arial" panose="020B0604020202020204" pitchFamily="34" charset="0"/>
              </a:rPr>
              <a:t>Quietly praise often while your partner is reading.  You don’t want your voice to dominate the story, just a quiet reassurance they are doing well.</a:t>
            </a:r>
          </a:p>
        </p:txBody>
      </p:sp>
    </p:spTree>
    <p:extLst>
      <p:ext uri="{BB962C8B-B14F-4D97-AF65-F5344CB8AC3E}">
        <p14:creationId xmlns:p14="http://schemas.microsoft.com/office/powerpoint/2010/main" val="4501835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93487" cy="1143000"/>
          </a:xfrm>
        </p:spPr>
        <p:txBody>
          <a:bodyPr/>
          <a:lstStyle/>
          <a:p>
            <a:r>
              <a:rPr lang="en-GB" dirty="0" smtClean="0"/>
              <a:t>When the child gets stuck</a:t>
            </a:r>
            <a:endParaRPr lang="en-GB" dirty="0"/>
          </a:p>
        </p:txBody>
      </p:sp>
      <p:sp>
        <p:nvSpPr>
          <p:cNvPr id="3" name="Content Placeholder 2"/>
          <p:cNvSpPr>
            <a:spLocks noGrp="1"/>
          </p:cNvSpPr>
          <p:nvPr>
            <p:ph idx="1"/>
          </p:nvPr>
        </p:nvSpPr>
        <p:spPr>
          <a:xfrm>
            <a:off x="347733" y="2057400"/>
            <a:ext cx="11436439" cy="4038600"/>
          </a:xfrm>
        </p:spPr>
        <p:txBody>
          <a:bodyPr>
            <a:noAutofit/>
          </a:bodyPr>
          <a:lstStyle/>
          <a:p>
            <a:r>
              <a:rPr lang="en-GB" sz="2800" dirty="0">
                <a:solidFill>
                  <a:schemeClr val="tx1"/>
                </a:solidFill>
                <a:latin typeface="Arial" panose="020B0604020202020204" pitchFamily="34" charset="0"/>
                <a:cs typeface="Arial" panose="020B0604020202020204" pitchFamily="34" charset="0"/>
              </a:rPr>
              <a:t>If the child gets stuck, allow about 4 to 5 seconds for him/her to work it out.</a:t>
            </a:r>
          </a:p>
          <a:p>
            <a:pPr lvl="0"/>
            <a:r>
              <a:rPr lang="en-GB" sz="2800" dirty="0" smtClean="0">
                <a:solidFill>
                  <a:schemeClr val="tx1"/>
                </a:solidFill>
                <a:latin typeface="Arial" panose="020B0604020202020204" pitchFamily="34" charset="0"/>
                <a:cs typeface="Arial" panose="020B0604020202020204" pitchFamily="34" charset="0"/>
              </a:rPr>
              <a:t>If </a:t>
            </a:r>
            <a:r>
              <a:rPr lang="en-GB" sz="2800" dirty="0">
                <a:solidFill>
                  <a:schemeClr val="tx1"/>
                </a:solidFill>
                <a:latin typeface="Arial" panose="020B0604020202020204" pitchFamily="34" charset="0"/>
                <a:cs typeface="Arial" panose="020B0604020202020204" pitchFamily="34" charset="0"/>
              </a:rPr>
              <a:t>the child can’t work it out in that time, they probably won’t be able to.  Don’t make a fuss or show displeasure but tell them the word and show how you know what it says using techniques such as sounding it out and breaking it up.  </a:t>
            </a:r>
          </a:p>
          <a:p>
            <a:r>
              <a:rPr lang="en-GB" sz="2800" dirty="0" smtClean="0">
                <a:solidFill>
                  <a:schemeClr val="tx1"/>
                </a:solidFill>
                <a:latin typeface="Arial" panose="020B0604020202020204" pitchFamily="34" charset="0"/>
                <a:cs typeface="Arial" panose="020B0604020202020204" pitchFamily="34" charset="0"/>
              </a:rPr>
              <a:t>Then, begin reading with the child again until the child taps the book again  (or other agreed sign).</a:t>
            </a:r>
            <a:endParaRPr lang="en-GB" sz="2800" dirty="0">
              <a:solidFill>
                <a:schemeClr val="tx1"/>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8731878" y="364974"/>
            <a:ext cx="2679300" cy="1625149"/>
          </a:xfrm>
          <a:prstGeom prst="rect">
            <a:avLst/>
          </a:prstGeom>
        </p:spPr>
      </p:pic>
    </p:spTree>
    <p:extLst>
      <p:ext uri="{BB962C8B-B14F-4D97-AF65-F5344CB8AC3E}">
        <p14:creationId xmlns:p14="http://schemas.microsoft.com/office/powerpoint/2010/main" val="31114762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47" y="858240"/>
            <a:ext cx="5199926" cy="1443269"/>
          </a:xfrm>
        </p:spPr>
        <p:txBody>
          <a:bodyPr>
            <a:normAutofit/>
          </a:bodyPr>
          <a:lstStyle/>
          <a:p>
            <a:r>
              <a:rPr lang="en-GB" sz="4000" dirty="0"/>
              <a:t>Wait before you correct!</a:t>
            </a:r>
          </a:p>
        </p:txBody>
      </p:sp>
      <p:sp>
        <p:nvSpPr>
          <p:cNvPr id="3" name="Content Placeholder 2"/>
          <p:cNvSpPr>
            <a:spLocks noGrp="1"/>
          </p:cNvSpPr>
          <p:nvPr>
            <p:ph idx="1"/>
          </p:nvPr>
        </p:nvSpPr>
        <p:spPr>
          <a:xfrm>
            <a:off x="1143002" y="2546430"/>
            <a:ext cx="5084178" cy="3549570"/>
          </a:xfrm>
        </p:spPr>
        <p:txBody>
          <a:bodyPr>
            <a:normAutofit fontScale="92500" lnSpcReduction="20000"/>
          </a:bodyPr>
          <a:lstStyle/>
          <a:p>
            <a:r>
              <a:rPr lang="en-GB" sz="3600" dirty="0">
                <a:solidFill>
                  <a:schemeClr val="tx1"/>
                </a:solidFill>
                <a:latin typeface="Arial" panose="020B0604020202020204" pitchFamily="34" charset="0"/>
                <a:cs typeface="Arial" panose="020B0604020202020204" pitchFamily="34" charset="0"/>
              </a:rPr>
              <a:t>If your reading partner makes a mistake, don’t tell him the correct word straight away.</a:t>
            </a:r>
          </a:p>
          <a:p>
            <a:r>
              <a:rPr lang="en-GB" sz="3600" dirty="0">
                <a:solidFill>
                  <a:schemeClr val="tx1"/>
                </a:solidFill>
                <a:latin typeface="Arial" panose="020B0604020202020204" pitchFamily="34" charset="0"/>
                <a:cs typeface="Arial" panose="020B0604020202020204" pitchFamily="34" charset="0"/>
              </a:rPr>
              <a:t>Count in your head to 4, then tell him what it says.  Tell him how you know what it says.</a:t>
            </a:r>
          </a:p>
          <a:p>
            <a:endParaRPr lang="en-GB" sz="1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7294" y="2301509"/>
            <a:ext cx="4876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hought Bubble: Cloud 5"/>
          <p:cNvSpPr/>
          <p:nvPr/>
        </p:nvSpPr>
        <p:spPr>
          <a:xfrm>
            <a:off x="4700168" y="480298"/>
            <a:ext cx="3285517" cy="2066132"/>
          </a:xfrm>
          <a:prstGeom prst="cloudCallout">
            <a:avLst>
              <a:gd name="adj1" fmla="val 51294"/>
              <a:gd name="adj2" fmla="val 5514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She is stuck on a word.  I’ll count to 4 and then help her.</a:t>
            </a:r>
          </a:p>
        </p:txBody>
      </p:sp>
    </p:spTree>
    <p:extLst>
      <p:ext uri="{BB962C8B-B14F-4D97-AF65-F5344CB8AC3E}">
        <p14:creationId xmlns:p14="http://schemas.microsoft.com/office/powerpoint/2010/main" val="33632882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31140" y="243841"/>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p:cNvPicPr>
            <a:picLocks noChangeAspect="1"/>
          </p:cNvPicPr>
          <p:nvPr/>
        </p:nvPicPr>
        <p:blipFill>
          <a:blip r:embed="rId2"/>
          <a:stretch>
            <a:fillRect/>
          </a:stretch>
        </p:blipFill>
        <p:spPr>
          <a:xfrm>
            <a:off x="231142" y="1221484"/>
            <a:ext cx="3827937" cy="3234606"/>
          </a:xfrm>
          <a:prstGeom prst="rect">
            <a:avLst/>
          </a:prstGeom>
        </p:spPr>
      </p:pic>
      <p:sp>
        <p:nvSpPr>
          <p:cNvPr id="2" name="Title 1"/>
          <p:cNvSpPr>
            <a:spLocks noGrp="1"/>
          </p:cNvSpPr>
          <p:nvPr>
            <p:ph type="title"/>
          </p:nvPr>
        </p:nvSpPr>
        <p:spPr>
          <a:xfrm>
            <a:off x="7558567" y="609600"/>
            <a:ext cx="3912583" cy="1356360"/>
          </a:xfrm>
        </p:spPr>
        <p:txBody>
          <a:bodyPr>
            <a:normAutofit/>
          </a:bodyPr>
          <a:lstStyle/>
          <a:p>
            <a:r>
              <a:rPr lang="en-GB" sz="3200"/>
              <a:t> </a:t>
            </a:r>
          </a:p>
        </p:txBody>
      </p:sp>
      <p:sp>
        <p:nvSpPr>
          <p:cNvPr id="3" name="Content Placeholder 2"/>
          <p:cNvSpPr>
            <a:spLocks noGrp="1"/>
          </p:cNvSpPr>
          <p:nvPr>
            <p:ph idx="1"/>
          </p:nvPr>
        </p:nvSpPr>
        <p:spPr>
          <a:xfrm>
            <a:off x="3734873" y="609600"/>
            <a:ext cx="7736275" cy="5486400"/>
          </a:xfrm>
        </p:spPr>
        <p:txBody>
          <a:bodyPr>
            <a:noAutofit/>
          </a:bodyPr>
          <a:lstStyle/>
          <a:p>
            <a:pPr lvl="0">
              <a:lnSpc>
                <a:spcPct val="80000"/>
              </a:lnSpc>
            </a:pPr>
            <a:r>
              <a:rPr lang="en-GB" sz="3600" dirty="0" smtClean="0">
                <a:solidFill>
                  <a:schemeClr val="tx1"/>
                </a:solidFill>
                <a:latin typeface="Arial" panose="020B0604020202020204" pitchFamily="34" charset="0"/>
                <a:cs typeface="Arial" panose="020B0604020202020204" pitchFamily="34" charset="0"/>
              </a:rPr>
              <a:t>Sometimes </a:t>
            </a:r>
            <a:r>
              <a:rPr lang="en-GB" sz="3600" dirty="0">
                <a:solidFill>
                  <a:schemeClr val="tx1"/>
                </a:solidFill>
                <a:latin typeface="Arial" panose="020B0604020202020204" pitchFamily="34" charset="0"/>
                <a:cs typeface="Arial" panose="020B0604020202020204" pitchFamily="34" charset="0"/>
              </a:rPr>
              <a:t>you need to tell them that it is a silly word and they just have to learn it.  Write the word down and practice it later, maybe looking for it again on another page.  Remember this is to be a time of positives and not negatives.  Praise the child for listening.  </a:t>
            </a:r>
            <a:r>
              <a:rPr lang="en-GB" sz="3600" dirty="0" smtClean="0">
                <a:solidFill>
                  <a:schemeClr val="tx1"/>
                </a:solidFill>
                <a:latin typeface="Arial" panose="020B0604020202020204" pitchFamily="34" charset="0"/>
                <a:cs typeface="Arial" panose="020B0604020202020204" pitchFamily="34" charset="0"/>
              </a:rPr>
              <a:t>Say, ‘I </a:t>
            </a:r>
            <a:r>
              <a:rPr lang="en-GB" sz="3600" dirty="0">
                <a:solidFill>
                  <a:schemeClr val="tx1"/>
                </a:solidFill>
                <a:latin typeface="Arial" panose="020B0604020202020204" pitchFamily="34" charset="0"/>
                <a:cs typeface="Arial" panose="020B0604020202020204" pitchFamily="34" charset="0"/>
              </a:rPr>
              <a:t>can tell you are concentrating on this difficult word because you are looking at the word, you are listening to me, your hands and feet are </a:t>
            </a:r>
            <a:r>
              <a:rPr lang="en-GB" sz="3600" dirty="0" smtClean="0">
                <a:solidFill>
                  <a:schemeClr val="tx1"/>
                </a:solidFill>
                <a:latin typeface="Arial" panose="020B0604020202020204" pitchFamily="34" charset="0"/>
                <a:cs typeface="Arial" panose="020B0604020202020204" pitchFamily="34" charset="0"/>
              </a:rPr>
              <a:t>still’.</a:t>
            </a:r>
            <a:endParaRPr lang="en-GB" sz="3600" dirty="0">
              <a:solidFill>
                <a:schemeClr val="tx1"/>
              </a:solidFill>
              <a:latin typeface="Arial" panose="020B0604020202020204" pitchFamily="34" charset="0"/>
              <a:cs typeface="Arial" panose="020B0604020202020204" pitchFamily="34" charset="0"/>
            </a:endParaRPr>
          </a:p>
          <a:p>
            <a:pPr>
              <a:lnSpc>
                <a:spcPct val="80000"/>
              </a:lnSpc>
            </a:pPr>
            <a:endParaRPr lang="en-GB" sz="2800" dirty="0"/>
          </a:p>
        </p:txBody>
      </p:sp>
    </p:spTree>
    <p:extLst>
      <p:ext uri="{BB962C8B-B14F-4D97-AF65-F5344CB8AC3E}">
        <p14:creationId xmlns:p14="http://schemas.microsoft.com/office/powerpoint/2010/main" val="36979708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lvl="0"/>
            <a:r>
              <a:rPr lang="en-GB" dirty="0">
                <a:latin typeface="Arial" panose="020B0604020202020204" pitchFamily="34" charset="0"/>
                <a:cs typeface="Arial" panose="020B0604020202020204" pitchFamily="34" charset="0"/>
              </a:rPr>
              <a:t>Pause in the reading every now and again to talk about what has been read, anything funny that has happened, how it could relate to the child’s own experience, or to ask questions.</a:t>
            </a:r>
          </a:p>
          <a:p>
            <a:endParaRPr lang="en-GB" dirty="0"/>
          </a:p>
        </p:txBody>
      </p:sp>
    </p:spTree>
    <p:extLst>
      <p:ext uri="{BB962C8B-B14F-4D97-AF65-F5344CB8AC3E}">
        <p14:creationId xmlns:p14="http://schemas.microsoft.com/office/powerpoint/2010/main" val="10491479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a:t>
            </a:r>
          </a:p>
        </p:txBody>
      </p:sp>
      <p:pic>
        <p:nvPicPr>
          <p:cNvPr id="4" name="Content Placeholder 4" descr="Paired Reading - Word"/>
          <p:cNvPicPr>
            <a:picLocks noGrp="1" noChangeAspect="1"/>
          </p:cNvPicPr>
          <p:nvPr>
            <p:ph idx="1"/>
          </p:nvPr>
        </p:nvPicPr>
        <p:blipFill rotWithShape="1">
          <a:blip r:embed="rId2"/>
          <a:srcRect l="16636" t="12062" r="52586" b="9857"/>
          <a:stretch/>
        </p:blipFill>
        <p:spPr>
          <a:xfrm>
            <a:off x="4053310" y="448450"/>
            <a:ext cx="4536157" cy="6195237"/>
          </a:xfrm>
          <a:prstGeom prst="rect">
            <a:avLst/>
          </a:prstGeom>
        </p:spPr>
      </p:pic>
      <p:pic>
        <p:nvPicPr>
          <p:cNvPr id="5" name="Picture 4"/>
          <p:cNvPicPr>
            <a:picLocks noChangeAspect="1"/>
          </p:cNvPicPr>
          <p:nvPr/>
        </p:nvPicPr>
        <p:blipFill>
          <a:blip r:embed="rId3"/>
          <a:stretch>
            <a:fillRect/>
          </a:stretch>
        </p:blipFill>
        <p:spPr>
          <a:xfrm>
            <a:off x="1800225" y="4309812"/>
            <a:ext cx="1843088" cy="1843088"/>
          </a:xfrm>
          <a:prstGeom prst="rect">
            <a:avLst/>
          </a:prstGeom>
        </p:spPr>
      </p:pic>
      <p:pic>
        <p:nvPicPr>
          <p:cNvPr id="6" name="Picture 5"/>
          <p:cNvPicPr>
            <a:picLocks noChangeAspect="1"/>
          </p:cNvPicPr>
          <p:nvPr/>
        </p:nvPicPr>
        <p:blipFill>
          <a:blip r:embed="rId4"/>
          <a:stretch>
            <a:fillRect/>
          </a:stretch>
        </p:blipFill>
        <p:spPr>
          <a:xfrm>
            <a:off x="1638231" y="801462"/>
            <a:ext cx="1919849" cy="1164498"/>
          </a:xfrm>
          <a:prstGeom prst="rect">
            <a:avLst/>
          </a:prstGeom>
        </p:spPr>
      </p:pic>
      <p:pic>
        <p:nvPicPr>
          <p:cNvPr id="8" name="Content Placeholder 3" descr="Paired Reading training for P6 - Word"/>
          <p:cNvPicPr>
            <a:picLocks noChangeAspect="1"/>
          </p:cNvPicPr>
          <p:nvPr/>
        </p:nvPicPr>
        <p:blipFill rotWithShape="1">
          <a:blip r:embed="rId5"/>
          <a:srcRect l="22735" t="17131" r="23359" b="9366"/>
          <a:stretch/>
        </p:blipFill>
        <p:spPr>
          <a:xfrm rot="2153373">
            <a:off x="9070902" y="1021080"/>
            <a:ext cx="2574386" cy="1889760"/>
          </a:xfrm>
          <a:prstGeom prst="rect">
            <a:avLst/>
          </a:prstGeom>
        </p:spPr>
      </p:pic>
      <p:pic>
        <p:nvPicPr>
          <p:cNvPr id="9" name="Picture 8"/>
          <p:cNvPicPr>
            <a:picLocks noChangeAspect="1"/>
          </p:cNvPicPr>
          <p:nvPr/>
        </p:nvPicPr>
        <p:blipFill rotWithShape="1">
          <a:blip r:embed="rId6"/>
          <a:srcRect l="2957" t="30998" r="2495" b="8155"/>
          <a:stretch/>
        </p:blipFill>
        <p:spPr>
          <a:xfrm rot="20082636">
            <a:off x="9074862" y="3908138"/>
            <a:ext cx="2427627" cy="20123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p:cNvPicPr>
            <a:picLocks noChangeAspect="1"/>
          </p:cNvPicPr>
          <p:nvPr/>
        </p:nvPicPr>
        <p:blipFill>
          <a:blip r:embed="rId7"/>
          <a:stretch>
            <a:fillRect/>
          </a:stretch>
        </p:blipFill>
        <p:spPr>
          <a:xfrm rot="20836627">
            <a:off x="729114" y="2271713"/>
            <a:ext cx="2828966" cy="2195512"/>
          </a:xfrm>
          <a:prstGeom prst="rect">
            <a:avLst/>
          </a:prstGeom>
        </p:spPr>
      </p:pic>
      <p:pic>
        <p:nvPicPr>
          <p:cNvPr id="11" name="Picture 10"/>
          <p:cNvPicPr>
            <a:picLocks noChangeAspect="1"/>
          </p:cNvPicPr>
          <p:nvPr/>
        </p:nvPicPr>
        <p:blipFill>
          <a:blip r:embed="rId8"/>
          <a:stretch>
            <a:fillRect/>
          </a:stretch>
        </p:blipFill>
        <p:spPr>
          <a:xfrm>
            <a:off x="8067676" y="2127110"/>
            <a:ext cx="2361320" cy="2361320"/>
          </a:xfrm>
          <a:prstGeom prst="rect">
            <a:avLst/>
          </a:prstGeom>
        </p:spPr>
      </p:pic>
    </p:spTree>
    <p:extLst>
      <p:ext uri="{BB962C8B-B14F-4D97-AF65-F5344CB8AC3E}">
        <p14:creationId xmlns:p14="http://schemas.microsoft.com/office/powerpoint/2010/main" val="13148303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p:cNvPicPr>
            <a:picLocks noChangeAspect="1"/>
          </p:cNvPicPr>
          <p:nvPr/>
        </p:nvPicPr>
        <p:blipFill rotWithShape="1">
          <a:blip r:embed="rId2"/>
          <a:srcRect t="3281" r="1" b="24696"/>
          <a:stretch/>
        </p:blipFill>
        <p:spPr>
          <a:xfrm>
            <a:off x="5843589" y="3634269"/>
            <a:ext cx="2880720" cy="2729998"/>
          </a:xfrm>
          <a:prstGeom prst="rect">
            <a:avLst/>
          </a:prstGeom>
        </p:spPr>
      </p:pic>
      <p:sp>
        <p:nvSpPr>
          <p:cNvPr id="2" name="Title 1"/>
          <p:cNvSpPr>
            <a:spLocks noGrp="1"/>
          </p:cNvSpPr>
          <p:nvPr>
            <p:ph type="title"/>
          </p:nvPr>
        </p:nvSpPr>
        <p:spPr/>
        <p:txBody>
          <a:bodyPr/>
          <a:lstStyle/>
          <a:p>
            <a:r>
              <a:rPr lang="en-GB" dirty="0"/>
              <a:t>Let’s have a go!</a:t>
            </a:r>
          </a:p>
        </p:txBody>
      </p:sp>
      <p:sp>
        <p:nvSpPr>
          <p:cNvPr id="3" name="Content Placeholder 2"/>
          <p:cNvSpPr>
            <a:spLocks noGrp="1"/>
          </p:cNvSpPr>
          <p:nvPr>
            <p:ph idx="1"/>
          </p:nvPr>
        </p:nvSpPr>
        <p:spPr>
          <a:xfrm>
            <a:off x="1143000" y="2057400"/>
            <a:ext cx="4700589" cy="4038600"/>
          </a:xfrm>
        </p:spPr>
        <p:txBody>
          <a:bodyPr>
            <a:normAutofit lnSpcReduction="10000"/>
          </a:bodyPr>
          <a:lstStyle/>
          <a:p>
            <a:pPr marL="45720" indent="0">
              <a:buNone/>
            </a:pPr>
            <a:r>
              <a:rPr lang="en-GB" sz="3600" dirty="0">
                <a:solidFill>
                  <a:schemeClr val="tx1"/>
                </a:solidFill>
              </a:rPr>
              <a:t>Remember:</a:t>
            </a:r>
          </a:p>
          <a:p>
            <a:r>
              <a:rPr lang="en-GB" sz="3600" dirty="0">
                <a:solidFill>
                  <a:schemeClr val="tx1"/>
                </a:solidFill>
              </a:rPr>
              <a:t>EEKK  </a:t>
            </a:r>
          </a:p>
          <a:p>
            <a:r>
              <a:rPr lang="en-GB" sz="3600" dirty="0">
                <a:solidFill>
                  <a:schemeClr val="tx1"/>
                </a:solidFill>
              </a:rPr>
              <a:t>Read until the TAP signal  </a:t>
            </a:r>
          </a:p>
          <a:p>
            <a:r>
              <a:rPr lang="en-GB" sz="3600" dirty="0">
                <a:solidFill>
                  <a:schemeClr val="tx1"/>
                </a:solidFill>
              </a:rPr>
              <a:t>Count to 4 then tell the new word</a:t>
            </a:r>
          </a:p>
          <a:p>
            <a:r>
              <a:rPr lang="en-GB" sz="3600" dirty="0">
                <a:solidFill>
                  <a:schemeClr val="tx1"/>
                </a:solidFill>
              </a:rPr>
              <a:t>Praise often</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306" y="3903785"/>
            <a:ext cx="3000456" cy="2250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ntent Placeholder 3" descr="Paired Reading training for P6 - Word"/>
          <p:cNvPicPr>
            <a:picLocks noChangeAspect="1"/>
          </p:cNvPicPr>
          <p:nvPr/>
        </p:nvPicPr>
        <p:blipFill rotWithShape="1">
          <a:blip r:embed="rId4"/>
          <a:srcRect l="22735" t="17131" r="23359" b="9366"/>
          <a:stretch/>
        </p:blipFill>
        <p:spPr>
          <a:xfrm>
            <a:off x="8488206" y="623199"/>
            <a:ext cx="2716566" cy="1994129"/>
          </a:xfrm>
          <a:prstGeom prst="rect">
            <a:avLst/>
          </a:prstGeom>
        </p:spPr>
      </p:pic>
      <p:pic>
        <p:nvPicPr>
          <p:cNvPr id="5" name="Picture 4"/>
          <p:cNvPicPr>
            <a:picLocks noChangeAspect="1"/>
          </p:cNvPicPr>
          <p:nvPr/>
        </p:nvPicPr>
        <p:blipFill>
          <a:blip r:embed="rId5"/>
          <a:stretch>
            <a:fillRect/>
          </a:stretch>
        </p:blipFill>
        <p:spPr>
          <a:xfrm>
            <a:off x="4883664" y="1681960"/>
            <a:ext cx="1919849" cy="1164498"/>
          </a:xfrm>
          <a:prstGeom prst="rect">
            <a:avLst/>
          </a:prstGeom>
        </p:spPr>
      </p:pic>
      <p:sp>
        <p:nvSpPr>
          <p:cNvPr id="7" name="Thought Bubble: Cloud 6"/>
          <p:cNvSpPr/>
          <p:nvPr/>
        </p:nvSpPr>
        <p:spPr>
          <a:xfrm>
            <a:off x="7325920" y="2387118"/>
            <a:ext cx="2406011" cy="1671718"/>
          </a:xfrm>
          <a:prstGeom prst="cloudCallout">
            <a:avLst>
              <a:gd name="adj1" fmla="val 43886"/>
              <a:gd name="adj2" fmla="val 8582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H</a:t>
            </a:r>
            <a:r>
              <a:rPr lang="en-GB" dirty="0" smtClean="0">
                <a:solidFill>
                  <a:schemeClr val="tx1"/>
                </a:solidFill>
              </a:rPr>
              <a:t>e </a:t>
            </a:r>
            <a:r>
              <a:rPr lang="en-GB" dirty="0">
                <a:solidFill>
                  <a:schemeClr val="tx1"/>
                </a:solidFill>
              </a:rPr>
              <a:t>is stuck on a word.  I’ll count to 4 and then help </a:t>
            </a:r>
            <a:r>
              <a:rPr lang="en-GB" dirty="0" smtClean="0">
                <a:solidFill>
                  <a:schemeClr val="tx1"/>
                </a:solidFill>
              </a:rPr>
              <a:t>him.</a:t>
            </a:r>
            <a:endParaRPr lang="en-GB" dirty="0">
              <a:solidFill>
                <a:schemeClr val="tx1"/>
              </a:solidFill>
            </a:endParaRPr>
          </a:p>
        </p:txBody>
      </p:sp>
    </p:spTree>
    <p:extLst>
      <p:ext uri="{BB962C8B-B14F-4D97-AF65-F5344CB8AC3E}">
        <p14:creationId xmlns:p14="http://schemas.microsoft.com/office/powerpoint/2010/main" val="30923904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r>
              <a:rPr lang="en-GB" sz="4800" dirty="0" smtClean="0">
                <a:solidFill>
                  <a:schemeClr val="tx1"/>
                </a:solidFill>
                <a:latin typeface="Arial" panose="020B0604020202020204" pitchFamily="34" charset="0"/>
                <a:cs typeface="Arial" panose="020B0604020202020204" pitchFamily="34" charset="0"/>
              </a:rPr>
              <a:t>I hope you have fun and enjoy this special time together.</a:t>
            </a:r>
          </a:p>
          <a:p>
            <a:endParaRPr lang="en-GB" dirty="0"/>
          </a:p>
        </p:txBody>
      </p:sp>
    </p:spTree>
    <p:extLst>
      <p:ext uri="{BB962C8B-B14F-4D97-AF65-F5344CB8AC3E}">
        <p14:creationId xmlns:p14="http://schemas.microsoft.com/office/powerpoint/2010/main" val="33405392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2543</TotalTime>
  <Words>1440</Words>
  <Application>Microsoft Office PowerPoint</Application>
  <PresentationFormat>Custom</PresentationFormat>
  <Paragraphs>98</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Paired Reading</vt:lpstr>
      <vt:lpstr>HIGIOS</vt:lpstr>
      <vt:lpstr>What is Paired Reading? </vt:lpstr>
      <vt:lpstr>What is Paired Reading?</vt:lpstr>
      <vt:lpstr>PowerPoint Presentation</vt:lpstr>
      <vt:lpstr>Some ideas of what might make you want to learn </vt:lpstr>
      <vt:lpstr>Holding on…..and letting go!</vt:lpstr>
      <vt:lpstr>PowerPoint Presentation</vt:lpstr>
      <vt:lpstr>It helps to: </vt:lpstr>
      <vt:lpstr>Cloaked with emotion</vt:lpstr>
      <vt:lpstr>We are all good at different things.  Being a good reader doesn’t make you better than someone who struggles with reading.  </vt:lpstr>
      <vt:lpstr>Who is Paired Reading for?  </vt:lpstr>
      <vt:lpstr>Who is involved? </vt:lpstr>
      <vt:lpstr>What are the benefits?   </vt:lpstr>
      <vt:lpstr>PowerPoint Presentation</vt:lpstr>
      <vt:lpstr>What reading materials should we use? </vt:lpstr>
      <vt:lpstr>How often should Paired Reading be carried out? </vt:lpstr>
      <vt:lpstr>What does it feel like to be a new reader?</vt:lpstr>
      <vt:lpstr>Does this help?</vt:lpstr>
      <vt:lpstr>How did you do?</vt:lpstr>
      <vt:lpstr>How does a Paired Reading session work? </vt:lpstr>
      <vt:lpstr>Choosing the right book</vt:lpstr>
      <vt:lpstr>PowerPoint Presentation</vt:lpstr>
      <vt:lpstr> </vt:lpstr>
      <vt:lpstr>Praise often</vt:lpstr>
      <vt:lpstr>When the child gets stuck</vt:lpstr>
      <vt:lpstr>Wait before you correct!</vt:lpstr>
      <vt:lpstr> </vt:lpstr>
      <vt:lpstr>PowerPoint Presentation</vt:lpstr>
      <vt:lpstr> </vt:lpstr>
      <vt:lpstr>Let’s have a go!</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Paired Reading</dc:title>
  <dc:creator>Jenny Wilson</dc:creator>
  <cp:lastModifiedBy>WilsonJ10</cp:lastModifiedBy>
  <cp:revision>33</cp:revision>
  <dcterms:created xsi:type="dcterms:W3CDTF">2017-05-03T13:29:55Z</dcterms:created>
  <dcterms:modified xsi:type="dcterms:W3CDTF">2017-08-23T16:29:03Z</dcterms:modified>
</cp:coreProperties>
</file>