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1" r:id="rId3"/>
    <p:sldId id="293" r:id="rId4"/>
    <p:sldId id="260" r:id="rId5"/>
    <p:sldId id="268" r:id="rId6"/>
    <p:sldId id="295" r:id="rId7"/>
    <p:sldId id="314" r:id="rId8"/>
    <p:sldId id="261" r:id="rId9"/>
    <p:sldId id="316" r:id="rId10"/>
    <p:sldId id="301" r:id="rId11"/>
    <p:sldId id="302" r:id="rId12"/>
    <p:sldId id="303" r:id="rId13"/>
    <p:sldId id="306" r:id="rId14"/>
    <p:sldId id="307" r:id="rId15"/>
    <p:sldId id="309" r:id="rId16"/>
    <p:sldId id="310" r:id="rId17"/>
    <p:sldId id="305" r:id="rId18"/>
    <p:sldId id="304" r:id="rId19"/>
    <p:sldId id="308" r:id="rId20"/>
    <p:sldId id="311" r:id="rId21"/>
    <p:sldId id="312" r:id="rId22"/>
    <p:sldId id="315" r:id="rId23"/>
    <p:sldId id="313" r:id="rId24"/>
    <p:sldId id="317" r:id="rId25"/>
    <p:sldId id="267" r:id="rId26"/>
    <p:sldId id="271" r:id="rId27"/>
    <p:sldId id="264" r:id="rId28"/>
    <p:sldId id="265" r:id="rId29"/>
    <p:sldId id="266" r:id="rId30"/>
    <p:sldId id="290" r:id="rId31"/>
    <p:sldId id="29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5D0AD5-EAF0-4750-AA94-D782CD628B23}" type="doc">
      <dgm:prSet loTypeId="urn:microsoft.com/office/officeart/2005/8/layout/hProcess9" loCatId="process" qsTypeId="urn:microsoft.com/office/officeart/2005/8/quickstyle/simple1" qsCatId="simple" csTypeId="urn:microsoft.com/office/officeart/2005/8/colors/colorful2" csCatId="colorful" phldr="1"/>
      <dgm:spPr/>
    </dgm:pt>
    <dgm:pt modelId="{CDB0EB27-C9B8-4745-84DB-B931F67BC2B5}">
      <dgm:prSet phldrT="[Text]"/>
      <dgm:spPr/>
      <dgm:t>
        <a:bodyPr/>
        <a:lstStyle/>
        <a:p>
          <a:r>
            <a:rPr lang="en-GB" b="1" dirty="0">
              <a:solidFill>
                <a:schemeClr val="tx1"/>
              </a:solidFill>
            </a:rPr>
            <a:t>'logographic' stage</a:t>
          </a:r>
        </a:p>
        <a:p>
          <a:r>
            <a:rPr lang="en-GB" dirty="0" smtClean="0">
              <a:solidFill>
                <a:schemeClr val="tx1"/>
              </a:solidFill>
            </a:rPr>
            <a:t>Memorises the spelling of whole </a:t>
          </a:r>
          <a:r>
            <a:rPr lang="en-GB" dirty="0">
              <a:solidFill>
                <a:schemeClr val="tx1"/>
              </a:solidFill>
            </a:rPr>
            <a:t>words</a:t>
          </a:r>
        </a:p>
        <a:p>
          <a:r>
            <a:rPr lang="en-GB" dirty="0">
              <a:solidFill>
                <a:schemeClr val="tx1"/>
              </a:solidFill>
            </a:rPr>
            <a:t>Early Level </a:t>
          </a:r>
        </a:p>
        <a:p>
          <a:r>
            <a:rPr lang="en-GB" dirty="0">
              <a:solidFill>
                <a:schemeClr val="tx1"/>
              </a:solidFill>
            </a:rPr>
            <a:t>(age 5 or 6)</a:t>
          </a:r>
        </a:p>
      </dgm:t>
    </dgm:pt>
    <dgm:pt modelId="{05E4E9BC-A64B-48E3-962E-2957EEA46C54}" type="parTrans" cxnId="{AB8BC0D4-7A8F-4523-9671-F95ADBCDF966}">
      <dgm:prSet/>
      <dgm:spPr/>
      <dgm:t>
        <a:bodyPr/>
        <a:lstStyle/>
        <a:p>
          <a:endParaRPr lang="en-GB"/>
        </a:p>
      </dgm:t>
    </dgm:pt>
    <dgm:pt modelId="{1EC56FE5-D340-4FA4-A1D4-5335641B5950}" type="sibTrans" cxnId="{AB8BC0D4-7A8F-4523-9671-F95ADBCDF966}">
      <dgm:prSet/>
      <dgm:spPr/>
      <dgm:t>
        <a:bodyPr/>
        <a:lstStyle/>
        <a:p>
          <a:endParaRPr lang="en-GB"/>
        </a:p>
      </dgm:t>
    </dgm:pt>
    <dgm:pt modelId="{AFCD0EAB-6EEB-469B-9C8C-415850D47B87}">
      <dgm:prSet phldrT="[Text]"/>
      <dgm:spPr/>
      <dgm:t>
        <a:bodyPr/>
        <a:lstStyle/>
        <a:p>
          <a:r>
            <a:rPr lang="en-GB" b="1" dirty="0">
              <a:solidFill>
                <a:schemeClr val="tx1"/>
              </a:solidFill>
            </a:rPr>
            <a:t>'alphabetic' stage</a:t>
          </a:r>
        </a:p>
        <a:p>
          <a:r>
            <a:rPr lang="en-GB" dirty="0">
              <a:solidFill>
                <a:schemeClr val="tx1"/>
              </a:solidFill>
            </a:rPr>
            <a:t>phonic </a:t>
          </a:r>
          <a:r>
            <a:rPr lang="en-GB" dirty="0" smtClean="0">
              <a:solidFill>
                <a:schemeClr val="tx1"/>
              </a:solidFill>
            </a:rPr>
            <a:t>awareness and growing understanding of the phoneme/grapheme relationship</a:t>
          </a:r>
          <a:endParaRPr lang="en-GB" dirty="0">
            <a:solidFill>
              <a:schemeClr val="tx1"/>
            </a:solidFill>
          </a:endParaRPr>
        </a:p>
        <a:p>
          <a:r>
            <a:rPr lang="en-GB" dirty="0">
              <a:solidFill>
                <a:schemeClr val="tx1"/>
              </a:solidFill>
            </a:rPr>
            <a:t>First Level </a:t>
          </a:r>
        </a:p>
        <a:p>
          <a:r>
            <a:rPr lang="en-GB" dirty="0">
              <a:solidFill>
                <a:schemeClr val="tx1"/>
              </a:solidFill>
            </a:rPr>
            <a:t>(age 6-7)</a:t>
          </a:r>
        </a:p>
      </dgm:t>
    </dgm:pt>
    <dgm:pt modelId="{F892995A-D194-4396-9D2D-0815807B751D}" type="parTrans" cxnId="{3687CA38-19FB-48AB-9973-06FADF24AD1D}">
      <dgm:prSet/>
      <dgm:spPr/>
      <dgm:t>
        <a:bodyPr/>
        <a:lstStyle/>
        <a:p>
          <a:endParaRPr lang="en-GB"/>
        </a:p>
      </dgm:t>
    </dgm:pt>
    <dgm:pt modelId="{78EA6F71-2CD4-46D7-8D2A-603328FE3ED2}" type="sibTrans" cxnId="{3687CA38-19FB-48AB-9973-06FADF24AD1D}">
      <dgm:prSet/>
      <dgm:spPr/>
      <dgm:t>
        <a:bodyPr/>
        <a:lstStyle/>
        <a:p>
          <a:endParaRPr lang="en-GB"/>
        </a:p>
      </dgm:t>
    </dgm:pt>
    <dgm:pt modelId="{C2EA90A5-74E5-460A-9F4C-7AE87498381B}">
      <dgm:prSet phldrT="[Text]"/>
      <dgm:spPr/>
      <dgm:t>
        <a:bodyPr/>
        <a:lstStyle/>
        <a:p>
          <a:r>
            <a:rPr lang="en-GB" b="1" dirty="0">
              <a:solidFill>
                <a:schemeClr val="tx1"/>
              </a:solidFill>
            </a:rPr>
            <a:t>'orthographic' stage</a:t>
          </a:r>
        </a:p>
        <a:p>
          <a:r>
            <a:rPr lang="en-GB" dirty="0">
              <a:solidFill>
                <a:schemeClr val="tx1"/>
              </a:solidFill>
            </a:rPr>
            <a:t>Abstract code </a:t>
          </a:r>
          <a:r>
            <a:rPr lang="en-GB" dirty="0" smtClean="0">
              <a:solidFill>
                <a:schemeClr val="tx1"/>
              </a:solidFill>
            </a:rPr>
            <a:t>awareness bringing a higher level of understanding of the different ways in which phonemes can be written</a:t>
          </a:r>
          <a:endParaRPr lang="en-GB" dirty="0">
            <a:solidFill>
              <a:schemeClr val="tx1"/>
            </a:solidFill>
          </a:endParaRPr>
        </a:p>
        <a:p>
          <a:r>
            <a:rPr lang="en-GB" dirty="0">
              <a:solidFill>
                <a:schemeClr val="tx1"/>
              </a:solidFill>
            </a:rPr>
            <a:t>Second Level </a:t>
          </a:r>
        </a:p>
        <a:p>
          <a:r>
            <a:rPr lang="en-GB" dirty="0">
              <a:solidFill>
                <a:schemeClr val="tx1"/>
              </a:solidFill>
            </a:rPr>
            <a:t>(from about 8)</a:t>
          </a:r>
        </a:p>
      </dgm:t>
    </dgm:pt>
    <dgm:pt modelId="{2D66E05F-023A-4B9A-A407-1F1711ABCDD5}" type="parTrans" cxnId="{592F0BAE-6E59-4BDA-87AA-CF132B769325}">
      <dgm:prSet/>
      <dgm:spPr/>
      <dgm:t>
        <a:bodyPr/>
        <a:lstStyle/>
        <a:p>
          <a:endParaRPr lang="en-GB"/>
        </a:p>
      </dgm:t>
    </dgm:pt>
    <dgm:pt modelId="{5BB8AADA-8A8F-4F68-B0F2-671B10EFF6DF}" type="sibTrans" cxnId="{592F0BAE-6E59-4BDA-87AA-CF132B769325}">
      <dgm:prSet/>
      <dgm:spPr/>
      <dgm:t>
        <a:bodyPr/>
        <a:lstStyle/>
        <a:p>
          <a:endParaRPr lang="en-GB"/>
        </a:p>
      </dgm:t>
    </dgm:pt>
    <dgm:pt modelId="{4DE4EC31-D804-483E-AFD3-3F02C575BD39}" type="pres">
      <dgm:prSet presAssocID="{925D0AD5-EAF0-4750-AA94-D782CD628B23}" presName="CompostProcess" presStyleCnt="0">
        <dgm:presLayoutVars>
          <dgm:dir/>
          <dgm:resizeHandles val="exact"/>
        </dgm:presLayoutVars>
      </dgm:prSet>
      <dgm:spPr/>
    </dgm:pt>
    <dgm:pt modelId="{DDE391F9-E5E3-4E2A-880F-2EAB358BC7D6}" type="pres">
      <dgm:prSet presAssocID="{925D0AD5-EAF0-4750-AA94-D782CD628B23}" presName="arrow" presStyleLbl="bgShp" presStyleIdx="0" presStyleCnt="1" custLinFactNeighborX="-44" custLinFactNeighborY="25000"/>
      <dgm:spPr/>
    </dgm:pt>
    <dgm:pt modelId="{7DCCA0C8-EFB7-4A88-90DA-C32851599D4B}" type="pres">
      <dgm:prSet presAssocID="{925D0AD5-EAF0-4750-AA94-D782CD628B23}" presName="linearProcess" presStyleCnt="0"/>
      <dgm:spPr/>
    </dgm:pt>
    <dgm:pt modelId="{8835D79D-7938-4A11-A20E-C81C9D7EAE6C}" type="pres">
      <dgm:prSet presAssocID="{CDB0EB27-C9B8-4745-84DB-B931F67BC2B5}" presName="textNode" presStyleLbl="node1" presStyleIdx="0" presStyleCnt="3">
        <dgm:presLayoutVars>
          <dgm:bulletEnabled val="1"/>
        </dgm:presLayoutVars>
      </dgm:prSet>
      <dgm:spPr/>
      <dgm:t>
        <a:bodyPr/>
        <a:lstStyle/>
        <a:p>
          <a:endParaRPr lang="en-GB"/>
        </a:p>
      </dgm:t>
    </dgm:pt>
    <dgm:pt modelId="{0B34F529-9822-4A1E-A2D7-A8B7B5D55729}" type="pres">
      <dgm:prSet presAssocID="{1EC56FE5-D340-4FA4-A1D4-5335641B5950}" presName="sibTrans" presStyleCnt="0"/>
      <dgm:spPr/>
    </dgm:pt>
    <dgm:pt modelId="{03BD0FAC-E5F9-4493-9AC4-7EF2B19B6DDF}" type="pres">
      <dgm:prSet presAssocID="{AFCD0EAB-6EEB-469B-9C8C-415850D47B87}" presName="textNode" presStyleLbl="node1" presStyleIdx="1" presStyleCnt="3">
        <dgm:presLayoutVars>
          <dgm:bulletEnabled val="1"/>
        </dgm:presLayoutVars>
      </dgm:prSet>
      <dgm:spPr/>
      <dgm:t>
        <a:bodyPr/>
        <a:lstStyle/>
        <a:p>
          <a:endParaRPr lang="en-GB"/>
        </a:p>
      </dgm:t>
    </dgm:pt>
    <dgm:pt modelId="{562AC1BB-5510-49D9-8489-C2B9ACEA63B7}" type="pres">
      <dgm:prSet presAssocID="{78EA6F71-2CD4-46D7-8D2A-603328FE3ED2}" presName="sibTrans" presStyleCnt="0"/>
      <dgm:spPr/>
    </dgm:pt>
    <dgm:pt modelId="{BC44D82A-1053-413C-9291-1263BBF765E1}" type="pres">
      <dgm:prSet presAssocID="{C2EA90A5-74E5-460A-9F4C-7AE87498381B}" presName="textNode" presStyleLbl="node1" presStyleIdx="2" presStyleCnt="3">
        <dgm:presLayoutVars>
          <dgm:bulletEnabled val="1"/>
        </dgm:presLayoutVars>
      </dgm:prSet>
      <dgm:spPr/>
      <dgm:t>
        <a:bodyPr/>
        <a:lstStyle/>
        <a:p>
          <a:endParaRPr lang="en-GB"/>
        </a:p>
      </dgm:t>
    </dgm:pt>
  </dgm:ptLst>
  <dgm:cxnLst>
    <dgm:cxn modelId="{592F0BAE-6E59-4BDA-87AA-CF132B769325}" srcId="{925D0AD5-EAF0-4750-AA94-D782CD628B23}" destId="{C2EA90A5-74E5-460A-9F4C-7AE87498381B}" srcOrd="2" destOrd="0" parTransId="{2D66E05F-023A-4B9A-A407-1F1711ABCDD5}" sibTransId="{5BB8AADA-8A8F-4F68-B0F2-671B10EFF6DF}"/>
    <dgm:cxn modelId="{A6C695A1-891E-484D-B92F-D830428A4213}" type="presOf" srcId="{CDB0EB27-C9B8-4745-84DB-B931F67BC2B5}" destId="{8835D79D-7938-4A11-A20E-C81C9D7EAE6C}" srcOrd="0" destOrd="0" presId="urn:microsoft.com/office/officeart/2005/8/layout/hProcess9"/>
    <dgm:cxn modelId="{5CC37DD2-C30B-4AC0-992A-759F5285028D}" type="presOf" srcId="{925D0AD5-EAF0-4750-AA94-D782CD628B23}" destId="{4DE4EC31-D804-483E-AFD3-3F02C575BD39}" srcOrd="0" destOrd="0" presId="urn:microsoft.com/office/officeart/2005/8/layout/hProcess9"/>
    <dgm:cxn modelId="{CAC15C84-61F1-4E8F-BCF5-4014566700ED}" type="presOf" srcId="{C2EA90A5-74E5-460A-9F4C-7AE87498381B}" destId="{BC44D82A-1053-413C-9291-1263BBF765E1}" srcOrd="0" destOrd="0" presId="urn:microsoft.com/office/officeart/2005/8/layout/hProcess9"/>
    <dgm:cxn modelId="{E34C1B94-2389-4548-9FD0-D6504A7F7C7E}" type="presOf" srcId="{AFCD0EAB-6EEB-469B-9C8C-415850D47B87}" destId="{03BD0FAC-E5F9-4493-9AC4-7EF2B19B6DDF}" srcOrd="0" destOrd="0" presId="urn:microsoft.com/office/officeart/2005/8/layout/hProcess9"/>
    <dgm:cxn modelId="{3687CA38-19FB-48AB-9973-06FADF24AD1D}" srcId="{925D0AD5-EAF0-4750-AA94-D782CD628B23}" destId="{AFCD0EAB-6EEB-469B-9C8C-415850D47B87}" srcOrd="1" destOrd="0" parTransId="{F892995A-D194-4396-9D2D-0815807B751D}" sibTransId="{78EA6F71-2CD4-46D7-8D2A-603328FE3ED2}"/>
    <dgm:cxn modelId="{AB8BC0D4-7A8F-4523-9671-F95ADBCDF966}" srcId="{925D0AD5-EAF0-4750-AA94-D782CD628B23}" destId="{CDB0EB27-C9B8-4745-84DB-B931F67BC2B5}" srcOrd="0" destOrd="0" parTransId="{05E4E9BC-A64B-48E3-962E-2957EEA46C54}" sibTransId="{1EC56FE5-D340-4FA4-A1D4-5335641B5950}"/>
    <dgm:cxn modelId="{F258B646-18C2-4D8A-856A-EAB7494D0734}" type="presParOf" srcId="{4DE4EC31-D804-483E-AFD3-3F02C575BD39}" destId="{DDE391F9-E5E3-4E2A-880F-2EAB358BC7D6}" srcOrd="0" destOrd="0" presId="urn:microsoft.com/office/officeart/2005/8/layout/hProcess9"/>
    <dgm:cxn modelId="{7E66343D-F806-4834-8304-D359204FC900}" type="presParOf" srcId="{4DE4EC31-D804-483E-AFD3-3F02C575BD39}" destId="{7DCCA0C8-EFB7-4A88-90DA-C32851599D4B}" srcOrd="1" destOrd="0" presId="urn:microsoft.com/office/officeart/2005/8/layout/hProcess9"/>
    <dgm:cxn modelId="{5216F499-044F-4FFC-9DAF-F7C026B0991F}" type="presParOf" srcId="{7DCCA0C8-EFB7-4A88-90DA-C32851599D4B}" destId="{8835D79D-7938-4A11-A20E-C81C9D7EAE6C}" srcOrd="0" destOrd="0" presId="urn:microsoft.com/office/officeart/2005/8/layout/hProcess9"/>
    <dgm:cxn modelId="{C4625F87-9733-4B13-9642-B1480B344F73}" type="presParOf" srcId="{7DCCA0C8-EFB7-4A88-90DA-C32851599D4B}" destId="{0B34F529-9822-4A1E-A2D7-A8B7B5D55729}" srcOrd="1" destOrd="0" presId="urn:microsoft.com/office/officeart/2005/8/layout/hProcess9"/>
    <dgm:cxn modelId="{E496D15F-75EF-40E9-B782-1D3C7512A184}" type="presParOf" srcId="{7DCCA0C8-EFB7-4A88-90DA-C32851599D4B}" destId="{03BD0FAC-E5F9-4493-9AC4-7EF2B19B6DDF}" srcOrd="2" destOrd="0" presId="urn:microsoft.com/office/officeart/2005/8/layout/hProcess9"/>
    <dgm:cxn modelId="{B9D095A1-8FFF-4B4B-A187-7093913003E1}" type="presParOf" srcId="{7DCCA0C8-EFB7-4A88-90DA-C32851599D4B}" destId="{562AC1BB-5510-49D9-8489-C2B9ACEA63B7}" srcOrd="3" destOrd="0" presId="urn:microsoft.com/office/officeart/2005/8/layout/hProcess9"/>
    <dgm:cxn modelId="{9C505AF0-BA10-4781-90BB-9DE8F75198C3}" type="presParOf" srcId="{7DCCA0C8-EFB7-4A88-90DA-C32851599D4B}" destId="{BC44D82A-1053-413C-9291-1263BBF765E1}"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409673-218A-4FEF-8708-26BEEBEE51C9}" type="doc">
      <dgm:prSet loTypeId="urn:microsoft.com/office/officeart/2005/8/layout/gear1" loCatId="relationship" qsTypeId="urn:microsoft.com/office/officeart/2005/8/quickstyle/simple1" qsCatId="simple" csTypeId="urn:microsoft.com/office/officeart/2005/8/colors/accent1_2" csCatId="accent1" phldr="1"/>
      <dgm:spPr/>
    </dgm:pt>
    <dgm:pt modelId="{A45279A1-0284-4043-BB64-8B092947D869}">
      <dgm:prSet phldrT="[Text]"/>
      <dgm:spPr/>
      <dgm:t>
        <a:bodyPr/>
        <a:lstStyle/>
        <a:p>
          <a:r>
            <a:rPr lang="en-US" dirty="0"/>
            <a:t>Writing</a:t>
          </a:r>
        </a:p>
      </dgm:t>
    </dgm:pt>
    <dgm:pt modelId="{75720E12-0810-4A5D-AFDB-A8E94FDC8D85}" type="parTrans" cxnId="{3FA131C6-12C0-468E-B624-83FE76EFD73A}">
      <dgm:prSet/>
      <dgm:spPr/>
      <dgm:t>
        <a:bodyPr/>
        <a:lstStyle/>
        <a:p>
          <a:endParaRPr lang="en-US"/>
        </a:p>
      </dgm:t>
    </dgm:pt>
    <dgm:pt modelId="{27393DBD-740B-4FC4-B1E7-D747D27F0087}" type="sibTrans" cxnId="{3FA131C6-12C0-468E-B624-83FE76EFD73A}">
      <dgm:prSet/>
      <dgm:spPr/>
      <dgm:t>
        <a:bodyPr/>
        <a:lstStyle/>
        <a:p>
          <a:endParaRPr lang="en-US"/>
        </a:p>
      </dgm:t>
    </dgm:pt>
    <dgm:pt modelId="{86830FFD-3FE2-44E1-93DA-4256B723E3CC}">
      <dgm:prSet phldrT="[Text]"/>
      <dgm:spPr/>
      <dgm:t>
        <a:bodyPr/>
        <a:lstStyle/>
        <a:p>
          <a:r>
            <a:rPr lang="en-US" dirty="0"/>
            <a:t>Reading</a:t>
          </a:r>
        </a:p>
      </dgm:t>
    </dgm:pt>
    <dgm:pt modelId="{AA23757E-8831-457E-A099-8B7DF15BDB49}" type="parTrans" cxnId="{F3463414-C14D-45D7-AAF5-B2A38BCEC349}">
      <dgm:prSet/>
      <dgm:spPr/>
      <dgm:t>
        <a:bodyPr/>
        <a:lstStyle/>
        <a:p>
          <a:endParaRPr lang="en-US"/>
        </a:p>
      </dgm:t>
    </dgm:pt>
    <dgm:pt modelId="{0C587FFD-5433-4116-846E-7AAAC8238F26}" type="sibTrans" cxnId="{F3463414-C14D-45D7-AAF5-B2A38BCEC349}">
      <dgm:prSet/>
      <dgm:spPr/>
      <dgm:t>
        <a:bodyPr/>
        <a:lstStyle/>
        <a:p>
          <a:endParaRPr lang="en-US"/>
        </a:p>
      </dgm:t>
    </dgm:pt>
    <dgm:pt modelId="{B50C170B-73EC-418F-AA7C-7E672F1EA384}">
      <dgm:prSet phldrT="[Text]"/>
      <dgm:spPr/>
      <dgm:t>
        <a:bodyPr/>
        <a:lstStyle/>
        <a:p>
          <a:r>
            <a:rPr lang="en-US" dirty="0"/>
            <a:t>spelling</a:t>
          </a:r>
        </a:p>
      </dgm:t>
    </dgm:pt>
    <dgm:pt modelId="{9898C162-F3F2-4C6B-A799-387C66B1CFE0}" type="parTrans" cxnId="{3980BD32-69A7-47A4-881F-62AF9EF1BF46}">
      <dgm:prSet/>
      <dgm:spPr/>
      <dgm:t>
        <a:bodyPr/>
        <a:lstStyle/>
        <a:p>
          <a:endParaRPr lang="en-US"/>
        </a:p>
      </dgm:t>
    </dgm:pt>
    <dgm:pt modelId="{6C9333E1-0AF4-4B31-8569-393CB86464E7}" type="sibTrans" cxnId="{3980BD32-69A7-47A4-881F-62AF9EF1BF46}">
      <dgm:prSet/>
      <dgm:spPr/>
      <dgm:t>
        <a:bodyPr/>
        <a:lstStyle/>
        <a:p>
          <a:endParaRPr lang="en-US"/>
        </a:p>
      </dgm:t>
    </dgm:pt>
    <dgm:pt modelId="{1A39F6E0-09C1-409B-93D6-4625C7CF92F7}" type="pres">
      <dgm:prSet presAssocID="{08409673-218A-4FEF-8708-26BEEBEE51C9}" presName="composite" presStyleCnt="0">
        <dgm:presLayoutVars>
          <dgm:chMax val="3"/>
          <dgm:animLvl val="lvl"/>
          <dgm:resizeHandles val="exact"/>
        </dgm:presLayoutVars>
      </dgm:prSet>
      <dgm:spPr/>
    </dgm:pt>
    <dgm:pt modelId="{A5C6FA93-EA06-41F2-94E1-35CF76685B14}" type="pres">
      <dgm:prSet presAssocID="{A45279A1-0284-4043-BB64-8B092947D869}" presName="gear1" presStyleLbl="node1" presStyleIdx="0" presStyleCnt="3">
        <dgm:presLayoutVars>
          <dgm:chMax val="1"/>
          <dgm:bulletEnabled val="1"/>
        </dgm:presLayoutVars>
      </dgm:prSet>
      <dgm:spPr/>
      <dgm:t>
        <a:bodyPr/>
        <a:lstStyle/>
        <a:p>
          <a:endParaRPr lang="en-GB"/>
        </a:p>
      </dgm:t>
    </dgm:pt>
    <dgm:pt modelId="{F58928D0-F06B-4C77-9AFC-89EC7C5D70EF}" type="pres">
      <dgm:prSet presAssocID="{A45279A1-0284-4043-BB64-8B092947D869}" presName="gear1srcNode" presStyleLbl="node1" presStyleIdx="0" presStyleCnt="3"/>
      <dgm:spPr/>
      <dgm:t>
        <a:bodyPr/>
        <a:lstStyle/>
        <a:p>
          <a:endParaRPr lang="en-GB"/>
        </a:p>
      </dgm:t>
    </dgm:pt>
    <dgm:pt modelId="{98A21A94-F979-4433-AACC-F57A559FFE76}" type="pres">
      <dgm:prSet presAssocID="{A45279A1-0284-4043-BB64-8B092947D869}" presName="gear1dstNode" presStyleLbl="node1" presStyleIdx="0" presStyleCnt="3"/>
      <dgm:spPr/>
      <dgm:t>
        <a:bodyPr/>
        <a:lstStyle/>
        <a:p>
          <a:endParaRPr lang="en-GB"/>
        </a:p>
      </dgm:t>
    </dgm:pt>
    <dgm:pt modelId="{BB508870-77D0-4C06-ADB6-33F3D2125483}" type="pres">
      <dgm:prSet presAssocID="{86830FFD-3FE2-44E1-93DA-4256B723E3CC}" presName="gear2" presStyleLbl="node1" presStyleIdx="1" presStyleCnt="3">
        <dgm:presLayoutVars>
          <dgm:chMax val="1"/>
          <dgm:bulletEnabled val="1"/>
        </dgm:presLayoutVars>
      </dgm:prSet>
      <dgm:spPr/>
      <dgm:t>
        <a:bodyPr/>
        <a:lstStyle/>
        <a:p>
          <a:endParaRPr lang="en-GB"/>
        </a:p>
      </dgm:t>
    </dgm:pt>
    <dgm:pt modelId="{4E4F45EC-A2C8-428E-BF31-3970B7A52C29}" type="pres">
      <dgm:prSet presAssocID="{86830FFD-3FE2-44E1-93DA-4256B723E3CC}" presName="gear2srcNode" presStyleLbl="node1" presStyleIdx="1" presStyleCnt="3"/>
      <dgm:spPr/>
      <dgm:t>
        <a:bodyPr/>
        <a:lstStyle/>
        <a:p>
          <a:endParaRPr lang="en-GB"/>
        </a:p>
      </dgm:t>
    </dgm:pt>
    <dgm:pt modelId="{A50845F8-5637-48A9-8D74-C78283958FDA}" type="pres">
      <dgm:prSet presAssocID="{86830FFD-3FE2-44E1-93DA-4256B723E3CC}" presName="gear2dstNode" presStyleLbl="node1" presStyleIdx="1" presStyleCnt="3"/>
      <dgm:spPr/>
      <dgm:t>
        <a:bodyPr/>
        <a:lstStyle/>
        <a:p>
          <a:endParaRPr lang="en-GB"/>
        </a:p>
      </dgm:t>
    </dgm:pt>
    <dgm:pt modelId="{CD51D32D-0675-4395-A703-B9957DAEA915}" type="pres">
      <dgm:prSet presAssocID="{B50C170B-73EC-418F-AA7C-7E672F1EA384}" presName="gear3" presStyleLbl="node1" presStyleIdx="2" presStyleCnt="3"/>
      <dgm:spPr/>
      <dgm:t>
        <a:bodyPr/>
        <a:lstStyle/>
        <a:p>
          <a:endParaRPr lang="en-GB"/>
        </a:p>
      </dgm:t>
    </dgm:pt>
    <dgm:pt modelId="{51AB028E-76FF-46C2-9BD9-9942404C6F43}" type="pres">
      <dgm:prSet presAssocID="{B50C170B-73EC-418F-AA7C-7E672F1EA384}" presName="gear3tx" presStyleLbl="node1" presStyleIdx="2" presStyleCnt="3">
        <dgm:presLayoutVars>
          <dgm:chMax val="1"/>
          <dgm:bulletEnabled val="1"/>
        </dgm:presLayoutVars>
      </dgm:prSet>
      <dgm:spPr/>
      <dgm:t>
        <a:bodyPr/>
        <a:lstStyle/>
        <a:p>
          <a:endParaRPr lang="en-GB"/>
        </a:p>
      </dgm:t>
    </dgm:pt>
    <dgm:pt modelId="{81940CEE-ABAA-4252-8F90-1F2E8C000E96}" type="pres">
      <dgm:prSet presAssocID="{B50C170B-73EC-418F-AA7C-7E672F1EA384}" presName="gear3srcNode" presStyleLbl="node1" presStyleIdx="2" presStyleCnt="3"/>
      <dgm:spPr/>
      <dgm:t>
        <a:bodyPr/>
        <a:lstStyle/>
        <a:p>
          <a:endParaRPr lang="en-GB"/>
        </a:p>
      </dgm:t>
    </dgm:pt>
    <dgm:pt modelId="{F3E28F47-0502-4CD5-A1CB-9949767E6F91}" type="pres">
      <dgm:prSet presAssocID="{B50C170B-73EC-418F-AA7C-7E672F1EA384}" presName="gear3dstNode" presStyleLbl="node1" presStyleIdx="2" presStyleCnt="3"/>
      <dgm:spPr/>
      <dgm:t>
        <a:bodyPr/>
        <a:lstStyle/>
        <a:p>
          <a:endParaRPr lang="en-GB"/>
        </a:p>
      </dgm:t>
    </dgm:pt>
    <dgm:pt modelId="{555A0EA3-4EA9-46ED-907E-B42032677AC1}" type="pres">
      <dgm:prSet presAssocID="{27393DBD-740B-4FC4-B1E7-D747D27F0087}" presName="connector1" presStyleLbl="sibTrans2D1" presStyleIdx="0" presStyleCnt="3"/>
      <dgm:spPr/>
      <dgm:t>
        <a:bodyPr/>
        <a:lstStyle/>
        <a:p>
          <a:endParaRPr lang="en-GB"/>
        </a:p>
      </dgm:t>
    </dgm:pt>
    <dgm:pt modelId="{DC17E6ED-5CA7-476B-9871-387D9805ABFD}" type="pres">
      <dgm:prSet presAssocID="{0C587FFD-5433-4116-846E-7AAAC8238F26}" presName="connector2" presStyleLbl="sibTrans2D1" presStyleIdx="1" presStyleCnt="3"/>
      <dgm:spPr/>
      <dgm:t>
        <a:bodyPr/>
        <a:lstStyle/>
        <a:p>
          <a:endParaRPr lang="en-GB"/>
        </a:p>
      </dgm:t>
    </dgm:pt>
    <dgm:pt modelId="{1C5511D3-2B2B-46A0-AA33-06B927DF39D2}" type="pres">
      <dgm:prSet presAssocID="{6C9333E1-0AF4-4B31-8569-393CB86464E7}" presName="connector3" presStyleLbl="sibTrans2D1" presStyleIdx="2" presStyleCnt="3"/>
      <dgm:spPr/>
      <dgm:t>
        <a:bodyPr/>
        <a:lstStyle/>
        <a:p>
          <a:endParaRPr lang="en-GB"/>
        </a:p>
      </dgm:t>
    </dgm:pt>
  </dgm:ptLst>
  <dgm:cxnLst>
    <dgm:cxn modelId="{3E7C789C-F052-4C86-8552-4CEC9A3D1ECC}" type="presOf" srcId="{86830FFD-3FE2-44E1-93DA-4256B723E3CC}" destId="{A50845F8-5637-48A9-8D74-C78283958FDA}" srcOrd="2" destOrd="0" presId="urn:microsoft.com/office/officeart/2005/8/layout/gear1"/>
    <dgm:cxn modelId="{BBC0DB09-4466-4D36-BCB5-44D08EC061F1}" type="presOf" srcId="{B50C170B-73EC-418F-AA7C-7E672F1EA384}" destId="{CD51D32D-0675-4395-A703-B9957DAEA915}" srcOrd="0" destOrd="0" presId="urn:microsoft.com/office/officeart/2005/8/layout/gear1"/>
    <dgm:cxn modelId="{FD4F462F-8CF4-4D62-9CEB-7761502DC746}" type="presOf" srcId="{A45279A1-0284-4043-BB64-8B092947D869}" destId="{98A21A94-F979-4433-AACC-F57A559FFE76}" srcOrd="2" destOrd="0" presId="urn:microsoft.com/office/officeart/2005/8/layout/gear1"/>
    <dgm:cxn modelId="{A0913B5D-B583-408A-8634-AC2D8B7B878F}" type="presOf" srcId="{B50C170B-73EC-418F-AA7C-7E672F1EA384}" destId="{51AB028E-76FF-46C2-9BD9-9942404C6F43}" srcOrd="1" destOrd="0" presId="urn:microsoft.com/office/officeart/2005/8/layout/gear1"/>
    <dgm:cxn modelId="{D29727DD-9423-46C5-9111-A3169A36847B}" type="presOf" srcId="{A45279A1-0284-4043-BB64-8B092947D869}" destId="{F58928D0-F06B-4C77-9AFC-89EC7C5D70EF}" srcOrd="1" destOrd="0" presId="urn:microsoft.com/office/officeart/2005/8/layout/gear1"/>
    <dgm:cxn modelId="{E7B65CF3-93EF-4410-A1D8-BBC88E8DE1F7}" type="presOf" srcId="{86830FFD-3FE2-44E1-93DA-4256B723E3CC}" destId="{4E4F45EC-A2C8-428E-BF31-3970B7A52C29}" srcOrd="1" destOrd="0" presId="urn:microsoft.com/office/officeart/2005/8/layout/gear1"/>
    <dgm:cxn modelId="{F3463414-C14D-45D7-AAF5-B2A38BCEC349}" srcId="{08409673-218A-4FEF-8708-26BEEBEE51C9}" destId="{86830FFD-3FE2-44E1-93DA-4256B723E3CC}" srcOrd="1" destOrd="0" parTransId="{AA23757E-8831-457E-A099-8B7DF15BDB49}" sibTransId="{0C587FFD-5433-4116-846E-7AAAC8238F26}"/>
    <dgm:cxn modelId="{8693F45B-ED98-4CF1-8913-44B5C17F8B50}" type="presOf" srcId="{6C9333E1-0AF4-4B31-8569-393CB86464E7}" destId="{1C5511D3-2B2B-46A0-AA33-06B927DF39D2}" srcOrd="0" destOrd="0" presId="urn:microsoft.com/office/officeart/2005/8/layout/gear1"/>
    <dgm:cxn modelId="{0D51D63B-D834-49D1-B3EB-7F34090BC4D6}" type="presOf" srcId="{B50C170B-73EC-418F-AA7C-7E672F1EA384}" destId="{F3E28F47-0502-4CD5-A1CB-9949767E6F91}" srcOrd="3" destOrd="0" presId="urn:microsoft.com/office/officeart/2005/8/layout/gear1"/>
    <dgm:cxn modelId="{3FA131C6-12C0-468E-B624-83FE76EFD73A}" srcId="{08409673-218A-4FEF-8708-26BEEBEE51C9}" destId="{A45279A1-0284-4043-BB64-8B092947D869}" srcOrd="0" destOrd="0" parTransId="{75720E12-0810-4A5D-AFDB-A8E94FDC8D85}" sibTransId="{27393DBD-740B-4FC4-B1E7-D747D27F0087}"/>
    <dgm:cxn modelId="{13E1A34D-94AF-498A-BF90-8F395963EC88}" type="presOf" srcId="{08409673-218A-4FEF-8708-26BEEBEE51C9}" destId="{1A39F6E0-09C1-409B-93D6-4625C7CF92F7}" srcOrd="0" destOrd="0" presId="urn:microsoft.com/office/officeart/2005/8/layout/gear1"/>
    <dgm:cxn modelId="{8195095F-243D-445D-9AA0-556ED7E1DB57}" type="presOf" srcId="{86830FFD-3FE2-44E1-93DA-4256B723E3CC}" destId="{BB508870-77D0-4C06-ADB6-33F3D2125483}" srcOrd="0" destOrd="0" presId="urn:microsoft.com/office/officeart/2005/8/layout/gear1"/>
    <dgm:cxn modelId="{02E30384-7725-467A-9502-4962A1B27999}" type="presOf" srcId="{B50C170B-73EC-418F-AA7C-7E672F1EA384}" destId="{81940CEE-ABAA-4252-8F90-1F2E8C000E96}" srcOrd="2" destOrd="0" presId="urn:microsoft.com/office/officeart/2005/8/layout/gear1"/>
    <dgm:cxn modelId="{3980BD32-69A7-47A4-881F-62AF9EF1BF46}" srcId="{08409673-218A-4FEF-8708-26BEEBEE51C9}" destId="{B50C170B-73EC-418F-AA7C-7E672F1EA384}" srcOrd="2" destOrd="0" parTransId="{9898C162-F3F2-4C6B-A799-387C66B1CFE0}" sibTransId="{6C9333E1-0AF4-4B31-8569-393CB86464E7}"/>
    <dgm:cxn modelId="{731AFA64-1A6E-4DFF-9F02-346841273EEC}" type="presOf" srcId="{0C587FFD-5433-4116-846E-7AAAC8238F26}" destId="{DC17E6ED-5CA7-476B-9871-387D9805ABFD}" srcOrd="0" destOrd="0" presId="urn:microsoft.com/office/officeart/2005/8/layout/gear1"/>
    <dgm:cxn modelId="{33BA0DA0-A3BC-42CC-A4F0-50541AD1077B}" type="presOf" srcId="{27393DBD-740B-4FC4-B1E7-D747D27F0087}" destId="{555A0EA3-4EA9-46ED-907E-B42032677AC1}" srcOrd="0" destOrd="0" presId="urn:microsoft.com/office/officeart/2005/8/layout/gear1"/>
    <dgm:cxn modelId="{BCC4C01B-C68A-4AD5-B066-1F08C91F375B}" type="presOf" srcId="{A45279A1-0284-4043-BB64-8B092947D869}" destId="{A5C6FA93-EA06-41F2-94E1-35CF76685B14}" srcOrd="0" destOrd="0" presId="urn:microsoft.com/office/officeart/2005/8/layout/gear1"/>
    <dgm:cxn modelId="{6F59A545-6CBE-4941-B017-BA9761B6B675}" type="presParOf" srcId="{1A39F6E0-09C1-409B-93D6-4625C7CF92F7}" destId="{A5C6FA93-EA06-41F2-94E1-35CF76685B14}" srcOrd="0" destOrd="0" presId="urn:microsoft.com/office/officeart/2005/8/layout/gear1"/>
    <dgm:cxn modelId="{7A29B903-C442-4E58-8191-60B2E9C0BC08}" type="presParOf" srcId="{1A39F6E0-09C1-409B-93D6-4625C7CF92F7}" destId="{F58928D0-F06B-4C77-9AFC-89EC7C5D70EF}" srcOrd="1" destOrd="0" presId="urn:microsoft.com/office/officeart/2005/8/layout/gear1"/>
    <dgm:cxn modelId="{834B6E30-1F1D-4C82-BBAF-C0807F409A1B}" type="presParOf" srcId="{1A39F6E0-09C1-409B-93D6-4625C7CF92F7}" destId="{98A21A94-F979-4433-AACC-F57A559FFE76}" srcOrd="2" destOrd="0" presId="urn:microsoft.com/office/officeart/2005/8/layout/gear1"/>
    <dgm:cxn modelId="{EC02A9CC-706B-407D-B795-9C3C055A7A0F}" type="presParOf" srcId="{1A39F6E0-09C1-409B-93D6-4625C7CF92F7}" destId="{BB508870-77D0-4C06-ADB6-33F3D2125483}" srcOrd="3" destOrd="0" presId="urn:microsoft.com/office/officeart/2005/8/layout/gear1"/>
    <dgm:cxn modelId="{D721197E-159D-4321-878D-4B7A192744F2}" type="presParOf" srcId="{1A39F6E0-09C1-409B-93D6-4625C7CF92F7}" destId="{4E4F45EC-A2C8-428E-BF31-3970B7A52C29}" srcOrd="4" destOrd="0" presId="urn:microsoft.com/office/officeart/2005/8/layout/gear1"/>
    <dgm:cxn modelId="{EA8BB673-469F-4217-86A1-D18DC783EA50}" type="presParOf" srcId="{1A39F6E0-09C1-409B-93D6-4625C7CF92F7}" destId="{A50845F8-5637-48A9-8D74-C78283958FDA}" srcOrd="5" destOrd="0" presId="urn:microsoft.com/office/officeart/2005/8/layout/gear1"/>
    <dgm:cxn modelId="{74BD81B0-91FC-4052-B1E8-DF398CC1FDD0}" type="presParOf" srcId="{1A39F6E0-09C1-409B-93D6-4625C7CF92F7}" destId="{CD51D32D-0675-4395-A703-B9957DAEA915}" srcOrd="6" destOrd="0" presId="urn:microsoft.com/office/officeart/2005/8/layout/gear1"/>
    <dgm:cxn modelId="{DD8F91A5-69B5-49CF-AEB5-C12C0BB48DB9}" type="presParOf" srcId="{1A39F6E0-09C1-409B-93D6-4625C7CF92F7}" destId="{51AB028E-76FF-46C2-9BD9-9942404C6F43}" srcOrd="7" destOrd="0" presId="urn:microsoft.com/office/officeart/2005/8/layout/gear1"/>
    <dgm:cxn modelId="{251918A5-5F61-4169-A991-1D6E78551ED9}" type="presParOf" srcId="{1A39F6E0-09C1-409B-93D6-4625C7CF92F7}" destId="{81940CEE-ABAA-4252-8F90-1F2E8C000E96}" srcOrd="8" destOrd="0" presId="urn:microsoft.com/office/officeart/2005/8/layout/gear1"/>
    <dgm:cxn modelId="{EA119FA9-1E4A-4DC0-AF1D-3798BC079D6B}" type="presParOf" srcId="{1A39F6E0-09C1-409B-93D6-4625C7CF92F7}" destId="{F3E28F47-0502-4CD5-A1CB-9949767E6F91}" srcOrd="9" destOrd="0" presId="urn:microsoft.com/office/officeart/2005/8/layout/gear1"/>
    <dgm:cxn modelId="{28BDC4E3-0BEA-46AE-8A6F-D4145C4B31A8}" type="presParOf" srcId="{1A39F6E0-09C1-409B-93D6-4625C7CF92F7}" destId="{555A0EA3-4EA9-46ED-907E-B42032677AC1}" srcOrd="10" destOrd="0" presId="urn:microsoft.com/office/officeart/2005/8/layout/gear1"/>
    <dgm:cxn modelId="{41414463-9581-4ADF-A284-75B844B0DB58}" type="presParOf" srcId="{1A39F6E0-09C1-409B-93D6-4625C7CF92F7}" destId="{DC17E6ED-5CA7-476B-9871-387D9805ABFD}" srcOrd="11" destOrd="0" presId="urn:microsoft.com/office/officeart/2005/8/layout/gear1"/>
    <dgm:cxn modelId="{F40370FB-BB91-4F10-A1E5-EA4A5E674602}" type="presParOf" srcId="{1A39F6E0-09C1-409B-93D6-4625C7CF92F7}" destId="{1C5511D3-2B2B-46A0-AA33-06B927DF39D2}"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50C1FE-B8BF-44C0-9FE2-D7A6D1E1267B}" type="doc">
      <dgm:prSet loTypeId="urn:microsoft.com/office/officeart/2005/8/layout/radial5" loCatId="relationship" qsTypeId="urn:microsoft.com/office/officeart/2005/8/quickstyle/simple1" qsCatId="simple" csTypeId="urn:microsoft.com/office/officeart/2005/8/colors/colorful1" csCatId="colorful" phldr="1"/>
      <dgm:spPr/>
      <dgm:t>
        <a:bodyPr/>
        <a:lstStyle/>
        <a:p>
          <a:endParaRPr lang="en-US"/>
        </a:p>
      </dgm:t>
    </dgm:pt>
    <dgm:pt modelId="{ED0F128F-A4A3-4028-B28A-38CBFF884262}">
      <dgm:prSet phldrT="[Text]"/>
      <dgm:spPr/>
      <dgm:t>
        <a:bodyPr/>
        <a:lstStyle/>
        <a:p>
          <a:r>
            <a:rPr lang="en-US" dirty="0"/>
            <a:t>spelling</a:t>
          </a:r>
        </a:p>
      </dgm:t>
    </dgm:pt>
    <dgm:pt modelId="{1413C378-995E-48A0-9751-247B06A0609C}" type="parTrans" cxnId="{A1901956-7C45-433D-943B-376F7DD19CB1}">
      <dgm:prSet/>
      <dgm:spPr/>
      <dgm:t>
        <a:bodyPr/>
        <a:lstStyle/>
        <a:p>
          <a:endParaRPr lang="en-US"/>
        </a:p>
      </dgm:t>
    </dgm:pt>
    <dgm:pt modelId="{110BD190-FBB6-4C5F-A67B-4C8ACC9F34E5}" type="sibTrans" cxnId="{A1901956-7C45-433D-943B-376F7DD19CB1}">
      <dgm:prSet/>
      <dgm:spPr/>
      <dgm:t>
        <a:bodyPr/>
        <a:lstStyle/>
        <a:p>
          <a:endParaRPr lang="en-US"/>
        </a:p>
      </dgm:t>
    </dgm:pt>
    <dgm:pt modelId="{F6108F1A-13A0-463F-895D-818B00D5032E}">
      <dgm:prSet phldrT="[Text]"/>
      <dgm:spPr/>
      <dgm:t>
        <a:bodyPr/>
        <a:lstStyle/>
        <a:p>
          <a:r>
            <a:rPr lang="en-US" dirty="0"/>
            <a:t>Visual memory</a:t>
          </a:r>
        </a:p>
      </dgm:t>
    </dgm:pt>
    <dgm:pt modelId="{F092350B-B17B-4347-9A8A-68A27ADF414A}" type="parTrans" cxnId="{D4D93487-9E49-4432-AF12-D35BF7401DEA}">
      <dgm:prSet/>
      <dgm:spPr/>
      <dgm:t>
        <a:bodyPr/>
        <a:lstStyle/>
        <a:p>
          <a:endParaRPr lang="en-US"/>
        </a:p>
      </dgm:t>
    </dgm:pt>
    <dgm:pt modelId="{FA238149-4280-4E5C-B57A-2DF0869D1C2A}" type="sibTrans" cxnId="{D4D93487-9E49-4432-AF12-D35BF7401DEA}">
      <dgm:prSet/>
      <dgm:spPr/>
      <dgm:t>
        <a:bodyPr/>
        <a:lstStyle/>
        <a:p>
          <a:endParaRPr lang="en-US"/>
        </a:p>
      </dgm:t>
    </dgm:pt>
    <dgm:pt modelId="{C3733A15-9852-41E3-93C3-BF66FB668FB6}">
      <dgm:prSet phldrT="[Text]"/>
      <dgm:spPr/>
      <dgm:t>
        <a:bodyPr/>
        <a:lstStyle/>
        <a:p>
          <a:r>
            <a:rPr lang="en-US" dirty="0"/>
            <a:t>Phoneme – grapheme awareness</a:t>
          </a:r>
        </a:p>
      </dgm:t>
    </dgm:pt>
    <dgm:pt modelId="{CD5495B3-962D-46C4-92DD-457B5D670757}" type="parTrans" cxnId="{039AF0EF-36C6-4158-90A1-A22C736FCFA5}">
      <dgm:prSet/>
      <dgm:spPr/>
      <dgm:t>
        <a:bodyPr/>
        <a:lstStyle/>
        <a:p>
          <a:endParaRPr lang="en-US"/>
        </a:p>
      </dgm:t>
    </dgm:pt>
    <dgm:pt modelId="{699CF252-AC45-4652-B79C-11B274796591}" type="sibTrans" cxnId="{039AF0EF-36C6-4158-90A1-A22C736FCFA5}">
      <dgm:prSet/>
      <dgm:spPr/>
      <dgm:t>
        <a:bodyPr/>
        <a:lstStyle/>
        <a:p>
          <a:endParaRPr lang="en-US"/>
        </a:p>
      </dgm:t>
    </dgm:pt>
    <dgm:pt modelId="{AADBC7F3-2F9C-47E5-8E8C-8E41B91FB244}">
      <dgm:prSet phldrT="[Text]"/>
      <dgm:spPr/>
      <dgm:t>
        <a:bodyPr/>
        <a:lstStyle/>
        <a:p>
          <a:r>
            <a:rPr lang="en-US" dirty="0"/>
            <a:t>vocabulary</a:t>
          </a:r>
        </a:p>
      </dgm:t>
    </dgm:pt>
    <dgm:pt modelId="{6D33F1EE-3233-4FFC-B562-78E915789600}" type="parTrans" cxnId="{42C18CE7-60B9-4053-A743-19162E9B8D8A}">
      <dgm:prSet/>
      <dgm:spPr/>
      <dgm:t>
        <a:bodyPr/>
        <a:lstStyle/>
        <a:p>
          <a:endParaRPr lang="en-US"/>
        </a:p>
      </dgm:t>
    </dgm:pt>
    <dgm:pt modelId="{C71DBCF7-5760-457E-9DBC-C358B9105B54}" type="sibTrans" cxnId="{42C18CE7-60B9-4053-A743-19162E9B8D8A}">
      <dgm:prSet/>
      <dgm:spPr/>
      <dgm:t>
        <a:bodyPr/>
        <a:lstStyle/>
        <a:p>
          <a:endParaRPr lang="en-US"/>
        </a:p>
      </dgm:t>
    </dgm:pt>
    <dgm:pt modelId="{FE1826A2-0352-45EF-BE95-AC2C9F04F6C7}">
      <dgm:prSet phldrT="[Text]"/>
      <dgm:spPr/>
      <dgm:t>
        <a:bodyPr/>
        <a:lstStyle/>
        <a:p>
          <a:r>
            <a:rPr lang="en-US" dirty="0"/>
            <a:t>Auditory processing</a:t>
          </a:r>
        </a:p>
      </dgm:t>
    </dgm:pt>
    <dgm:pt modelId="{123C0E8C-2BC8-489F-95C4-CE63C9094F7B}" type="parTrans" cxnId="{FC9CFC0D-AAB0-4276-974C-146E671DCA33}">
      <dgm:prSet/>
      <dgm:spPr/>
      <dgm:t>
        <a:bodyPr/>
        <a:lstStyle/>
        <a:p>
          <a:endParaRPr lang="en-US"/>
        </a:p>
      </dgm:t>
    </dgm:pt>
    <dgm:pt modelId="{A7346863-928D-4F1F-8822-7A6A24816BAA}" type="sibTrans" cxnId="{FC9CFC0D-AAB0-4276-974C-146E671DCA33}">
      <dgm:prSet/>
      <dgm:spPr/>
      <dgm:t>
        <a:bodyPr/>
        <a:lstStyle/>
        <a:p>
          <a:endParaRPr lang="en-US"/>
        </a:p>
      </dgm:t>
    </dgm:pt>
    <dgm:pt modelId="{6C0F84FE-7D8B-4798-82C9-C0C9D88D8504}">
      <dgm:prSet/>
      <dgm:spPr/>
      <dgm:t>
        <a:bodyPr/>
        <a:lstStyle/>
        <a:p>
          <a:r>
            <a:rPr lang="en-US" dirty="0"/>
            <a:t>Knowing rules</a:t>
          </a:r>
        </a:p>
      </dgm:t>
    </dgm:pt>
    <dgm:pt modelId="{00BCBB7C-5AC6-42AC-BEBB-F30CEACCD9F7}" type="parTrans" cxnId="{4CD4BC69-9BB7-4E64-A63F-EEC342936107}">
      <dgm:prSet/>
      <dgm:spPr/>
      <dgm:t>
        <a:bodyPr/>
        <a:lstStyle/>
        <a:p>
          <a:endParaRPr lang="en-US"/>
        </a:p>
      </dgm:t>
    </dgm:pt>
    <dgm:pt modelId="{13B14E54-3B37-4868-8C81-618B79030D21}" type="sibTrans" cxnId="{4CD4BC69-9BB7-4E64-A63F-EEC342936107}">
      <dgm:prSet/>
      <dgm:spPr/>
      <dgm:t>
        <a:bodyPr/>
        <a:lstStyle/>
        <a:p>
          <a:endParaRPr lang="en-US"/>
        </a:p>
      </dgm:t>
    </dgm:pt>
    <dgm:pt modelId="{AA7C3C19-5CFE-4E22-B77B-69DC42A4FAB8}">
      <dgm:prSet/>
      <dgm:spPr/>
      <dgm:t>
        <a:bodyPr/>
        <a:lstStyle/>
        <a:p>
          <a:r>
            <a:rPr lang="en-US" dirty="0"/>
            <a:t>Knowledge of different sound patterns  </a:t>
          </a:r>
        </a:p>
      </dgm:t>
    </dgm:pt>
    <dgm:pt modelId="{DB1C4496-4882-4E46-993E-41DA5915D2FE}" type="parTrans" cxnId="{42B4EA24-C181-4603-92E7-F14F5D64DFA2}">
      <dgm:prSet/>
      <dgm:spPr/>
      <dgm:t>
        <a:bodyPr/>
        <a:lstStyle/>
        <a:p>
          <a:endParaRPr lang="en-US"/>
        </a:p>
      </dgm:t>
    </dgm:pt>
    <dgm:pt modelId="{B88F598D-CE2D-4271-AA45-E6CA3B41CC06}" type="sibTrans" cxnId="{42B4EA24-C181-4603-92E7-F14F5D64DFA2}">
      <dgm:prSet/>
      <dgm:spPr/>
      <dgm:t>
        <a:bodyPr/>
        <a:lstStyle/>
        <a:p>
          <a:endParaRPr lang="en-US"/>
        </a:p>
      </dgm:t>
    </dgm:pt>
    <dgm:pt modelId="{0E475BAA-434A-4DDE-ACF4-0A4D89A5DFA0}" type="pres">
      <dgm:prSet presAssocID="{4450C1FE-B8BF-44C0-9FE2-D7A6D1E1267B}" presName="Name0" presStyleCnt="0">
        <dgm:presLayoutVars>
          <dgm:chMax val="1"/>
          <dgm:dir/>
          <dgm:animLvl val="ctr"/>
          <dgm:resizeHandles val="exact"/>
        </dgm:presLayoutVars>
      </dgm:prSet>
      <dgm:spPr/>
      <dgm:t>
        <a:bodyPr/>
        <a:lstStyle/>
        <a:p>
          <a:endParaRPr lang="en-GB"/>
        </a:p>
      </dgm:t>
    </dgm:pt>
    <dgm:pt modelId="{14127852-0A0A-4FFE-930D-A32E22435875}" type="pres">
      <dgm:prSet presAssocID="{ED0F128F-A4A3-4028-B28A-38CBFF884262}" presName="centerShape" presStyleLbl="node0" presStyleIdx="0" presStyleCnt="1"/>
      <dgm:spPr/>
      <dgm:t>
        <a:bodyPr/>
        <a:lstStyle/>
        <a:p>
          <a:endParaRPr lang="en-GB"/>
        </a:p>
      </dgm:t>
    </dgm:pt>
    <dgm:pt modelId="{DB0057E7-C9F4-4057-9BCC-F15DC02C71F7}" type="pres">
      <dgm:prSet presAssocID="{F092350B-B17B-4347-9A8A-68A27ADF414A}" presName="parTrans" presStyleLbl="sibTrans2D1" presStyleIdx="0" presStyleCnt="6"/>
      <dgm:spPr/>
      <dgm:t>
        <a:bodyPr/>
        <a:lstStyle/>
        <a:p>
          <a:endParaRPr lang="en-GB"/>
        </a:p>
      </dgm:t>
    </dgm:pt>
    <dgm:pt modelId="{392D1743-1D75-43EB-A293-22A13E8A66FC}" type="pres">
      <dgm:prSet presAssocID="{F092350B-B17B-4347-9A8A-68A27ADF414A}" presName="connectorText" presStyleLbl="sibTrans2D1" presStyleIdx="0" presStyleCnt="6"/>
      <dgm:spPr/>
      <dgm:t>
        <a:bodyPr/>
        <a:lstStyle/>
        <a:p>
          <a:endParaRPr lang="en-GB"/>
        </a:p>
      </dgm:t>
    </dgm:pt>
    <dgm:pt modelId="{18872871-8CDE-4410-A7EC-AA641394C21B}" type="pres">
      <dgm:prSet presAssocID="{F6108F1A-13A0-463F-895D-818B00D5032E}" presName="node" presStyleLbl="node1" presStyleIdx="0" presStyleCnt="6">
        <dgm:presLayoutVars>
          <dgm:bulletEnabled val="1"/>
        </dgm:presLayoutVars>
      </dgm:prSet>
      <dgm:spPr/>
      <dgm:t>
        <a:bodyPr/>
        <a:lstStyle/>
        <a:p>
          <a:endParaRPr lang="en-GB"/>
        </a:p>
      </dgm:t>
    </dgm:pt>
    <dgm:pt modelId="{0E4F4E9A-FF5C-4861-BF9E-FD3990EC302D}" type="pres">
      <dgm:prSet presAssocID="{CD5495B3-962D-46C4-92DD-457B5D670757}" presName="parTrans" presStyleLbl="sibTrans2D1" presStyleIdx="1" presStyleCnt="6"/>
      <dgm:spPr/>
      <dgm:t>
        <a:bodyPr/>
        <a:lstStyle/>
        <a:p>
          <a:endParaRPr lang="en-GB"/>
        </a:p>
      </dgm:t>
    </dgm:pt>
    <dgm:pt modelId="{AA0EC6B9-AA7B-4982-B041-922B7876AEC8}" type="pres">
      <dgm:prSet presAssocID="{CD5495B3-962D-46C4-92DD-457B5D670757}" presName="connectorText" presStyleLbl="sibTrans2D1" presStyleIdx="1" presStyleCnt="6"/>
      <dgm:spPr/>
      <dgm:t>
        <a:bodyPr/>
        <a:lstStyle/>
        <a:p>
          <a:endParaRPr lang="en-GB"/>
        </a:p>
      </dgm:t>
    </dgm:pt>
    <dgm:pt modelId="{9E3690EF-81CE-4877-8AE6-163FCBC60311}" type="pres">
      <dgm:prSet presAssocID="{C3733A15-9852-41E3-93C3-BF66FB668FB6}" presName="node" presStyleLbl="node1" presStyleIdx="1" presStyleCnt="6">
        <dgm:presLayoutVars>
          <dgm:bulletEnabled val="1"/>
        </dgm:presLayoutVars>
      </dgm:prSet>
      <dgm:spPr/>
      <dgm:t>
        <a:bodyPr/>
        <a:lstStyle/>
        <a:p>
          <a:endParaRPr lang="en-GB"/>
        </a:p>
      </dgm:t>
    </dgm:pt>
    <dgm:pt modelId="{8D90DC95-54EF-4057-A47A-04FD8D5A68BD}" type="pres">
      <dgm:prSet presAssocID="{6D33F1EE-3233-4FFC-B562-78E915789600}" presName="parTrans" presStyleLbl="sibTrans2D1" presStyleIdx="2" presStyleCnt="6"/>
      <dgm:spPr/>
      <dgm:t>
        <a:bodyPr/>
        <a:lstStyle/>
        <a:p>
          <a:endParaRPr lang="en-GB"/>
        </a:p>
      </dgm:t>
    </dgm:pt>
    <dgm:pt modelId="{6A647141-7835-4CFC-B36A-DEA5C110C527}" type="pres">
      <dgm:prSet presAssocID="{6D33F1EE-3233-4FFC-B562-78E915789600}" presName="connectorText" presStyleLbl="sibTrans2D1" presStyleIdx="2" presStyleCnt="6"/>
      <dgm:spPr/>
      <dgm:t>
        <a:bodyPr/>
        <a:lstStyle/>
        <a:p>
          <a:endParaRPr lang="en-GB"/>
        </a:p>
      </dgm:t>
    </dgm:pt>
    <dgm:pt modelId="{4F0F0EA5-0AAF-4EAD-A710-2418BE5CB3BE}" type="pres">
      <dgm:prSet presAssocID="{AADBC7F3-2F9C-47E5-8E8C-8E41B91FB244}" presName="node" presStyleLbl="node1" presStyleIdx="2" presStyleCnt="6">
        <dgm:presLayoutVars>
          <dgm:bulletEnabled val="1"/>
        </dgm:presLayoutVars>
      </dgm:prSet>
      <dgm:spPr/>
      <dgm:t>
        <a:bodyPr/>
        <a:lstStyle/>
        <a:p>
          <a:endParaRPr lang="en-GB"/>
        </a:p>
      </dgm:t>
    </dgm:pt>
    <dgm:pt modelId="{43C0F092-1E9E-49D3-81CB-6F75C0BED161}" type="pres">
      <dgm:prSet presAssocID="{00BCBB7C-5AC6-42AC-BEBB-F30CEACCD9F7}" presName="parTrans" presStyleLbl="sibTrans2D1" presStyleIdx="3" presStyleCnt="6"/>
      <dgm:spPr/>
      <dgm:t>
        <a:bodyPr/>
        <a:lstStyle/>
        <a:p>
          <a:endParaRPr lang="en-GB"/>
        </a:p>
      </dgm:t>
    </dgm:pt>
    <dgm:pt modelId="{F901E763-1C29-4FE6-B0D5-2C7177E2A1FF}" type="pres">
      <dgm:prSet presAssocID="{00BCBB7C-5AC6-42AC-BEBB-F30CEACCD9F7}" presName="connectorText" presStyleLbl="sibTrans2D1" presStyleIdx="3" presStyleCnt="6"/>
      <dgm:spPr/>
      <dgm:t>
        <a:bodyPr/>
        <a:lstStyle/>
        <a:p>
          <a:endParaRPr lang="en-GB"/>
        </a:p>
      </dgm:t>
    </dgm:pt>
    <dgm:pt modelId="{7FF38105-3D7C-4D7D-90F6-178E3F5048DD}" type="pres">
      <dgm:prSet presAssocID="{6C0F84FE-7D8B-4798-82C9-C0C9D88D8504}" presName="node" presStyleLbl="node1" presStyleIdx="3" presStyleCnt="6">
        <dgm:presLayoutVars>
          <dgm:bulletEnabled val="1"/>
        </dgm:presLayoutVars>
      </dgm:prSet>
      <dgm:spPr/>
      <dgm:t>
        <a:bodyPr/>
        <a:lstStyle/>
        <a:p>
          <a:endParaRPr lang="en-GB"/>
        </a:p>
      </dgm:t>
    </dgm:pt>
    <dgm:pt modelId="{F1B14B45-8065-4FBB-A362-B7E3E635F590}" type="pres">
      <dgm:prSet presAssocID="{DB1C4496-4882-4E46-993E-41DA5915D2FE}" presName="parTrans" presStyleLbl="sibTrans2D1" presStyleIdx="4" presStyleCnt="6"/>
      <dgm:spPr/>
      <dgm:t>
        <a:bodyPr/>
        <a:lstStyle/>
        <a:p>
          <a:endParaRPr lang="en-GB"/>
        </a:p>
      </dgm:t>
    </dgm:pt>
    <dgm:pt modelId="{64963CB0-AA04-4C7A-96F1-88915518600D}" type="pres">
      <dgm:prSet presAssocID="{DB1C4496-4882-4E46-993E-41DA5915D2FE}" presName="connectorText" presStyleLbl="sibTrans2D1" presStyleIdx="4" presStyleCnt="6"/>
      <dgm:spPr/>
      <dgm:t>
        <a:bodyPr/>
        <a:lstStyle/>
        <a:p>
          <a:endParaRPr lang="en-GB"/>
        </a:p>
      </dgm:t>
    </dgm:pt>
    <dgm:pt modelId="{0AE79691-4CD8-42C4-BD12-D1D19850D316}" type="pres">
      <dgm:prSet presAssocID="{AA7C3C19-5CFE-4E22-B77B-69DC42A4FAB8}" presName="node" presStyleLbl="node1" presStyleIdx="4" presStyleCnt="6">
        <dgm:presLayoutVars>
          <dgm:bulletEnabled val="1"/>
        </dgm:presLayoutVars>
      </dgm:prSet>
      <dgm:spPr/>
      <dgm:t>
        <a:bodyPr/>
        <a:lstStyle/>
        <a:p>
          <a:endParaRPr lang="en-GB"/>
        </a:p>
      </dgm:t>
    </dgm:pt>
    <dgm:pt modelId="{3F04B9C9-4E26-4DD8-9B52-0C5956F05ADB}" type="pres">
      <dgm:prSet presAssocID="{123C0E8C-2BC8-489F-95C4-CE63C9094F7B}" presName="parTrans" presStyleLbl="sibTrans2D1" presStyleIdx="5" presStyleCnt="6"/>
      <dgm:spPr/>
      <dgm:t>
        <a:bodyPr/>
        <a:lstStyle/>
        <a:p>
          <a:endParaRPr lang="en-GB"/>
        </a:p>
      </dgm:t>
    </dgm:pt>
    <dgm:pt modelId="{D37E7203-2136-455F-8791-BBA9F8523F7C}" type="pres">
      <dgm:prSet presAssocID="{123C0E8C-2BC8-489F-95C4-CE63C9094F7B}" presName="connectorText" presStyleLbl="sibTrans2D1" presStyleIdx="5" presStyleCnt="6"/>
      <dgm:spPr/>
      <dgm:t>
        <a:bodyPr/>
        <a:lstStyle/>
        <a:p>
          <a:endParaRPr lang="en-GB"/>
        </a:p>
      </dgm:t>
    </dgm:pt>
    <dgm:pt modelId="{759C9038-96DD-4527-A9E3-8B1992C3196D}" type="pres">
      <dgm:prSet presAssocID="{FE1826A2-0352-45EF-BE95-AC2C9F04F6C7}" presName="node" presStyleLbl="node1" presStyleIdx="5" presStyleCnt="6">
        <dgm:presLayoutVars>
          <dgm:bulletEnabled val="1"/>
        </dgm:presLayoutVars>
      </dgm:prSet>
      <dgm:spPr/>
      <dgm:t>
        <a:bodyPr/>
        <a:lstStyle/>
        <a:p>
          <a:endParaRPr lang="en-GB"/>
        </a:p>
      </dgm:t>
    </dgm:pt>
  </dgm:ptLst>
  <dgm:cxnLst>
    <dgm:cxn modelId="{A78078B3-915F-4652-A83E-C1B275D5CD62}" type="presOf" srcId="{F092350B-B17B-4347-9A8A-68A27ADF414A}" destId="{392D1743-1D75-43EB-A293-22A13E8A66FC}" srcOrd="1" destOrd="0" presId="urn:microsoft.com/office/officeart/2005/8/layout/radial5"/>
    <dgm:cxn modelId="{0BC4D6E2-53F2-499D-9088-0B987E77202C}" type="presOf" srcId="{ED0F128F-A4A3-4028-B28A-38CBFF884262}" destId="{14127852-0A0A-4FFE-930D-A32E22435875}" srcOrd="0" destOrd="0" presId="urn:microsoft.com/office/officeart/2005/8/layout/radial5"/>
    <dgm:cxn modelId="{42C18CE7-60B9-4053-A743-19162E9B8D8A}" srcId="{ED0F128F-A4A3-4028-B28A-38CBFF884262}" destId="{AADBC7F3-2F9C-47E5-8E8C-8E41B91FB244}" srcOrd="2" destOrd="0" parTransId="{6D33F1EE-3233-4FFC-B562-78E915789600}" sibTransId="{C71DBCF7-5760-457E-9DBC-C358B9105B54}"/>
    <dgm:cxn modelId="{DF06E738-0F6B-443C-AC86-FA857E2FD45B}" type="presOf" srcId="{6D33F1EE-3233-4FFC-B562-78E915789600}" destId="{6A647141-7835-4CFC-B36A-DEA5C110C527}" srcOrd="1" destOrd="0" presId="urn:microsoft.com/office/officeart/2005/8/layout/radial5"/>
    <dgm:cxn modelId="{E7C2E2EF-4369-4DA2-A066-C550916D6DD6}" type="presOf" srcId="{C3733A15-9852-41E3-93C3-BF66FB668FB6}" destId="{9E3690EF-81CE-4877-8AE6-163FCBC60311}" srcOrd="0" destOrd="0" presId="urn:microsoft.com/office/officeart/2005/8/layout/radial5"/>
    <dgm:cxn modelId="{1B8A6507-CFB2-460E-9B24-4C6DBBE8A795}" type="presOf" srcId="{AADBC7F3-2F9C-47E5-8E8C-8E41B91FB244}" destId="{4F0F0EA5-0AAF-4EAD-A710-2418BE5CB3BE}" srcOrd="0" destOrd="0" presId="urn:microsoft.com/office/officeart/2005/8/layout/radial5"/>
    <dgm:cxn modelId="{B738A8FF-E49E-4258-BC42-C3FA24F43C9D}" type="presOf" srcId="{6D33F1EE-3233-4FFC-B562-78E915789600}" destId="{8D90DC95-54EF-4057-A47A-04FD8D5A68BD}" srcOrd="0" destOrd="0" presId="urn:microsoft.com/office/officeart/2005/8/layout/radial5"/>
    <dgm:cxn modelId="{FC9CFC0D-AAB0-4276-974C-146E671DCA33}" srcId="{ED0F128F-A4A3-4028-B28A-38CBFF884262}" destId="{FE1826A2-0352-45EF-BE95-AC2C9F04F6C7}" srcOrd="5" destOrd="0" parTransId="{123C0E8C-2BC8-489F-95C4-CE63C9094F7B}" sibTransId="{A7346863-928D-4F1F-8822-7A6A24816BAA}"/>
    <dgm:cxn modelId="{2B9CB61B-1539-4EA0-B2BB-0C450E67D6DD}" type="presOf" srcId="{00BCBB7C-5AC6-42AC-BEBB-F30CEACCD9F7}" destId="{43C0F092-1E9E-49D3-81CB-6F75C0BED161}" srcOrd="0" destOrd="0" presId="urn:microsoft.com/office/officeart/2005/8/layout/radial5"/>
    <dgm:cxn modelId="{A67292F8-EDDF-4ED7-8AFD-76219C697790}" type="presOf" srcId="{F092350B-B17B-4347-9A8A-68A27ADF414A}" destId="{DB0057E7-C9F4-4057-9BCC-F15DC02C71F7}" srcOrd="0" destOrd="0" presId="urn:microsoft.com/office/officeart/2005/8/layout/radial5"/>
    <dgm:cxn modelId="{FA82BB63-8028-41A2-80C3-1F4E4B74721F}" type="presOf" srcId="{CD5495B3-962D-46C4-92DD-457B5D670757}" destId="{AA0EC6B9-AA7B-4982-B041-922B7876AEC8}" srcOrd="1" destOrd="0" presId="urn:microsoft.com/office/officeart/2005/8/layout/radial5"/>
    <dgm:cxn modelId="{4CD4BC69-9BB7-4E64-A63F-EEC342936107}" srcId="{ED0F128F-A4A3-4028-B28A-38CBFF884262}" destId="{6C0F84FE-7D8B-4798-82C9-C0C9D88D8504}" srcOrd="3" destOrd="0" parTransId="{00BCBB7C-5AC6-42AC-BEBB-F30CEACCD9F7}" sibTransId="{13B14E54-3B37-4868-8C81-618B79030D21}"/>
    <dgm:cxn modelId="{5938A8FE-EF0A-4067-84C6-604BA825A269}" type="presOf" srcId="{4450C1FE-B8BF-44C0-9FE2-D7A6D1E1267B}" destId="{0E475BAA-434A-4DDE-ACF4-0A4D89A5DFA0}" srcOrd="0" destOrd="0" presId="urn:microsoft.com/office/officeart/2005/8/layout/radial5"/>
    <dgm:cxn modelId="{BFB8FC8D-A0EE-44AD-A890-257568E5E998}" type="presOf" srcId="{DB1C4496-4882-4E46-993E-41DA5915D2FE}" destId="{64963CB0-AA04-4C7A-96F1-88915518600D}" srcOrd="1" destOrd="0" presId="urn:microsoft.com/office/officeart/2005/8/layout/radial5"/>
    <dgm:cxn modelId="{E2920EE4-1981-4240-B985-8E40C316DAE6}" type="presOf" srcId="{123C0E8C-2BC8-489F-95C4-CE63C9094F7B}" destId="{D37E7203-2136-455F-8791-BBA9F8523F7C}" srcOrd="1" destOrd="0" presId="urn:microsoft.com/office/officeart/2005/8/layout/radial5"/>
    <dgm:cxn modelId="{404CE0F0-946A-4DE4-9880-29D6008BAEA8}" type="presOf" srcId="{00BCBB7C-5AC6-42AC-BEBB-F30CEACCD9F7}" destId="{F901E763-1C29-4FE6-B0D5-2C7177E2A1FF}" srcOrd="1" destOrd="0" presId="urn:microsoft.com/office/officeart/2005/8/layout/radial5"/>
    <dgm:cxn modelId="{039AF0EF-36C6-4158-90A1-A22C736FCFA5}" srcId="{ED0F128F-A4A3-4028-B28A-38CBFF884262}" destId="{C3733A15-9852-41E3-93C3-BF66FB668FB6}" srcOrd="1" destOrd="0" parTransId="{CD5495B3-962D-46C4-92DD-457B5D670757}" sibTransId="{699CF252-AC45-4652-B79C-11B274796591}"/>
    <dgm:cxn modelId="{F771C274-8AF1-4C2F-B514-D27983374043}" type="presOf" srcId="{FE1826A2-0352-45EF-BE95-AC2C9F04F6C7}" destId="{759C9038-96DD-4527-A9E3-8B1992C3196D}" srcOrd="0" destOrd="0" presId="urn:microsoft.com/office/officeart/2005/8/layout/radial5"/>
    <dgm:cxn modelId="{E8B8BBDF-22C1-4A0D-BD2F-D77A940059EB}" type="presOf" srcId="{6C0F84FE-7D8B-4798-82C9-C0C9D88D8504}" destId="{7FF38105-3D7C-4D7D-90F6-178E3F5048DD}" srcOrd="0" destOrd="0" presId="urn:microsoft.com/office/officeart/2005/8/layout/radial5"/>
    <dgm:cxn modelId="{D4D93487-9E49-4432-AF12-D35BF7401DEA}" srcId="{ED0F128F-A4A3-4028-B28A-38CBFF884262}" destId="{F6108F1A-13A0-463F-895D-818B00D5032E}" srcOrd="0" destOrd="0" parTransId="{F092350B-B17B-4347-9A8A-68A27ADF414A}" sibTransId="{FA238149-4280-4E5C-B57A-2DF0869D1C2A}"/>
    <dgm:cxn modelId="{42B4EA24-C181-4603-92E7-F14F5D64DFA2}" srcId="{ED0F128F-A4A3-4028-B28A-38CBFF884262}" destId="{AA7C3C19-5CFE-4E22-B77B-69DC42A4FAB8}" srcOrd="4" destOrd="0" parTransId="{DB1C4496-4882-4E46-993E-41DA5915D2FE}" sibTransId="{B88F598D-CE2D-4271-AA45-E6CA3B41CC06}"/>
    <dgm:cxn modelId="{7721260D-C03D-40E1-8D38-016B5CA40ABD}" type="presOf" srcId="{DB1C4496-4882-4E46-993E-41DA5915D2FE}" destId="{F1B14B45-8065-4FBB-A362-B7E3E635F590}" srcOrd="0" destOrd="0" presId="urn:microsoft.com/office/officeart/2005/8/layout/radial5"/>
    <dgm:cxn modelId="{7289A7C4-0245-464C-80D5-9D5675986A79}" type="presOf" srcId="{CD5495B3-962D-46C4-92DD-457B5D670757}" destId="{0E4F4E9A-FF5C-4861-BF9E-FD3990EC302D}" srcOrd="0" destOrd="0" presId="urn:microsoft.com/office/officeart/2005/8/layout/radial5"/>
    <dgm:cxn modelId="{4DE330A8-0AA7-4F3D-9119-1FEA3E3A8808}" type="presOf" srcId="{F6108F1A-13A0-463F-895D-818B00D5032E}" destId="{18872871-8CDE-4410-A7EC-AA641394C21B}" srcOrd="0" destOrd="0" presId="urn:microsoft.com/office/officeart/2005/8/layout/radial5"/>
    <dgm:cxn modelId="{E3B3F68C-1218-46BA-8D47-75D9C8AD44E4}" type="presOf" srcId="{AA7C3C19-5CFE-4E22-B77B-69DC42A4FAB8}" destId="{0AE79691-4CD8-42C4-BD12-D1D19850D316}" srcOrd="0" destOrd="0" presId="urn:microsoft.com/office/officeart/2005/8/layout/radial5"/>
    <dgm:cxn modelId="{A1901956-7C45-433D-943B-376F7DD19CB1}" srcId="{4450C1FE-B8BF-44C0-9FE2-D7A6D1E1267B}" destId="{ED0F128F-A4A3-4028-B28A-38CBFF884262}" srcOrd="0" destOrd="0" parTransId="{1413C378-995E-48A0-9751-247B06A0609C}" sibTransId="{110BD190-FBB6-4C5F-A67B-4C8ACC9F34E5}"/>
    <dgm:cxn modelId="{CFC631C9-6A95-4CC7-9824-B74272D3C499}" type="presOf" srcId="{123C0E8C-2BC8-489F-95C4-CE63C9094F7B}" destId="{3F04B9C9-4E26-4DD8-9B52-0C5956F05ADB}" srcOrd="0" destOrd="0" presId="urn:microsoft.com/office/officeart/2005/8/layout/radial5"/>
    <dgm:cxn modelId="{3950B30D-F449-4D0E-9C45-E9E15A063F64}" type="presParOf" srcId="{0E475BAA-434A-4DDE-ACF4-0A4D89A5DFA0}" destId="{14127852-0A0A-4FFE-930D-A32E22435875}" srcOrd="0" destOrd="0" presId="urn:microsoft.com/office/officeart/2005/8/layout/radial5"/>
    <dgm:cxn modelId="{8660C830-8239-43FC-9E7A-6EBEBED2419F}" type="presParOf" srcId="{0E475BAA-434A-4DDE-ACF4-0A4D89A5DFA0}" destId="{DB0057E7-C9F4-4057-9BCC-F15DC02C71F7}" srcOrd="1" destOrd="0" presId="urn:microsoft.com/office/officeart/2005/8/layout/radial5"/>
    <dgm:cxn modelId="{B88A1426-6D88-442E-B4A2-6E850DB178BD}" type="presParOf" srcId="{DB0057E7-C9F4-4057-9BCC-F15DC02C71F7}" destId="{392D1743-1D75-43EB-A293-22A13E8A66FC}" srcOrd="0" destOrd="0" presId="urn:microsoft.com/office/officeart/2005/8/layout/radial5"/>
    <dgm:cxn modelId="{5C70791A-4EE9-4716-8792-FB3664FAF793}" type="presParOf" srcId="{0E475BAA-434A-4DDE-ACF4-0A4D89A5DFA0}" destId="{18872871-8CDE-4410-A7EC-AA641394C21B}" srcOrd="2" destOrd="0" presId="urn:microsoft.com/office/officeart/2005/8/layout/radial5"/>
    <dgm:cxn modelId="{D13EEDFF-F805-46A9-AC3D-5F43C45FA4F4}" type="presParOf" srcId="{0E475BAA-434A-4DDE-ACF4-0A4D89A5DFA0}" destId="{0E4F4E9A-FF5C-4861-BF9E-FD3990EC302D}" srcOrd="3" destOrd="0" presId="urn:microsoft.com/office/officeart/2005/8/layout/radial5"/>
    <dgm:cxn modelId="{E563E310-B45C-4A2E-8765-EFC23EC9D883}" type="presParOf" srcId="{0E4F4E9A-FF5C-4861-BF9E-FD3990EC302D}" destId="{AA0EC6B9-AA7B-4982-B041-922B7876AEC8}" srcOrd="0" destOrd="0" presId="urn:microsoft.com/office/officeart/2005/8/layout/radial5"/>
    <dgm:cxn modelId="{89B1A05D-F219-413B-BC0C-B43F3A78A5DC}" type="presParOf" srcId="{0E475BAA-434A-4DDE-ACF4-0A4D89A5DFA0}" destId="{9E3690EF-81CE-4877-8AE6-163FCBC60311}" srcOrd="4" destOrd="0" presId="urn:microsoft.com/office/officeart/2005/8/layout/radial5"/>
    <dgm:cxn modelId="{B1F76529-F8E2-462C-95D4-C747390A3E3C}" type="presParOf" srcId="{0E475BAA-434A-4DDE-ACF4-0A4D89A5DFA0}" destId="{8D90DC95-54EF-4057-A47A-04FD8D5A68BD}" srcOrd="5" destOrd="0" presId="urn:microsoft.com/office/officeart/2005/8/layout/radial5"/>
    <dgm:cxn modelId="{D4F52823-DA19-44D5-9A18-AA8331FB8C7B}" type="presParOf" srcId="{8D90DC95-54EF-4057-A47A-04FD8D5A68BD}" destId="{6A647141-7835-4CFC-B36A-DEA5C110C527}" srcOrd="0" destOrd="0" presId="urn:microsoft.com/office/officeart/2005/8/layout/radial5"/>
    <dgm:cxn modelId="{B94C93F0-08DC-4E36-B4CE-FC371CD3CCED}" type="presParOf" srcId="{0E475BAA-434A-4DDE-ACF4-0A4D89A5DFA0}" destId="{4F0F0EA5-0AAF-4EAD-A710-2418BE5CB3BE}" srcOrd="6" destOrd="0" presId="urn:microsoft.com/office/officeart/2005/8/layout/radial5"/>
    <dgm:cxn modelId="{70701FCC-43F2-4C39-AEDF-DF6B0BD7C302}" type="presParOf" srcId="{0E475BAA-434A-4DDE-ACF4-0A4D89A5DFA0}" destId="{43C0F092-1E9E-49D3-81CB-6F75C0BED161}" srcOrd="7" destOrd="0" presId="urn:microsoft.com/office/officeart/2005/8/layout/radial5"/>
    <dgm:cxn modelId="{6198841C-624C-495D-8C06-6F9D01527F6F}" type="presParOf" srcId="{43C0F092-1E9E-49D3-81CB-6F75C0BED161}" destId="{F901E763-1C29-4FE6-B0D5-2C7177E2A1FF}" srcOrd="0" destOrd="0" presId="urn:microsoft.com/office/officeart/2005/8/layout/radial5"/>
    <dgm:cxn modelId="{31132B06-CBDF-4B15-87E3-8CF4985AE3FB}" type="presParOf" srcId="{0E475BAA-434A-4DDE-ACF4-0A4D89A5DFA0}" destId="{7FF38105-3D7C-4D7D-90F6-178E3F5048DD}" srcOrd="8" destOrd="0" presId="urn:microsoft.com/office/officeart/2005/8/layout/radial5"/>
    <dgm:cxn modelId="{3BD95589-C720-49B5-A2B0-09C2C8B90625}" type="presParOf" srcId="{0E475BAA-434A-4DDE-ACF4-0A4D89A5DFA0}" destId="{F1B14B45-8065-4FBB-A362-B7E3E635F590}" srcOrd="9" destOrd="0" presId="urn:microsoft.com/office/officeart/2005/8/layout/radial5"/>
    <dgm:cxn modelId="{8842D237-1213-49EB-8006-9BE7093A0D38}" type="presParOf" srcId="{F1B14B45-8065-4FBB-A362-B7E3E635F590}" destId="{64963CB0-AA04-4C7A-96F1-88915518600D}" srcOrd="0" destOrd="0" presId="urn:microsoft.com/office/officeart/2005/8/layout/radial5"/>
    <dgm:cxn modelId="{5F6D7243-1F17-42DF-9352-51BEA87D1C66}" type="presParOf" srcId="{0E475BAA-434A-4DDE-ACF4-0A4D89A5DFA0}" destId="{0AE79691-4CD8-42C4-BD12-D1D19850D316}" srcOrd="10" destOrd="0" presId="urn:microsoft.com/office/officeart/2005/8/layout/radial5"/>
    <dgm:cxn modelId="{AE12671B-9804-4985-9475-C4B99802AE24}" type="presParOf" srcId="{0E475BAA-434A-4DDE-ACF4-0A4D89A5DFA0}" destId="{3F04B9C9-4E26-4DD8-9B52-0C5956F05ADB}" srcOrd="11" destOrd="0" presId="urn:microsoft.com/office/officeart/2005/8/layout/radial5"/>
    <dgm:cxn modelId="{EA88C722-79D9-41F1-900B-B98D8EE5842C}" type="presParOf" srcId="{3F04B9C9-4E26-4DD8-9B52-0C5956F05ADB}" destId="{D37E7203-2136-455F-8791-BBA9F8523F7C}" srcOrd="0" destOrd="0" presId="urn:microsoft.com/office/officeart/2005/8/layout/radial5"/>
    <dgm:cxn modelId="{3E02E617-6812-4F0A-A515-35C8DD201D94}" type="presParOf" srcId="{0E475BAA-434A-4DDE-ACF4-0A4D89A5DFA0}" destId="{759C9038-96DD-4527-A9E3-8B1992C3196D}"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E29E12-6422-4C7D-BD8C-C4DA015B3C96}" type="doc">
      <dgm:prSet loTypeId="urn:microsoft.com/office/officeart/2005/8/layout/hProcess9" loCatId="process" qsTypeId="urn:microsoft.com/office/officeart/2005/8/quickstyle/simple1" qsCatId="simple" csTypeId="urn:microsoft.com/office/officeart/2005/8/colors/colorful5" csCatId="colorful" phldr="1"/>
      <dgm:spPr/>
    </dgm:pt>
    <dgm:pt modelId="{36841C4A-8DEC-41E8-BED3-1CDA233B6198}">
      <dgm:prSet phldrT="[Text]"/>
      <dgm:spPr/>
      <dgm:t>
        <a:bodyPr/>
        <a:lstStyle/>
        <a:p>
          <a:r>
            <a:rPr lang="en-US" dirty="0">
              <a:solidFill>
                <a:schemeClr val="tx1"/>
              </a:solidFill>
            </a:rPr>
            <a:t>What is known</a:t>
          </a:r>
        </a:p>
      </dgm:t>
    </dgm:pt>
    <dgm:pt modelId="{8651F3CD-55EE-49E5-81D3-763D3CD12FD1}" type="parTrans" cxnId="{CF070BC5-45EB-4047-B078-204BD5583A4C}">
      <dgm:prSet/>
      <dgm:spPr/>
      <dgm:t>
        <a:bodyPr/>
        <a:lstStyle/>
        <a:p>
          <a:endParaRPr lang="en-US"/>
        </a:p>
      </dgm:t>
    </dgm:pt>
    <dgm:pt modelId="{1BC0FA52-DA70-4355-8F4E-CBBDD33C0C4F}" type="sibTrans" cxnId="{CF070BC5-45EB-4047-B078-204BD5583A4C}">
      <dgm:prSet/>
      <dgm:spPr/>
      <dgm:t>
        <a:bodyPr/>
        <a:lstStyle/>
        <a:p>
          <a:endParaRPr lang="en-US"/>
        </a:p>
      </dgm:t>
    </dgm:pt>
    <dgm:pt modelId="{C3353B9E-585C-4736-9E34-D7285A506648}">
      <dgm:prSet phldrT="[Text]" custT="1"/>
      <dgm:spPr/>
      <dgm:t>
        <a:bodyPr/>
        <a:lstStyle/>
        <a:p>
          <a:r>
            <a:rPr lang="en-US" sz="1400" b="1" dirty="0">
              <a:solidFill>
                <a:schemeClr val="tx1"/>
              </a:solidFill>
            </a:rPr>
            <a:t>Zone of proximal development</a:t>
          </a:r>
        </a:p>
        <a:p>
          <a:r>
            <a:rPr lang="en-US" sz="1200" dirty="0">
              <a:solidFill>
                <a:schemeClr val="tx1"/>
              </a:solidFill>
            </a:rPr>
            <a:t>Skills too difficult for a child to master on his own, but with guidance and encouragement, it can be done.</a:t>
          </a:r>
        </a:p>
      </dgm:t>
    </dgm:pt>
    <dgm:pt modelId="{1F4A4E5F-55CC-482B-ABD6-BCC66AB50A91}" type="parTrans" cxnId="{C89CA873-33E9-40DF-AEC2-EF5E2390BF1E}">
      <dgm:prSet/>
      <dgm:spPr/>
      <dgm:t>
        <a:bodyPr/>
        <a:lstStyle/>
        <a:p>
          <a:endParaRPr lang="en-US"/>
        </a:p>
      </dgm:t>
    </dgm:pt>
    <dgm:pt modelId="{F51B3FFA-20A4-47AE-99D3-81D489EF11E3}" type="sibTrans" cxnId="{C89CA873-33E9-40DF-AEC2-EF5E2390BF1E}">
      <dgm:prSet/>
      <dgm:spPr/>
      <dgm:t>
        <a:bodyPr/>
        <a:lstStyle/>
        <a:p>
          <a:endParaRPr lang="en-US"/>
        </a:p>
      </dgm:t>
    </dgm:pt>
    <dgm:pt modelId="{7EBEB1C1-3195-442F-8F0D-FE92599EC1FA}">
      <dgm:prSet phldrT="[Text]"/>
      <dgm:spPr/>
      <dgm:t>
        <a:bodyPr/>
        <a:lstStyle/>
        <a:p>
          <a:r>
            <a:rPr lang="en-US" dirty="0">
              <a:solidFill>
                <a:schemeClr val="tx1"/>
              </a:solidFill>
            </a:rPr>
            <a:t>What is not know</a:t>
          </a:r>
        </a:p>
      </dgm:t>
    </dgm:pt>
    <dgm:pt modelId="{D6E4D4E3-8098-4161-80B3-0850172FF3EE}" type="parTrans" cxnId="{BDC63970-8BA7-43BE-929A-616053202A73}">
      <dgm:prSet/>
      <dgm:spPr/>
      <dgm:t>
        <a:bodyPr/>
        <a:lstStyle/>
        <a:p>
          <a:endParaRPr lang="en-US"/>
        </a:p>
      </dgm:t>
    </dgm:pt>
    <dgm:pt modelId="{BAD86C34-5EF4-46E6-8958-99537871FB2E}" type="sibTrans" cxnId="{BDC63970-8BA7-43BE-929A-616053202A73}">
      <dgm:prSet/>
      <dgm:spPr/>
      <dgm:t>
        <a:bodyPr/>
        <a:lstStyle/>
        <a:p>
          <a:endParaRPr lang="en-US"/>
        </a:p>
      </dgm:t>
    </dgm:pt>
    <dgm:pt modelId="{E095EC54-B03C-4B40-99E7-B956B85A4274}" type="pres">
      <dgm:prSet presAssocID="{FAE29E12-6422-4C7D-BD8C-C4DA015B3C96}" presName="CompostProcess" presStyleCnt="0">
        <dgm:presLayoutVars>
          <dgm:dir/>
          <dgm:resizeHandles val="exact"/>
        </dgm:presLayoutVars>
      </dgm:prSet>
      <dgm:spPr/>
    </dgm:pt>
    <dgm:pt modelId="{62E8A57D-5655-424A-ABE1-DA0C32AE2FBC}" type="pres">
      <dgm:prSet presAssocID="{FAE29E12-6422-4C7D-BD8C-C4DA015B3C96}" presName="arrow" presStyleLbl="bgShp" presStyleIdx="0" presStyleCnt="1"/>
      <dgm:spPr/>
    </dgm:pt>
    <dgm:pt modelId="{4798910B-3CC9-4895-8D09-7741DB22662F}" type="pres">
      <dgm:prSet presAssocID="{FAE29E12-6422-4C7D-BD8C-C4DA015B3C96}" presName="linearProcess" presStyleCnt="0"/>
      <dgm:spPr/>
    </dgm:pt>
    <dgm:pt modelId="{1A041244-EB84-40A7-9A9B-E031C58110E1}" type="pres">
      <dgm:prSet presAssocID="{36841C4A-8DEC-41E8-BED3-1CDA233B6198}" presName="textNode" presStyleLbl="node1" presStyleIdx="0" presStyleCnt="3" custScaleX="56843" custScaleY="50089">
        <dgm:presLayoutVars>
          <dgm:bulletEnabled val="1"/>
        </dgm:presLayoutVars>
      </dgm:prSet>
      <dgm:spPr/>
      <dgm:t>
        <a:bodyPr/>
        <a:lstStyle/>
        <a:p>
          <a:endParaRPr lang="en-GB"/>
        </a:p>
      </dgm:t>
    </dgm:pt>
    <dgm:pt modelId="{06DDFCD5-05C0-4580-9B35-C9638297FDDC}" type="pres">
      <dgm:prSet presAssocID="{1BC0FA52-DA70-4355-8F4E-CBBDD33C0C4F}" presName="sibTrans" presStyleCnt="0"/>
      <dgm:spPr/>
    </dgm:pt>
    <dgm:pt modelId="{CC455AE4-34C5-4605-8E14-CC61C99954D7}" type="pres">
      <dgm:prSet presAssocID="{C3353B9E-585C-4736-9E34-D7285A506648}" presName="textNode" presStyleLbl="node1" presStyleIdx="1" presStyleCnt="3" custScaleX="87307" custScaleY="111134">
        <dgm:presLayoutVars>
          <dgm:bulletEnabled val="1"/>
        </dgm:presLayoutVars>
      </dgm:prSet>
      <dgm:spPr/>
      <dgm:t>
        <a:bodyPr/>
        <a:lstStyle/>
        <a:p>
          <a:endParaRPr lang="en-GB"/>
        </a:p>
      </dgm:t>
    </dgm:pt>
    <dgm:pt modelId="{BFCAEEF1-7F2B-478A-A786-094D2B533338}" type="pres">
      <dgm:prSet presAssocID="{F51B3FFA-20A4-47AE-99D3-81D489EF11E3}" presName="sibTrans" presStyleCnt="0"/>
      <dgm:spPr/>
    </dgm:pt>
    <dgm:pt modelId="{C6AA0CE1-3D39-45DD-A3AF-ACC9927C27C4}" type="pres">
      <dgm:prSet presAssocID="{7EBEB1C1-3195-442F-8F0D-FE92599EC1FA}" presName="textNode" presStyleLbl="node1" presStyleIdx="2" presStyleCnt="3" custScaleX="51088" custScaleY="50089">
        <dgm:presLayoutVars>
          <dgm:bulletEnabled val="1"/>
        </dgm:presLayoutVars>
      </dgm:prSet>
      <dgm:spPr/>
      <dgm:t>
        <a:bodyPr/>
        <a:lstStyle/>
        <a:p>
          <a:endParaRPr lang="en-GB"/>
        </a:p>
      </dgm:t>
    </dgm:pt>
  </dgm:ptLst>
  <dgm:cxnLst>
    <dgm:cxn modelId="{BDC63970-8BA7-43BE-929A-616053202A73}" srcId="{FAE29E12-6422-4C7D-BD8C-C4DA015B3C96}" destId="{7EBEB1C1-3195-442F-8F0D-FE92599EC1FA}" srcOrd="2" destOrd="0" parTransId="{D6E4D4E3-8098-4161-80B3-0850172FF3EE}" sibTransId="{BAD86C34-5EF4-46E6-8958-99537871FB2E}"/>
    <dgm:cxn modelId="{2A38FD9F-B056-48FD-9D21-DED90662F90D}" type="presOf" srcId="{C3353B9E-585C-4736-9E34-D7285A506648}" destId="{CC455AE4-34C5-4605-8E14-CC61C99954D7}" srcOrd="0" destOrd="0" presId="urn:microsoft.com/office/officeart/2005/8/layout/hProcess9"/>
    <dgm:cxn modelId="{25A1B007-1BD2-4A9B-92EB-67929E5DB5FD}" type="presOf" srcId="{FAE29E12-6422-4C7D-BD8C-C4DA015B3C96}" destId="{E095EC54-B03C-4B40-99E7-B956B85A4274}" srcOrd="0" destOrd="0" presId="urn:microsoft.com/office/officeart/2005/8/layout/hProcess9"/>
    <dgm:cxn modelId="{C89CA873-33E9-40DF-AEC2-EF5E2390BF1E}" srcId="{FAE29E12-6422-4C7D-BD8C-C4DA015B3C96}" destId="{C3353B9E-585C-4736-9E34-D7285A506648}" srcOrd="1" destOrd="0" parTransId="{1F4A4E5F-55CC-482B-ABD6-BCC66AB50A91}" sibTransId="{F51B3FFA-20A4-47AE-99D3-81D489EF11E3}"/>
    <dgm:cxn modelId="{C0CC0D29-9243-4E31-A1FF-7745AA061D9B}" type="presOf" srcId="{7EBEB1C1-3195-442F-8F0D-FE92599EC1FA}" destId="{C6AA0CE1-3D39-45DD-A3AF-ACC9927C27C4}" srcOrd="0" destOrd="0" presId="urn:microsoft.com/office/officeart/2005/8/layout/hProcess9"/>
    <dgm:cxn modelId="{CF070BC5-45EB-4047-B078-204BD5583A4C}" srcId="{FAE29E12-6422-4C7D-BD8C-C4DA015B3C96}" destId="{36841C4A-8DEC-41E8-BED3-1CDA233B6198}" srcOrd="0" destOrd="0" parTransId="{8651F3CD-55EE-49E5-81D3-763D3CD12FD1}" sibTransId="{1BC0FA52-DA70-4355-8F4E-CBBDD33C0C4F}"/>
    <dgm:cxn modelId="{4AD866EA-41D7-41BA-8BF6-2C97FD07B5A2}" type="presOf" srcId="{36841C4A-8DEC-41E8-BED3-1CDA233B6198}" destId="{1A041244-EB84-40A7-9A9B-E031C58110E1}" srcOrd="0" destOrd="0" presId="urn:microsoft.com/office/officeart/2005/8/layout/hProcess9"/>
    <dgm:cxn modelId="{9333E196-5896-4D0C-82DB-A9DB6B9639FE}" type="presParOf" srcId="{E095EC54-B03C-4B40-99E7-B956B85A4274}" destId="{62E8A57D-5655-424A-ABE1-DA0C32AE2FBC}" srcOrd="0" destOrd="0" presId="urn:microsoft.com/office/officeart/2005/8/layout/hProcess9"/>
    <dgm:cxn modelId="{5E3BA254-D7AF-40B8-8038-1B26D18FB52B}" type="presParOf" srcId="{E095EC54-B03C-4B40-99E7-B956B85A4274}" destId="{4798910B-3CC9-4895-8D09-7741DB22662F}" srcOrd="1" destOrd="0" presId="urn:microsoft.com/office/officeart/2005/8/layout/hProcess9"/>
    <dgm:cxn modelId="{31CA0896-6E4B-4E99-9D10-D7E0D7CC211E}" type="presParOf" srcId="{4798910B-3CC9-4895-8D09-7741DB22662F}" destId="{1A041244-EB84-40A7-9A9B-E031C58110E1}" srcOrd="0" destOrd="0" presId="urn:microsoft.com/office/officeart/2005/8/layout/hProcess9"/>
    <dgm:cxn modelId="{98EBF809-2D77-463A-B994-94252F592FCD}" type="presParOf" srcId="{4798910B-3CC9-4895-8D09-7741DB22662F}" destId="{06DDFCD5-05C0-4580-9B35-C9638297FDDC}" srcOrd="1" destOrd="0" presId="urn:microsoft.com/office/officeart/2005/8/layout/hProcess9"/>
    <dgm:cxn modelId="{BEE744B6-DD08-47D5-8797-6BE6C36C933A}" type="presParOf" srcId="{4798910B-3CC9-4895-8D09-7741DB22662F}" destId="{CC455AE4-34C5-4605-8E14-CC61C99954D7}" srcOrd="2" destOrd="0" presId="urn:microsoft.com/office/officeart/2005/8/layout/hProcess9"/>
    <dgm:cxn modelId="{E68CB4C0-6498-49C5-9F9A-3DCDD4692177}" type="presParOf" srcId="{4798910B-3CC9-4895-8D09-7741DB22662F}" destId="{BFCAEEF1-7F2B-478A-A786-094D2B533338}" srcOrd="3" destOrd="0" presId="urn:microsoft.com/office/officeart/2005/8/layout/hProcess9"/>
    <dgm:cxn modelId="{AD2F0C6C-7C75-49FA-B776-B49678CAF2A9}" type="presParOf" srcId="{4798910B-3CC9-4895-8D09-7741DB22662F}" destId="{C6AA0CE1-3D39-45DD-A3AF-ACC9927C27C4}"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AE29E12-6422-4C7D-BD8C-C4DA015B3C96}" type="doc">
      <dgm:prSet loTypeId="urn:microsoft.com/office/officeart/2005/8/layout/hProcess9" loCatId="process" qsTypeId="urn:microsoft.com/office/officeart/2005/8/quickstyle/simple1" qsCatId="simple" csTypeId="urn:microsoft.com/office/officeart/2005/8/colors/colorful5" csCatId="colorful" phldr="1"/>
      <dgm:spPr/>
    </dgm:pt>
    <dgm:pt modelId="{36841C4A-8DEC-41E8-BED3-1CDA233B6198}">
      <dgm:prSet phldrT="[Text]"/>
      <dgm:spPr/>
      <dgm:t>
        <a:bodyPr/>
        <a:lstStyle/>
        <a:p>
          <a:r>
            <a:rPr lang="en-US" dirty="0"/>
            <a:t>What is known</a:t>
          </a:r>
        </a:p>
      </dgm:t>
    </dgm:pt>
    <dgm:pt modelId="{8651F3CD-55EE-49E5-81D3-763D3CD12FD1}" type="parTrans" cxnId="{CF070BC5-45EB-4047-B078-204BD5583A4C}">
      <dgm:prSet/>
      <dgm:spPr/>
      <dgm:t>
        <a:bodyPr/>
        <a:lstStyle/>
        <a:p>
          <a:endParaRPr lang="en-US"/>
        </a:p>
      </dgm:t>
    </dgm:pt>
    <dgm:pt modelId="{1BC0FA52-DA70-4355-8F4E-CBBDD33C0C4F}" type="sibTrans" cxnId="{CF070BC5-45EB-4047-B078-204BD5583A4C}">
      <dgm:prSet/>
      <dgm:spPr/>
      <dgm:t>
        <a:bodyPr/>
        <a:lstStyle/>
        <a:p>
          <a:endParaRPr lang="en-US"/>
        </a:p>
      </dgm:t>
    </dgm:pt>
    <dgm:pt modelId="{C3353B9E-585C-4736-9E34-D7285A506648}">
      <dgm:prSet phldrT="[Text]" custT="1"/>
      <dgm:spPr/>
      <dgm:t>
        <a:bodyPr/>
        <a:lstStyle/>
        <a:p>
          <a:r>
            <a:rPr lang="en-US" sz="1400" b="1" dirty="0">
              <a:solidFill>
                <a:schemeClr val="tx1"/>
              </a:solidFill>
            </a:rPr>
            <a:t>Zone of proximal development</a:t>
          </a:r>
        </a:p>
        <a:p>
          <a:r>
            <a:rPr lang="en-US" sz="1200" dirty="0"/>
            <a:t>Skills too difficult for a child to master on his own, but with guidance and encouragement, it can be done.</a:t>
          </a:r>
        </a:p>
      </dgm:t>
    </dgm:pt>
    <dgm:pt modelId="{1F4A4E5F-55CC-482B-ABD6-BCC66AB50A91}" type="parTrans" cxnId="{C89CA873-33E9-40DF-AEC2-EF5E2390BF1E}">
      <dgm:prSet/>
      <dgm:spPr/>
      <dgm:t>
        <a:bodyPr/>
        <a:lstStyle/>
        <a:p>
          <a:endParaRPr lang="en-US"/>
        </a:p>
      </dgm:t>
    </dgm:pt>
    <dgm:pt modelId="{F51B3FFA-20A4-47AE-99D3-81D489EF11E3}" type="sibTrans" cxnId="{C89CA873-33E9-40DF-AEC2-EF5E2390BF1E}">
      <dgm:prSet/>
      <dgm:spPr/>
      <dgm:t>
        <a:bodyPr/>
        <a:lstStyle/>
        <a:p>
          <a:endParaRPr lang="en-US"/>
        </a:p>
      </dgm:t>
    </dgm:pt>
    <dgm:pt modelId="{7EBEB1C1-3195-442F-8F0D-FE92599EC1FA}">
      <dgm:prSet phldrT="[Text]"/>
      <dgm:spPr/>
      <dgm:t>
        <a:bodyPr/>
        <a:lstStyle/>
        <a:p>
          <a:r>
            <a:rPr lang="en-US" dirty="0"/>
            <a:t>What is not know</a:t>
          </a:r>
        </a:p>
      </dgm:t>
    </dgm:pt>
    <dgm:pt modelId="{D6E4D4E3-8098-4161-80B3-0850172FF3EE}" type="parTrans" cxnId="{BDC63970-8BA7-43BE-929A-616053202A73}">
      <dgm:prSet/>
      <dgm:spPr/>
      <dgm:t>
        <a:bodyPr/>
        <a:lstStyle/>
        <a:p>
          <a:endParaRPr lang="en-US"/>
        </a:p>
      </dgm:t>
    </dgm:pt>
    <dgm:pt modelId="{BAD86C34-5EF4-46E6-8958-99537871FB2E}" type="sibTrans" cxnId="{BDC63970-8BA7-43BE-929A-616053202A73}">
      <dgm:prSet/>
      <dgm:spPr/>
      <dgm:t>
        <a:bodyPr/>
        <a:lstStyle/>
        <a:p>
          <a:endParaRPr lang="en-US"/>
        </a:p>
      </dgm:t>
    </dgm:pt>
    <dgm:pt modelId="{E095EC54-B03C-4B40-99E7-B956B85A4274}" type="pres">
      <dgm:prSet presAssocID="{FAE29E12-6422-4C7D-BD8C-C4DA015B3C96}" presName="CompostProcess" presStyleCnt="0">
        <dgm:presLayoutVars>
          <dgm:dir/>
          <dgm:resizeHandles val="exact"/>
        </dgm:presLayoutVars>
      </dgm:prSet>
      <dgm:spPr/>
    </dgm:pt>
    <dgm:pt modelId="{62E8A57D-5655-424A-ABE1-DA0C32AE2FBC}" type="pres">
      <dgm:prSet presAssocID="{FAE29E12-6422-4C7D-BD8C-C4DA015B3C96}" presName="arrow" presStyleLbl="bgShp" presStyleIdx="0" presStyleCnt="1"/>
      <dgm:spPr/>
    </dgm:pt>
    <dgm:pt modelId="{4798910B-3CC9-4895-8D09-7741DB22662F}" type="pres">
      <dgm:prSet presAssocID="{FAE29E12-6422-4C7D-BD8C-C4DA015B3C96}" presName="linearProcess" presStyleCnt="0"/>
      <dgm:spPr/>
    </dgm:pt>
    <dgm:pt modelId="{1A041244-EB84-40A7-9A9B-E031C58110E1}" type="pres">
      <dgm:prSet presAssocID="{36841C4A-8DEC-41E8-BED3-1CDA233B6198}" presName="textNode" presStyleLbl="node1" presStyleIdx="0" presStyleCnt="3" custScaleX="56843" custScaleY="50089">
        <dgm:presLayoutVars>
          <dgm:bulletEnabled val="1"/>
        </dgm:presLayoutVars>
      </dgm:prSet>
      <dgm:spPr/>
      <dgm:t>
        <a:bodyPr/>
        <a:lstStyle/>
        <a:p>
          <a:endParaRPr lang="en-GB"/>
        </a:p>
      </dgm:t>
    </dgm:pt>
    <dgm:pt modelId="{06DDFCD5-05C0-4580-9B35-C9638297FDDC}" type="pres">
      <dgm:prSet presAssocID="{1BC0FA52-DA70-4355-8F4E-CBBDD33C0C4F}" presName="sibTrans" presStyleCnt="0"/>
      <dgm:spPr/>
    </dgm:pt>
    <dgm:pt modelId="{CC455AE4-34C5-4605-8E14-CC61C99954D7}" type="pres">
      <dgm:prSet presAssocID="{C3353B9E-585C-4736-9E34-D7285A506648}" presName="textNode" presStyleLbl="node1" presStyleIdx="1" presStyleCnt="3" custScaleY="128226">
        <dgm:presLayoutVars>
          <dgm:bulletEnabled val="1"/>
        </dgm:presLayoutVars>
      </dgm:prSet>
      <dgm:spPr/>
      <dgm:t>
        <a:bodyPr/>
        <a:lstStyle/>
        <a:p>
          <a:endParaRPr lang="en-GB"/>
        </a:p>
      </dgm:t>
    </dgm:pt>
    <dgm:pt modelId="{BFCAEEF1-7F2B-478A-A786-094D2B533338}" type="pres">
      <dgm:prSet presAssocID="{F51B3FFA-20A4-47AE-99D3-81D489EF11E3}" presName="sibTrans" presStyleCnt="0"/>
      <dgm:spPr/>
    </dgm:pt>
    <dgm:pt modelId="{C6AA0CE1-3D39-45DD-A3AF-ACC9927C27C4}" type="pres">
      <dgm:prSet presAssocID="{7EBEB1C1-3195-442F-8F0D-FE92599EC1FA}" presName="textNode" presStyleLbl="node1" presStyleIdx="2" presStyleCnt="3" custScaleX="51088" custScaleY="50089">
        <dgm:presLayoutVars>
          <dgm:bulletEnabled val="1"/>
        </dgm:presLayoutVars>
      </dgm:prSet>
      <dgm:spPr/>
      <dgm:t>
        <a:bodyPr/>
        <a:lstStyle/>
        <a:p>
          <a:endParaRPr lang="en-GB"/>
        </a:p>
      </dgm:t>
    </dgm:pt>
  </dgm:ptLst>
  <dgm:cxnLst>
    <dgm:cxn modelId="{BDC63970-8BA7-43BE-929A-616053202A73}" srcId="{FAE29E12-6422-4C7D-BD8C-C4DA015B3C96}" destId="{7EBEB1C1-3195-442F-8F0D-FE92599EC1FA}" srcOrd="2" destOrd="0" parTransId="{D6E4D4E3-8098-4161-80B3-0850172FF3EE}" sibTransId="{BAD86C34-5EF4-46E6-8958-99537871FB2E}"/>
    <dgm:cxn modelId="{C89CA873-33E9-40DF-AEC2-EF5E2390BF1E}" srcId="{FAE29E12-6422-4C7D-BD8C-C4DA015B3C96}" destId="{C3353B9E-585C-4736-9E34-D7285A506648}" srcOrd="1" destOrd="0" parTransId="{1F4A4E5F-55CC-482B-ABD6-BCC66AB50A91}" sibTransId="{F51B3FFA-20A4-47AE-99D3-81D489EF11E3}"/>
    <dgm:cxn modelId="{4343FA12-8480-40F5-B40F-3674561175DC}" type="presOf" srcId="{C3353B9E-585C-4736-9E34-D7285A506648}" destId="{CC455AE4-34C5-4605-8E14-CC61C99954D7}" srcOrd="0" destOrd="0" presId="urn:microsoft.com/office/officeart/2005/8/layout/hProcess9"/>
    <dgm:cxn modelId="{6F188D87-429C-475D-8113-90EDD3E376BB}" type="presOf" srcId="{7EBEB1C1-3195-442F-8F0D-FE92599EC1FA}" destId="{C6AA0CE1-3D39-45DD-A3AF-ACC9927C27C4}" srcOrd="0" destOrd="0" presId="urn:microsoft.com/office/officeart/2005/8/layout/hProcess9"/>
    <dgm:cxn modelId="{CF070BC5-45EB-4047-B078-204BD5583A4C}" srcId="{FAE29E12-6422-4C7D-BD8C-C4DA015B3C96}" destId="{36841C4A-8DEC-41E8-BED3-1CDA233B6198}" srcOrd="0" destOrd="0" parTransId="{8651F3CD-55EE-49E5-81D3-763D3CD12FD1}" sibTransId="{1BC0FA52-DA70-4355-8F4E-CBBDD33C0C4F}"/>
    <dgm:cxn modelId="{949DED78-36AD-4CC7-9315-A0E93D4A4C43}" type="presOf" srcId="{FAE29E12-6422-4C7D-BD8C-C4DA015B3C96}" destId="{E095EC54-B03C-4B40-99E7-B956B85A4274}" srcOrd="0" destOrd="0" presId="urn:microsoft.com/office/officeart/2005/8/layout/hProcess9"/>
    <dgm:cxn modelId="{B06BBC87-A172-4267-921A-4BDC6224E009}" type="presOf" srcId="{36841C4A-8DEC-41E8-BED3-1CDA233B6198}" destId="{1A041244-EB84-40A7-9A9B-E031C58110E1}" srcOrd="0" destOrd="0" presId="urn:microsoft.com/office/officeart/2005/8/layout/hProcess9"/>
    <dgm:cxn modelId="{7DD2EA36-96DC-42C3-B56B-313597DC74DA}" type="presParOf" srcId="{E095EC54-B03C-4B40-99E7-B956B85A4274}" destId="{62E8A57D-5655-424A-ABE1-DA0C32AE2FBC}" srcOrd="0" destOrd="0" presId="urn:microsoft.com/office/officeart/2005/8/layout/hProcess9"/>
    <dgm:cxn modelId="{632EFBA7-EE07-49C8-8E1E-263D316AB92F}" type="presParOf" srcId="{E095EC54-B03C-4B40-99E7-B956B85A4274}" destId="{4798910B-3CC9-4895-8D09-7741DB22662F}" srcOrd="1" destOrd="0" presId="urn:microsoft.com/office/officeart/2005/8/layout/hProcess9"/>
    <dgm:cxn modelId="{2EB0648E-31B4-4B29-93D0-108E6CFF41FC}" type="presParOf" srcId="{4798910B-3CC9-4895-8D09-7741DB22662F}" destId="{1A041244-EB84-40A7-9A9B-E031C58110E1}" srcOrd="0" destOrd="0" presId="urn:microsoft.com/office/officeart/2005/8/layout/hProcess9"/>
    <dgm:cxn modelId="{0DCC34D6-15FB-4E25-BC63-EA5609B0945C}" type="presParOf" srcId="{4798910B-3CC9-4895-8D09-7741DB22662F}" destId="{06DDFCD5-05C0-4580-9B35-C9638297FDDC}" srcOrd="1" destOrd="0" presId="urn:microsoft.com/office/officeart/2005/8/layout/hProcess9"/>
    <dgm:cxn modelId="{72C7213B-5174-4AA6-A34F-AA1A33515826}" type="presParOf" srcId="{4798910B-3CC9-4895-8D09-7741DB22662F}" destId="{CC455AE4-34C5-4605-8E14-CC61C99954D7}" srcOrd="2" destOrd="0" presId="urn:microsoft.com/office/officeart/2005/8/layout/hProcess9"/>
    <dgm:cxn modelId="{A68AAEE4-0367-456C-9F15-9ECC6EF583A2}" type="presParOf" srcId="{4798910B-3CC9-4895-8D09-7741DB22662F}" destId="{BFCAEEF1-7F2B-478A-A786-094D2B533338}" srcOrd="3" destOrd="0" presId="urn:microsoft.com/office/officeart/2005/8/layout/hProcess9"/>
    <dgm:cxn modelId="{164E52DA-AE52-4F94-8639-88E1C47CE4A3}" type="presParOf" srcId="{4798910B-3CC9-4895-8D09-7741DB22662F}" destId="{C6AA0CE1-3D39-45DD-A3AF-ACC9927C27C4}"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E391F9-E5E3-4E2A-880F-2EAB358BC7D6}">
      <dsp:nvSpPr>
        <dsp:cNvPr id="0" name=""/>
        <dsp:cNvSpPr/>
      </dsp:nvSpPr>
      <dsp:spPr>
        <a:xfrm>
          <a:off x="607224" y="0"/>
          <a:ext cx="6916368" cy="5328591"/>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35D79D-7938-4A11-A20E-C81C9D7EAE6C}">
      <dsp:nvSpPr>
        <dsp:cNvPr id="0" name=""/>
        <dsp:cNvSpPr/>
      </dsp:nvSpPr>
      <dsp:spPr>
        <a:xfrm>
          <a:off x="275732" y="1598577"/>
          <a:ext cx="2441071" cy="2131436"/>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a:solidFill>
                <a:schemeClr val="tx1"/>
              </a:solidFill>
            </a:rPr>
            <a:t>'logographic' stage</a:t>
          </a:r>
        </a:p>
        <a:p>
          <a:pPr lvl="0" algn="ctr" defTabSz="622300">
            <a:lnSpc>
              <a:spcPct val="90000"/>
            </a:lnSpc>
            <a:spcBef>
              <a:spcPct val="0"/>
            </a:spcBef>
            <a:spcAft>
              <a:spcPct val="35000"/>
            </a:spcAft>
          </a:pPr>
          <a:r>
            <a:rPr lang="en-GB" sz="1400" kern="1200" dirty="0" smtClean="0">
              <a:solidFill>
                <a:schemeClr val="tx1"/>
              </a:solidFill>
            </a:rPr>
            <a:t>Memorises the spelling of whole </a:t>
          </a:r>
          <a:r>
            <a:rPr lang="en-GB" sz="1400" kern="1200" dirty="0">
              <a:solidFill>
                <a:schemeClr val="tx1"/>
              </a:solidFill>
            </a:rPr>
            <a:t>words</a:t>
          </a:r>
        </a:p>
        <a:p>
          <a:pPr lvl="0" algn="ctr" defTabSz="622300">
            <a:lnSpc>
              <a:spcPct val="90000"/>
            </a:lnSpc>
            <a:spcBef>
              <a:spcPct val="0"/>
            </a:spcBef>
            <a:spcAft>
              <a:spcPct val="35000"/>
            </a:spcAft>
          </a:pPr>
          <a:r>
            <a:rPr lang="en-GB" sz="1400" kern="1200" dirty="0">
              <a:solidFill>
                <a:schemeClr val="tx1"/>
              </a:solidFill>
            </a:rPr>
            <a:t>Early Level </a:t>
          </a:r>
        </a:p>
        <a:p>
          <a:pPr lvl="0" algn="ctr" defTabSz="622300">
            <a:lnSpc>
              <a:spcPct val="90000"/>
            </a:lnSpc>
            <a:spcBef>
              <a:spcPct val="0"/>
            </a:spcBef>
            <a:spcAft>
              <a:spcPct val="35000"/>
            </a:spcAft>
          </a:pPr>
          <a:r>
            <a:rPr lang="en-GB" sz="1400" kern="1200" dirty="0">
              <a:solidFill>
                <a:schemeClr val="tx1"/>
              </a:solidFill>
            </a:rPr>
            <a:t>(age 5 or 6)</a:t>
          </a:r>
        </a:p>
      </dsp:txBody>
      <dsp:txXfrm>
        <a:off x="379780" y="1702625"/>
        <a:ext cx="2232975" cy="1923340"/>
      </dsp:txXfrm>
    </dsp:sp>
    <dsp:sp modelId="{03BD0FAC-E5F9-4493-9AC4-7EF2B19B6DDF}">
      <dsp:nvSpPr>
        <dsp:cNvPr id="0" name=""/>
        <dsp:cNvSpPr/>
      </dsp:nvSpPr>
      <dsp:spPr>
        <a:xfrm>
          <a:off x="2847916" y="1598577"/>
          <a:ext cx="2441071" cy="2131436"/>
        </a:xfrm>
        <a:prstGeom prst="roundRect">
          <a:avLst/>
        </a:prstGeom>
        <a:solidFill>
          <a:schemeClr val="accent2">
            <a:hueOff val="2182939"/>
            <a:satOff val="7734"/>
            <a:lumOff val="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a:solidFill>
                <a:schemeClr val="tx1"/>
              </a:solidFill>
            </a:rPr>
            <a:t>'alphabetic' stage</a:t>
          </a:r>
        </a:p>
        <a:p>
          <a:pPr lvl="0" algn="ctr" defTabSz="622300">
            <a:lnSpc>
              <a:spcPct val="90000"/>
            </a:lnSpc>
            <a:spcBef>
              <a:spcPct val="0"/>
            </a:spcBef>
            <a:spcAft>
              <a:spcPct val="35000"/>
            </a:spcAft>
          </a:pPr>
          <a:r>
            <a:rPr lang="en-GB" sz="1400" kern="1200" dirty="0">
              <a:solidFill>
                <a:schemeClr val="tx1"/>
              </a:solidFill>
            </a:rPr>
            <a:t>phonic </a:t>
          </a:r>
          <a:r>
            <a:rPr lang="en-GB" sz="1400" kern="1200" dirty="0" smtClean="0">
              <a:solidFill>
                <a:schemeClr val="tx1"/>
              </a:solidFill>
            </a:rPr>
            <a:t>awareness and growing understanding of the phoneme/grapheme relationship</a:t>
          </a:r>
          <a:endParaRPr lang="en-GB" sz="1400" kern="1200" dirty="0">
            <a:solidFill>
              <a:schemeClr val="tx1"/>
            </a:solidFill>
          </a:endParaRPr>
        </a:p>
        <a:p>
          <a:pPr lvl="0" algn="ctr" defTabSz="622300">
            <a:lnSpc>
              <a:spcPct val="90000"/>
            </a:lnSpc>
            <a:spcBef>
              <a:spcPct val="0"/>
            </a:spcBef>
            <a:spcAft>
              <a:spcPct val="35000"/>
            </a:spcAft>
          </a:pPr>
          <a:r>
            <a:rPr lang="en-GB" sz="1400" kern="1200" dirty="0">
              <a:solidFill>
                <a:schemeClr val="tx1"/>
              </a:solidFill>
            </a:rPr>
            <a:t>First Level </a:t>
          </a:r>
        </a:p>
        <a:p>
          <a:pPr lvl="0" algn="ctr" defTabSz="622300">
            <a:lnSpc>
              <a:spcPct val="90000"/>
            </a:lnSpc>
            <a:spcBef>
              <a:spcPct val="0"/>
            </a:spcBef>
            <a:spcAft>
              <a:spcPct val="35000"/>
            </a:spcAft>
          </a:pPr>
          <a:r>
            <a:rPr lang="en-GB" sz="1400" kern="1200" dirty="0">
              <a:solidFill>
                <a:schemeClr val="tx1"/>
              </a:solidFill>
            </a:rPr>
            <a:t>(age 6-7)</a:t>
          </a:r>
        </a:p>
      </dsp:txBody>
      <dsp:txXfrm>
        <a:off x="2951964" y="1702625"/>
        <a:ext cx="2232975" cy="1923340"/>
      </dsp:txXfrm>
    </dsp:sp>
    <dsp:sp modelId="{BC44D82A-1053-413C-9291-1263BBF765E1}">
      <dsp:nvSpPr>
        <dsp:cNvPr id="0" name=""/>
        <dsp:cNvSpPr/>
      </dsp:nvSpPr>
      <dsp:spPr>
        <a:xfrm>
          <a:off x="5420099" y="1598577"/>
          <a:ext cx="2441071" cy="2131436"/>
        </a:xfrm>
        <a:prstGeom prst="roundRect">
          <a:avLst/>
        </a:prstGeom>
        <a:solidFill>
          <a:schemeClr val="accent2">
            <a:hueOff val="4365879"/>
            <a:satOff val="15469"/>
            <a:lumOff val="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a:solidFill>
                <a:schemeClr val="tx1"/>
              </a:solidFill>
            </a:rPr>
            <a:t>'orthographic' stage</a:t>
          </a:r>
        </a:p>
        <a:p>
          <a:pPr lvl="0" algn="ctr" defTabSz="622300">
            <a:lnSpc>
              <a:spcPct val="90000"/>
            </a:lnSpc>
            <a:spcBef>
              <a:spcPct val="0"/>
            </a:spcBef>
            <a:spcAft>
              <a:spcPct val="35000"/>
            </a:spcAft>
          </a:pPr>
          <a:r>
            <a:rPr lang="en-GB" sz="1400" kern="1200" dirty="0">
              <a:solidFill>
                <a:schemeClr val="tx1"/>
              </a:solidFill>
            </a:rPr>
            <a:t>Abstract code </a:t>
          </a:r>
          <a:r>
            <a:rPr lang="en-GB" sz="1400" kern="1200" dirty="0" smtClean="0">
              <a:solidFill>
                <a:schemeClr val="tx1"/>
              </a:solidFill>
            </a:rPr>
            <a:t>awareness bringing a higher level of understanding of the different ways in which phonemes can be written</a:t>
          </a:r>
          <a:endParaRPr lang="en-GB" sz="1400" kern="1200" dirty="0">
            <a:solidFill>
              <a:schemeClr val="tx1"/>
            </a:solidFill>
          </a:endParaRPr>
        </a:p>
        <a:p>
          <a:pPr lvl="0" algn="ctr" defTabSz="622300">
            <a:lnSpc>
              <a:spcPct val="90000"/>
            </a:lnSpc>
            <a:spcBef>
              <a:spcPct val="0"/>
            </a:spcBef>
            <a:spcAft>
              <a:spcPct val="35000"/>
            </a:spcAft>
          </a:pPr>
          <a:r>
            <a:rPr lang="en-GB" sz="1400" kern="1200" dirty="0">
              <a:solidFill>
                <a:schemeClr val="tx1"/>
              </a:solidFill>
            </a:rPr>
            <a:t>Second Level </a:t>
          </a:r>
        </a:p>
        <a:p>
          <a:pPr lvl="0" algn="ctr" defTabSz="622300">
            <a:lnSpc>
              <a:spcPct val="90000"/>
            </a:lnSpc>
            <a:spcBef>
              <a:spcPct val="0"/>
            </a:spcBef>
            <a:spcAft>
              <a:spcPct val="35000"/>
            </a:spcAft>
          </a:pPr>
          <a:r>
            <a:rPr lang="en-GB" sz="1400" kern="1200" dirty="0">
              <a:solidFill>
                <a:schemeClr val="tx1"/>
              </a:solidFill>
            </a:rPr>
            <a:t>(from about 8)</a:t>
          </a:r>
        </a:p>
      </dsp:txBody>
      <dsp:txXfrm>
        <a:off x="5524147" y="1702625"/>
        <a:ext cx="2232975" cy="1923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C6FA93-EA06-41F2-94E1-35CF76685B14}">
      <dsp:nvSpPr>
        <dsp:cNvPr id="0" name=""/>
        <dsp:cNvSpPr/>
      </dsp:nvSpPr>
      <dsp:spPr>
        <a:xfrm>
          <a:off x="2844800" y="1828800"/>
          <a:ext cx="2235200" cy="2235200"/>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Writing</a:t>
          </a:r>
        </a:p>
      </dsp:txBody>
      <dsp:txXfrm>
        <a:off x="3294175" y="2352385"/>
        <a:ext cx="1336450" cy="1148939"/>
      </dsp:txXfrm>
    </dsp:sp>
    <dsp:sp modelId="{BB508870-77D0-4C06-ADB6-33F3D2125483}">
      <dsp:nvSpPr>
        <dsp:cNvPr id="0" name=""/>
        <dsp:cNvSpPr/>
      </dsp:nvSpPr>
      <dsp:spPr>
        <a:xfrm>
          <a:off x="1544320" y="1300480"/>
          <a:ext cx="1625600" cy="1625600"/>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Reading</a:t>
          </a:r>
        </a:p>
      </dsp:txBody>
      <dsp:txXfrm>
        <a:off x="1953570" y="1712203"/>
        <a:ext cx="807100" cy="802154"/>
      </dsp:txXfrm>
    </dsp:sp>
    <dsp:sp modelId="{CD51D32D-0675-4395-A703-B9957DAEA915}">
      <dsp:nvSpPr>
        <dsp:cNvPr id="0" name=""/>
        <dsp:cNvSpPr/>
      </dsp:nvSpPr>
      <dsp:spPr>
        <a:xfrm rot="20700000">
          <a:off x="2454821" y="178981"/>
          <a:ext cx="1592756" cy="1592756"/>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spelling</a:t>
          </a:r>
        </a:p>
      </dsp:txBody>
      <dsp:txXfrm rot="-20700000">
        <a:off x="2804160" y="528320"/>
        <a:ext cx="894080" cy="894080"/>
      </dsp:txXfrm>
    </dsp:sp>
    <dsp:sp modelId="{555A0EA3-4EA9-46ED-907E-B42032677AC1}">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17E6ED-5CA7-476B-9871-387D9805ABFD}">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C5511D3-2B2B-46A0-AA33-06B927DF39D2}">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127852-0A0A-4FFE-930D-A32E22435875}">
      <dsp:nvSpPr>
        <dsp:cNvPr id="0" name=""/>
        <dsp:cNvSpPr/>
      </dsp:nvSpPr>
      <dsp:spPr>
        <a:xfrm>
          <a:off x="2513707" y="1497707"/>
          <a:ext cx="1068585" cy="106858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spelling</a:t>
          </a:r>
        </a:p>
      </dsp:txBody>
      <dsp:txXfrm>
        <a:off x="2670198" y="1654198"/>
        <a:ext cx="755603" cy="755603"/>
      </dsp:txXfrm>
    </dsp:sp>
    <dsp:sp modelId="{DB0057E7-C9F4-4057-9BCC-F15DC02C71F7}">
      <dsp:nvSpPr>
        <dsp:cNvPr id="0" name=""/>
        <dsp:cNvSpPr/>
      </dsp:nvSpPr>
      <dsp:spPr>
        <a:xfrm rot="16200000">
          <a:off x="2934877" y="1109011"/>
          <a:ext cx="226245" cy="36331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2968814" y="1215612"/>
        <a:ext cx="158372" cy="217991"/>
      </dsp:txXfrm>
    </dsp:sp>
    <dsp:sp modelId="{18872871-8CDE-4410-A7EC-AA641394C21B}">
      <dsp:nvSpPr>
        <dsp:cNvPr id="0" name=""/>
        <dsp:cNvSpPr/>
      </dsp:nvSpPr>
      <dsp:spPr>
        <a:xfrm>
          <a:off x="2513707" y="2243"/>
          <a:ext cx="1068585" cy="1068585"/>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Visual memory</a:t>
          </a:r>
        </a:p>
      </dsp:txBody>
      <dsp:txXfrm>
        <a:off x="2670198" y="158734"/>
        <a:ext cx="755603" cy="755603"/>
      </dsp:txXfrm>
    </dsp:sp>
    <dsp:sp modelId="{0E4F4E9A-FF5C-4861-BF9E-FD3990EC302D}">
      <dsp:nvSpPr>
        <dsp:cNvPr id="0" name=""/>
        <dsp:cNvSpPr/>
      </dsp:nvSpPr>
      <dsp:spPr>
        <a:xfrm rot="19800000">
          <a:off x="3576886" y="1479675"/>
          <a:ext cx="226245" cy="36331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3581433" y="1569307"/>
        <a:ext cx="158372" cy="217991"/>
      </dsp:txXfrm>
    </dsp:sp>
    <dsp:sp modelId="{9E3690EF-81CE-4877-8AE6-163FCBC60311}">
      <dsp:nvSpPr>
        <dsp:cNvPr id="0" name=""/>
        <dsp:cNvSpPr/>
      </dsp:nvSpPr>
      <dsp:spPr>
        <a:xfrm>
          <a:off x="3808816" y="749975"/>
          <a:ext cx="1068585" cy="1068585"/>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Phoneme – grapheme awareness</a:t>
          </a:r>
        </a:p>
      </dsp:txBody>
      <dsp:txXfrm>
        <a:off x="3965307" y="906466"/>
        <a:ext cx="755603" cy="755603"/>
      </dsp:txXfrm>
    </dsp:sp>
    <dsp:sp modelId="{8D90DC95-54EF-4057-A47A-04FD8D5A68BD}">
      <dsp:nvSpPr>
        <dsp:cNvPr id="0" name=""/>
        <dsp:cNvSpPr/>
      </dsp:nvSpPr>
      <dsp:spPr>
        <a:xfrm rot="1800000">
          <a:off x="3576886" y="2221004"/>
          <a:ext cx="226245" cy="363319"/>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3581433" y="2276700"/>
        <a:ext cx="158372" cy="217991"/>
      </dsp:txXfrm>
    </dsp:sp>
    <dsp:sp modelId="{4F0F0EA5-0AAF-4EAD-A710-2418BE5CB3BE}">
      <dsp:nvSpPr>
        <dsp:cNvPr id="0" name=""/>
        <dsp:cNvSpPr/>
      </dsp:nvSpPr>
      <dsp:spPr>
        <a:xfrm>
          <a:off x="3808816" y="2245439"/>
          <a:ext cx="1068585" cy="1068585"/>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vocabulary</a:t>
          </a:r>
        </a:p>
      </dsp:txBody>
      <dsp:txXfrm>
        <a:off x="3965307" y="2401930"/>
        <a:ext cx="755603" cy="755603"/>
      </dsp:txXfrm>
    </dsp:sp>
    <dsp:sp modelId="{43C0F092-1E9E-49D3-81CB-6F75C0BED161}">
      <dsp:nvSpPr>
        <dsp:cNvPr id="0" name=""/>
        <dsp:cNvSpPr/>
      </dsp:nvSpPr>
      <dsp:spPr>
        <a:xfrm rot="5400000">
          <a:off x="2934877" y="2591669"/>
          <a:ext cx="226245" cy="36331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2968814" y="2630397"/>
        <a:ext cx="158372" cy="217991"/>
      </dsp:txXfrm>
    </dsp:sp>
    <dsp:sp modelId="{7FF38105-3D7C-4D7D-90F6-178E3F5048DD}">
      <dsp:nvSpPr>
        <dsp:cNvPr id="0" name=""/>
        <dsp:cNvSpPr/>
      </dsp:nvSpPr>
      <dsp:spPr>
        <a:xfrm>
          <a:off x="2513707" y="2993170"/>
          <a:ext cx="1068585" cy="1068585"/>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Knowing rules</a:t>
          </a:r>
        </a:p>
      </dsp:txBody>
      <dsp:txXfrm>
        <a:off x="2670198" y="3149661"/>
        <a:ext cx="755603" cy="755603"/>
      </dsp:txXfrm>
    </dsp:sp>
    <dsp:sp modelId="{F1B14B45-8065-4FBB-A362-B7E3E635F590}">
      <dsp:nvSpPr>
        <dsp:cNvPr id="0" name=""/>
        <dsp:cNvSpPr/>
      </dsp:nvSpPr>
      <dsp:spPr>
        <a:xfrm rot="9000000">
          <a:off x="2292867" y="2221004"/>
          <a:ext cx="226245" cy="363319"/>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2356193" y="2276700"/>
        <a:ext cx="158372" cy="217991"/>
      </dsp:txXfrm>
    </dsp:sp>
    <dsp:sp modelId="{0AE79691-4CD8-42C4-BD12-D1D19850D316}">
      <dsp:nvSpPr>
        <dsp:cNvPr id="0" name=""/>
        <dsp:cNvSpPr/>
      </dsp:nvSpPr>
      <dsp:spPr>
        <a:xfrm>
          <a:off x="1218597" y="2245439"/>
          <a:ext cx="1068585" cy="1068585"/>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Knowledge of different sound patterns  </a:t>
          </a:r>
        </a:p>
      </dsp:txBody>
      <dsp:txXfrm>
        <a:off x="1375088" y="2401930"/>
        <a:ext cx="755603" cy="755603"/>
      </dsp:txXfrm>
    </dsp:sp>
    <dsp:sp modelId="{3F04B9C9-4E26-4DD8-9B52-0C5956F05ADB}">
      <dsp:nvSpPr>
        <dsp:cNvPr id="0" name=""/>
        <dsp:cNvSpPr/>
      </dsp:nvSpPr>
      <dsp:spPr>
        <a:xfrm rot="12600000">
          <a:off x="2292867" y="1479675"/>
          <a:ext cx="226245" cy="36331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2356193" y="1569307"/>
        <a:ext cx="158372" cy="217991"/>
      </dsp:txXfrm>
    </dsp:sp>
    <dsp:sp modelId="{759C9038-96DD-4527-A9E3-8B1992C3196D}">
      <dsp:nvSpPr>
        <dsp:cNvPr id="0" name=""/>
        <dsp:cNvSpPr/>
      </dsp:nvSpPr>
      <dsp:spPr>
        <a:xfrm>
          <a:off x="1218597" y="749975"/>
          <a:ext cx="1068585" cy="1068585"/>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Auditory processing</a:t>
          </a:r>
        </a:p>
      </dsp:txBody>
      <dsp:txXfrm>
        <a:off x="1375088" y="906466"/>
        <a:ext cx="755603" cy="7556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E8A57D-5655-424A-ABE1-DA0C32AE2FBC}">
      <dsp:nvSpPr>
        <dsp:cNvPr id="0" name=""/>
        <dsp:cNvSpPr/>
      </dsp:nvSpPr>
      <dsp:spPr>
        <a:xfrm>
          <a:off x="617219" y="0"/>
          <a:ext cx="6995160" cy="452596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041244-EB84-40A7-9A9B-E031C58110E1}">
      <dsp:nvSpPr>
        <dsp:cNvPr id="0" name=""/>
        <dsp:cNvSpPr/>
      </dsp:nvSpPr>
      <dsp:spPr>
        <a:xfrm>
          <a:off x="1249691" y="1809579"/>
          <a:ext cx="1505715" cy="906803"/>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a:solidFill>
                <a:schemeClr val="tx1"/>
              </a:solidFill>
            </a:rPr>
            <a:t>What is known</a:t>
          </a:r>
        </a:p>
      </dsp:txBody>
      <dsp:txXfrm>
        <a:off x="1293957" y="1853845"/>
        <a:ext cx="1417183" cy="818271"/>
      </dsp:txXfrm>
    </dsp:sp>
    <dsp:sp modelId="{CC455AE4-34C5-4605-8E14-CC61C99954D7}">
      <dsp:nvSpPr>
        <dsp:cNvPr id="0" name=""/>
        <dsp:cNvSpPr/>
      </dsp:nvSpPr>
      <dsp:spPr>
        <a:xfrm>
          <a:off x="3034683" y="1257004"/>
          <a:ext cx="2312677" cy="2011953"/>
        </a:xfrm>
        <a:prstGeom prst="roundRect">
          <a:avLst/>
        </a:prstGeom>
        <a:solidFill>
          <a:schemeClr val="accent5">
            <a:hueOff val="-1505437"/>
            <a:satOff val="7815"/>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a:solidFill>
                <a:schemeClr val="tx1"/>
              </a:solidFill>
            </a:rPr>
            <a:t>Zone of proximal development</a:t>
          </a:r>
        </a:p>
        <a:p>
          <a:pPr lvl="0" algn="ctr" defTabSz="622300">
            <a:lnSpc>
              <a:spcPct val="90000"/>
            </a:lnSpc>
            <a:spcBef>
              <a:spcPct val="0"/>
            </a:spcBef>
            <a:spcAft>
              <a:spcPct val="35000"/>
            </a:spcAft>
          </a:pPr>
          <a:r>
            <a:rPr lang="en-US" sz="1200" kern="1200" dirty="0">
              <a:solidFill>
                <a:schemeClr val="tx1"/>
              </a:solidFill>
            </a:rPr>
            <a:t>Skills too difficult for a child to master on his own, but with guidance and encouragement, it can be done.</a:t>
          </a:r>
        </a:p>
      </dsp:txBody>
      <dsp:txXfrm>
        <a:off x="3132898" y="1355219"/>
        <a:ext cx="2116247" cy="1815523"/>
      </dsp:txXfrm>
    </dsp:sp>
    <dsp:sp modelId="{C6AA0CE1-3D39-45DD-A3AF-ACC9927C27C4}">
      <dsp:nvSpPr>
        <dsp:cNvPr id="0" name=""/>
        <dsp:cNvSpPr/>
      </dsp:nvSpPr>
      <dsp:spPr>
        <a:xfrm>
          <a:off x="5626636" y="1809579"/>
          <a:ext cx="1353271" cy="906803"/>
        </a:xfrm>
        <a:prstGeom prst="roundRect">
          <a:avLst/>
        </a:prstGeom>
        <a:solidFill>
          <a:schemeClr val="accent5">
            <a:hueOff val="-3010874"/>
            <a:satOff val="1563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a:solidFill>
                <a:schemeClr val="tx1"/>
              </a:solidFill>
            </a:rPr>
            <a:t>What is not know</a:t>
          </a:r>
        </a:p>
      </dsp:txBody>
      <dsp:txXfrm>
        <a:off x="5670902" y="1853845"/>
        <a:ext cx="1264739" cy="8182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E8A57D-5655-424A-ABE1-DA0C32AE2FBC}">
      <dsp:nvSpPr>
        <dsp:cNvPr id="0" name=""/>
        <dsp:cNvSpPr/>
      </dsp:nvSpPr>
      <dsp:spPr>
        <a:xfrm>
          <a:off x="356439" y="0"/>
          <a:ext cx="4039648" cy="2520280"/>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041244-EB84-40A7-9A9B-E031C58110E1}">
      <dsp:nvSpPr>
        <dsp:cNvPr id="0" name=""/>
        <dsp:cNvSpPr/>
      </dsp:nvSpPr>
      <dsp:spPr>
        <a:xfrm>
          <a:off x="1888" y="1007663"/>
          <a:ext cx="1238617" cy="504953"/>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a:t>What is known</a:t>
          </a:r>
        </a:p>
      </dsp:txBody>
      <dsp:txXfrm>
        <a:off x="26538" y="1032313"/>
        <a:ext cx="1189317" cy="455653"/>
      </dsp:txXfrm>
    </dsp:sp>
    <dsp:sp modelId="{CC455AE4-34C5-4605-8E14-CC61C99954D7}">
      <dsp:nvSpPr>
        <dsp:cNvPr id="0" name=""/>
        <dsp:cNvSpPr/>
      </dsp:nvSpPr>
      <dsp:spPr>
        <a:xfrm>
          <a:off x="1349457" y="613809"/>
          <a:ext cx="2179015" cy="1292661"/>
        </a:xfrm>
        <a:prstGeom prst="roundRect">
          <a:avLst/>
        </a:prstGeom>
        <a:solidFill>
          <a:schemeClr val="accent5">
            <a:hueOff val="-1505437"/>
            <a:satOff val="7815"/>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a:solidFill>
                <a:schemeClr val="tx1"/>
              </a:solidFill>
            </a:rPr>
            <a:t>Zone of proximal development</a:t>
          </a:r>
        </a:p>
        <a:p>
          <a:pPr lvl="0" algn="ctr" defTabSz="622300">
            <a:lnSpc>
              <a:spcPct val="90000"/>
            </a:lnSpc>
            <a:spcBef>
              <a:spcPct val="0"/>
            </a:spcBef>
            <a:spcAft>
              <a:spcPct val="35000"/>
            </a:spcAft>
          </a:pPr>
          <a:r>
            <a:rPr lang="en-US" sz="1200" kern="1200" dirty="0"/>
            <a:t>Skills too difficult for a child to master on his own, but with guidance and encouragement, it can be done.</a:t>
          </a:r>
        </a:p>
      </dsp:txBody>
      <dsp:txXfrm>
        <a:off x="1412560" y="676912"/>
        <a:ext cx="2052809" cy="1166455"/>
      </dsp:txXfrm>
    </dsp:sp>
    <dsp:sp modelId="{C6AA0CE1-3D39-45DD-A3AF-ACC9927C27C4}">
      <dsp:nvSpPr>
        <dsp:cNvPr id="0" name=""/>
        <dsp:cNvSpPr/>
      </dsp:nvSpPr>
      <dsp:spPr>
        <a:xfrm>
          <a:off x="3637423" y="1007663"/>
          <a:ext cx="1113215" cy="504953"/>
        </a:xfrm>
        <a:prstGeom prst="roundRect">
          <a:avLst/>
        </a:prstGeom>
        <a:solidFill>
          <a:schemeClr val="accent5">
            <a:hueOff val="-3010874"/>
            <a:satOff val="1563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a:t>What is not know</a:t>
          </a:r>
        </a:p>
      </dsp:txBody>
      <dsp:txXfrm>
        <a:off x="3662073" y="1032313"/>
        <a:ext cx="1063915" cy="45565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FE0519D-7EBC-490D-80DC-D8C6DC7BA2B3}" type="datetimeFigureOut">
              <a:rPr lang="en-GB" smtClean="0"/>
              <a:t>25/10/2017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AA002E-D9D8-4214-BC38-E4593419D84C}" type="slidenum">
              <a:rPr lang="en-GB" smtClean="0"/>
              <a:t>‹#›</a:t>
            </a:fld>
            <a:endParaRPr lang="en-GB"/>
          </a:p>
        </p:txBody>
      </p:sp>
    </p:spTree>
    <p:extLst>
      <p:ext uri="{BB962C8B-B14F-4D97-AF65-F5344CB8AC3E}">
        <p14:creationId xmlns:p14="http://schemas.microsoft.com/office/powerpoint/2010/main" val="3837398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FE0519D-7EBC-490D-80DC-D8C6DC7BA2B3}" type="datetimeFigureOut">
              <a:rPr lang="en-GB" smtClean="0"/>
              <a:t>25/10/2017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AA002E-D9D8-4214-BC38-E4593419D84C}" type="slidenum">
              <a:rPr lang="en-GB" smtClean="0"/>
              <a:t>‹#›</a:t>
            </a:fld>
            <a:endParaRPr lang="en-GB"/>
          </a:p>
        </p:txBody>
      </p:sp>
    </p:spTree>
    <p:extLst>
      <p:ext uri="{BB962C8B-B14F-4D97-AF65-F5344CB8AC3E}">
        <p14:creationId xmlns:p14="http://schemas.microsoft.com/office/powerpoint/2010/main" val="2081489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E0519D-7EBC-490D-80DC-D8C6DC7BA2B3}" type="datetimeFigureOut">
              <a:rPr lang="en-GB" smtClean="0"/>
              <a:t>25/10/2017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AA002E-D9D8-4214-BC38-E4593419D84C}" type="slidenum">
              <a:rPr lang="en-GB" smtClean="0"/>
              <a:t>‹#›</a:t>
            </a:fld>
            <a:endParaRPr lang="en-GB"/>
          </a:p>
        </p:txBody>
      </p:sp>
    </p:spTree>
    <p:extLst>
      <p:ext uri="{BB962C8B-B14F-4D97-AF65-F5344CB8AC3E}">
        <p14:creationId xmlns:p14="http://schemas.microsoft.com/office/powerpoint/2010/main" val="3488745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FE0519D-7EBC-490D-80DC-D8C6DC7BA2B3}" type="datetimeFigureOut">
              <a:rPr lang="en-GB" smtClean="0"/>
              <a:t>25/10/2017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AA002E-D9D8-4214-BC38-E4593419D84C}" type="slidenum">
              <a:rPr lang="en-GB" smtClean="0"/>
              <a:t>‹#›</a:t>
            </a:fld>
            <a:endParaRPr lang="en-GB"/>
          </a:p>
        </p:txBody>
      </p:sp>
    </p:spTree>
    <p:extLst>
      <p:ext uri="{BB962C8B-B14F-4D97-AF65-F5344CB8AC3E}">
        <p14:creationId xmlns:p14="http://schemas.microsoft.com/office/powerpoint/2010/main" val="615177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FE0519D-7EBC-490D-80DC-D8C6DC7BA2B3}" type="datetimeFigureOut">
              <a:rPr lang="en-GB" smtClean="0"/>
              <a:t>25/10/2017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1AA002E-D9D8-4214-BC38-E4593419D84C}" type="slidenum">
              <a:rPr lang="en-GB" smtClean="0"/>
              <a:t>‹#›</a:t>
            </a:fld>
            <a:endParaRPr lang="en-GB"/>
          </a:p>
        </p:txBody>
      </p:sp>
    </p:spTree>
    <p:extLst>
      <p:ext uri="{BB962C8B-B14F-4D97-AF65-F5344CB8AC3E}">
        <p14:creationId xmlns:p14="http://schemas.microsoft.com/office/powerpoint/2010/main" val="3817726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FE0519D-7EBC-490D-80DC-D8C6DC7BA2B3}" type="datetimeFigureOut">
              <a:rPr lang="en-GB" smtClean="0"/>
              <a:t>25/10/2017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1AA002E-D9D8-4214-BC38-E4593419D84C}" type="slidenum">
              <a:rPr lang="en-GB" smtClean="0"/>
              <a:t>‹#›</a:t>
            </a:fld>
            <a:endParaRPr lang="en-GB"/>
          </a:p>
        </p:txBody>
      </p:sp>
    </p:spTree>
    <p:extLst>
      <p:ext uri="{BB962C8B-B14F-4D97-AF65-F5344CB8AC3E}">
        <p14:creationId xmlns:p14="http://schemas.microsoft.com/office/powerpoint/2010/main" val="3470504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E0519D-7EBC-490D-80DC-D8C6DC7BA2B3}" type="datetimeFigureOut">
              <a:rPr lang="en-GB" smtClean="0"/>
              <a:t>25/10/2017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1AA002E-D9D8-4214-BC38-E4593419D84C}" type="slidenum">
              <a:rPr lang="en-GB" smtClean="0"/>
              <a:t>‹#›</a:t>
            </a:fld>
            <a:endParaRPr lang="en-GB"/>
          </a:p>
        </p:txBody>
      </p:sp>
    </p:spTree>
    <p:extLst>
      <p:ext uri="{BB962C8B-B14F-4D97-AF65-F5344CB8AC3E}">
        <p14:creationId xmlns:p14="http://schemas.microsoft.com/office/powerpoint/2010/main" val="374888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FE0519D-7EBC-490D-80DC-D8C6DC7BA2B3}" type="datetimeFigureOut">
              <a:rPr lang="en-GB" smtClean="0"/>
              <a:t>25/10/2017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AA002E-D9D8-4214-BC38-E4593419D84C}" type="slidenum">
              <a:rPr lang="en-GB" smtClean="0"/>
              <a:t>‹#›</a:t>
            </a:fld>
            <a:endParaRPr lang="en-GB"/>
          </a:p>
        </p:txBody>
      </p:sp>
    </p:spTree>
    <p:extLst>
      <p:ext uri="{BB962C8B-B14F-4D97-AF65-F5344CB8AC3E}">
        <p14:creationId xmlns:p14="http://schemas.microsoft.com/office/powerpoint/2010/main" val="807083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FE0519D-7EBC-490D-80DC-D8C6DC7BA2B3}" type="datetimeFigureOut">
              <a:rPr lang="en-GB" smtClean="0"/>
              <a:t>25/10/2017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AA002E-D9D8-4214-BC38-E4593419D84C}" type="slidenum">
              <a:rPr lang="en-GB" smtClean="0"/>
              <a:t>‹#›</a:t>
            </a:fld>
            <a:endParaRPr lang="en-GB"/>
          </a:p>
        </p:txBody>
      </p:sp>
    </p:spTree>
    <p:extLst>
      <p:ext uri="{BB962C8B-B14F-4D97-AF65-F5344CB8AC3E}">
        <p14:creationId xmlns:p14="http://schemas.microsoft.com/office/powerpoint/2010/main" val="3732777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FE0519D-7EBC-490D-80DC-D8C6DC7BA2B3}" type="datetimeFigureOut">
              <a:rPr lang="en-GB" smtClean="0"/>
              <a:t>25/10/2017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AA002E-D9D8-4214-BC38-E4593419D84C}" type="slidenum">
              <a:rPr lang="en-GB" smtClean="0"/>
              <a:t>‹#›</a:t>
            </a:fld>
            <a:endParaRPr lang="en-GB"/>
          </a:p>
        </p:txBody>
      </p:sp>
    </p:spTree>
    <p:extLst>
      <p:ext uri="{BB962C8B-B14F-4D97-AF65-F5344CB8AC3E}">
        <p14:creationId xmlns:p14="http://schemas.microsoft.com/office/powerpoint/2010/main" val="97462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FE0519D-7EBC-490D-80DC-D8C6DC7BA2B3}" type="datetimeFigureOut">
              <a:rPr lang="en-GB" smtClean="0"/>
              <a:t>25/10/2017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AA002E-D9D8-4214-BC38-E4593419D84C}" type="slidenum">
              <a:rPr lang="en-GB" smtClean="0"/>
              <a:t>‹#›</a:t>
            </a:fld>
            <a:endParaRPr lang="en-GB"/>
          </a:p>
        </p:txBody>
      </p:sp>
    </p:spTree>
    <p:extLst>
      <p:ext uri="{BB962C8B-B14F-4D97-AF65-F5344CB8AC3E}">
        <p14:creationId xmlns:p14="http://schemas.microsoft.com/office/powerpoint/2010/main" val="2027800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E0519D-7EBC-490D-80DC-D8C6DC7BA2B3}" type="datetimeFigureOut">
              <a:rPr lang="en-GB" smtClean="0"/>
              <a:t>25/10/2017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AA002E-D9D8-4214-BC38-E4593419D84C}" type="slidenum">
              <a:rPr lang="en-GB" smtClean="0"/>
              <a:t>‹#›</a:t>
            </a:fld>
            <a:endParaRPr lang="en-GB"/>
          </a:p>
        </p:txBody>
      </p:sp>
    </p:spTree>
    <p:extLst>
      <p:ext uri="{BB962C8B-B14F-4D97-AF65-F5344CB8AC3E}">
        <p14:creationId xmlns:p14="http://schemas.microsoft.com/office/powerpoint/2010/main" val="2189173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tmp"/><Relationship Id="rId1" Type="http://schemas.openxmlformats.org/officeDocument/2006/relationships/slideLayout" Target="../slideLayouts/slideLayout2.xml"/><Relationship Id="rId4" Type="http://schemas.openxmlformats.org/officeDocument/2006/relationships/image" Target="../media/image8.tmp"/></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tmp"/><Relationship Id="rId1" Type="http://schemas.openxmlformats.org/officeDocument/2006/relationships/slideLayout" Target="../slideLayouts/slideLayout2.xml"/><Relationship Id="rId5" Type="http://schemas.openxmlformats.org/officeDocument/2006/relationships/image" Target="../media/image13.tmp"/><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image" Target="../media/image14.tmp"/><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9.xml.rels><?xml version="1.0" encoding="UTF-8" standalone="yes"?>
<Relationships xmlns="http://schemas.openxmlformats.org/package/2006/relationships"><Relationship Id="rId8" Type="http://schemas.openxmlformats.org/officeDocument/2006/relationships/image" Target="../media/image18.tmp"/><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7.tmp"/><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1196752"/>
            <a:ext cx="4030216" cy="1470025"/>
          </a:xfrm>
        </p:spPr>
        <p:txBody>
          <a:bodyPr/>
          <a:lstStyle/>
          <a:p>
            <a:r>
              <a:rPr lang="en-GB" dirty="0" smtClean="0">
                <a:latin typeface="Arial" panose="020B0604020202020204" pitchFamily="34" charset="0"/>
                <a:cs typeface="Arial" panose="020B0604020202020204" pitchFamily="34" charset="0"/>
              </a:rPr>
              <a:t>Wraparound Spelling</a:t>
            </a:r>
            <a:endParaRPr lang="en-GB"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043608" y="3212976"/>
            <a:ext cx="2984376" cy="1752600"/>
          </a:xfrm>
        </p:spPr>
        <p:txBody>
          <a:bodyPr>
            <a:normAutofit fontScale="85000" lnSpcReduction="10000"/>
          </a:bodyPr>
          <a:lstStyle/>
          <a:p>
            <a:r>
              <a:rPr lang="en-GB" dirty="0">
                <a:latin typeface="Arial" panose="020B0604020202020204" pitchFamily="34" charset="0"/>
                <a:cs typeface="Arial" panose="020B0604020202020204" pitchFamily="34" charset="0"/>
              </a:rPr>
              <a:t>Foundations and interventions</a:t>
            </a:r>
          </a:p>
          <a:p>
            <a:r>
              <a:rPr lang="en-GB" dirty="0">
                <a:latin typeface="Arial" panose="020B0604020202020204" pitchFamily="34" charset="0"/>
                <a:cs typeface="Arial" panose="020B0604020202020204" pitchFamily="34" charset="0"/>
              </a:rPr>
              <a:t>For 1</a:t>
            </a:r>
            <a:r>
              <a:rPr lang="en-GB" baseline="30000" dirty="0">
                <a:latin typeface="Arial" panose="020B0604020202020204" pitchFamily="34" charset="0"/>
                <a:cs typeface="Arial" panose="020B0604020202020204" pitchFamily="34" charset="0"/>
              </a:rPr>
              <a:t>st</a:t>
            </a:r>
            <a:r>
              <a:rPr lang="en-GB" dirty="0">
                <a:latin typeface="Arial" panose="020B0604020202020204" pitchFamily="34" charset="0"/>
                <a:cs typeface="Arial" panose="020B0604020202020204" pitchFamily="34" charset="0"/>
              </a:rPr>
              <a:t>  and 2</a:t>
            </a:r>
            <a:r>
              <a:rPr lang="en-GB" baseline="30000" dirty="0">
                <a:latin typeface="Arial" panose="020B0604020202020204" pitchFamily="34" charset="0"/>
                <a:cs typeface="Arial" panose="020B0604020202020204" pitchFamily="34" charset="0"/>
              </a:rPr>
              <a:t>nd</a:t>
            </a:r>
            <a:r>
              <a:rPr lang="en-GB" dirty="0">
                <a:latin typeface="Arial" panose="020B0604020202020204" pitchFamily="34" charset="0"/>
                <a:cs typeface="Arial" panose="020B0604020202020204" pitchFamily="34" charset="0"/>
              </a:rPr>
              <a:t>  Level </a:t>
            </a:r>
          </a:p>
        </p:txBody>
      </p:sp>
      <p:pic>
        <p:nvPicPr>
          <p:cNvPr id="7" name="Picture 6" descr="https://armstrongmedia.s3.amazonaws.com/wp-content/uploads/2016/02/UPWARD-Spiral.png"/>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988839"/>
            <a:ext cx="2785383" cy="4510385"/>
          </a:xfrm>
          <a:prstGeom prst="rect">
            <a:avLst/>
          </a:prstGeom>
          <a:noFill/>
          <a:ln>
            <a:noFill/>
          </a:ln>
        </p:spPr>
      </p:pic>
      <p:sp>
        <p:nvSpPr>
          <p:cNvPr id="4" name="TextBox 3"/>
          <p:cNvSpPr txBox="1"/>
          <p:nvPr/>
        </p:nvSpPr>
        <p:spPr>
          <a:xfrm rot="21095747">
            <a:off x="5689356" y="1293439"/>
            <a:ext cx="2376264" cy="923330"/>
          </a:xfrm>
          <a:prstGeom prst="rect">
            <a:avLst/>
          </a:prstGeom>
          <a:solidFill>
            <a:schemeClr val="bg1"/>
          </a:solidFill>
          <a:ln w="57150">
            <a:solidFill>
              <a:schemeClr val="tx1"/>
            </a:solidFill>
          </a:ln>
        </p:spPr>
        <p:txBody>
          <a:bodyPr wrap="square" rtlCol="0">
            <a:spAutoFit/>
          </a:bodyPr>
          <a:lstStyle/>
          <a:p>
            <a:r>
              <a:rPr lang="en-GB" dirty="0" smtClean="0">
                <a:latin typeface="Arial" panose="020B0604020202020204" pitchFamily="34" charset="0"/>
                <a:cs typeface="Arial" panose="020B0604020202020204" pitchFamily="34" charset="0"/>
              </a:rPr>
              <a:t> </a:t>
            </a:r>
          </a:p>
          <a:p>
            <a:r>
              <a:rPr lang="en-GB" dirty="0" smtClean="0">
                <a:latin typeface="Arial" panose="020B0604020202020204" pitchFamily="34" charset="0"/>
                <a:cs typeface="Arial" panose="020B0604020202020204" pitchFamily="34" charset="0"/>
              </a:rPr>
              <a:t>Wraparound Spelling</a:t>
            </a: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0107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was this child trying to write?</a:t>
            </a:r>
          </a:p>
        </p:txBody>
      </p:sp>
      <p:sp>
        <p:nvSpPr>
          <p:cNvPr id="3" name="Content Placeholder 2"/>
          <p:cNvSpPr>
            <a:spLocks noGrp="1"/>
          </p:cNvSpPr>
          <p:nvPr>
            <p:ph idx="1"/>
          </p:nvPr>
        </p:nvSpPr>
        <p:spPr/>
        <p:txBody>
          <a:bodyPr>
            <a:normAutofit/>
          </a:bodyPr>
          <a:lstStyle/>
          <a:p>
            <a:pPr marL="0" indent="0">
              <a:buNone/>
            </a:pPr>
            <a:endParaRPr lang="en-GB" sz="4000" dirty="0"/>
          </a:p>
          <a:p>
            <a:pPr marL="0" indent="0" algn="ctr">
              <a:buNone/>
            </a:pPr>
            <a:r>
              <a:rPr lang="en-GB" sz="9600" dirty="0" err="1"/>
              <a:t>metantatipy</a:t>
            </a:r>
            <a:r>
              <a:rPr lang="en-GB" sz="12000" dirty="0" smtClean="0">
                <a:sym typeface="Wingdings" panose="05000000000000000000" pitchFamily="2" charset="2"/>
              </a:rPr>
              <a:t></a:t>
            </a:r>
          </a:p>
          <a:p>
            <a:pPr marL="0" indent="0" algn="ctr">
              <a:buNone/>
            </a:pPr>
            <a:endParaRPr lang="en-GB" sz="12000" dirty="0"/>
          </a:p>
        </p:txBody>
      </p:sp>
    </p:spTree>
    <p:extLst>
      <p:ext uri="{BB962C8B-B14F-4D97-AF65-F5344CB8AC3E}">
        <p14:creationId xmlns:p14="http://schemas.microsoft.com/office/powerpoint/2010/main" val="851855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a:extLst>
              <a:ext uri="{FF2B5EF4-FFF2-40B4-BE49-F238E27FC236}">
                <a16:creationId xmlns="" xmlns:a16="http://schemas.microsoft.com/office/drawing/2014/main" id="{39A4E52C-4199-4302-9C54-824DA1D2BC85}"/>
              </a:ext>
            </a:extLst>
          </p:cNvPr>
          <p:cNvGraphicFramePr/>
          <p:nvPr>
            <p:extLst>
              <p:ext uri="{D42A27DB-BD31-4B8C-83A1-F6EECF244321}">
                <p14:modId xmlns:p14="http://schemas.microsoft.com/office/powerpoint/2010/main" val="2769794625"/>
              </p:ext>
            </p:extLst>
          </p:nvPr>
        </p:nvGraphicFramePr>
        <p:xfrm>
          <a:off x="683568" y="1412776"/>
          <a:ext cx="8136904"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 xmlns:a16="http://schemas.microsoft.com/office/drawing/2014/main" id="{BB081292-5A4F-44AC-8D90-A8C932B0DBF5}"/>
              </a:ext>
            </a:extLst>
          </p:cNvPr>
          <p:cNvSpPr>
            <a:spLocks noGrp="1"/>
          </p:cNvSpPr>
          <p:nvPr>
            <p:ph type="title"/>
          </p:nvPr>
        </p:nvSpPr>
        <p:spPr/>
        <p:txBody>
          <a:bodyPr/>
          <a:lstStyle/>
          <a:p>
            <a:r>
              <a:rPr lang="en-GB" dirty="0">
                <a:sym typeface="Wingdings" panose="05000000000000000000" pitchFamily="2" charset="2"/>
              </a:rPr>
              <a:t> </a:t>
            </a:r>
            <a:r>
              <a:rPr lang="en-GB" dirty="0"/>
              <a:t>What stage was this speller at?</a:t>
            </a:r>
          </a:p>
        </p:txBody>
      </p:sp>
      <p:sp>
        <p:nvSpPr>
          <p:cNvPr id="3" name="Content Placeholder 2">
            <a:extLst>
              <a:ext uri="{FF2B5EF4-FFF2-40B4-BE49-F238E27FC236}">
                <a16:creationId xmlns="" xmlns:a16="http://schemas.microsoft.com/office/drawing/2014/main" id="{43D86954-524F-4802-8046-FDC11367DFF6}"/>
              </a:ext>
            </a:extLst>
          </p:cNvPr>
          <p:cNvSpPr>
            <a:spLocks noGrp="1"/>
          </p:cNvSpPr>
          <p:nvPr>
            <p:ph idx="1"/>
          </p:nvPr>
        </p:nvSpPr>
        <p:spPr>
          <a:xfrm>
            <a:off x="457200" y="1484784"/>
            <a:ext cx="8229600" cy="5184575"/>
          </a:xfrm>
        </p:spPr>
        <p:txBody>
          <a:bodyPr>
            <a:normAutofit fontScale="25000" lnSpcReduction="20000"/>
          </a:bodyPr>
          <a:lstStyle/>
          <a:p>
            <a:r>
              <a:rPr lang="en-GB" sz="12800" dirty="0" err="1"/>
              <a:t>Metantatipy</a:t>
            </a:r>
            <a:endParaRPr lang="en-GB" sz="12800" dirty="0"/>
          </a:p>
          <a:p>
            <a:r>
              <a:rPr lang="en-GB" sz="12800" dirty="0"/>
              <a:t>Meat and tattie </a:t>
            </a:r>
            <a:r>
              <a:rPr lang="en-GB" sz="12800" dirty="0" smtClean="0"/>
              <a:t>pie</a:t>
            </a:r>
          </a:p>
          <a:p>
            <a:endParaRPr lang="en-GB" sz="12800" dirty="0"/>
          </a:p>
          <a:p>
            <a:endParaRPr lang="en-GB" sz="12800" dirty="0" smtClean="0"/>
          </a:p>
          <a:p>
            <a:endParaRPr lang="en-GB" sz="12800" dirty="0"/>
          </a:p>
          <a:p>
            <a:endParaRPr lang="en-GB" sz="12800" dirty="0" smtClean="0"/>
          </a:p>
          <a:p>
            <a:endParaRPr lang="en-GB" sz="12800" dirty="0"/>
          </a:p>
          <a:p>
            <a:endParaRPr lang="en-GB" sz="12800" dirty="0" smtClean="0"/>
          </a:p>
          <a:p>
            <a:r>
              <a:rPr lang="en-GB" sz="12800" dirty="0" smtClean="0"/>
              <a:t>What might he not understand?  </a:t>
            </a:r>
          </a:p>
          <a:p>
            <a:r>
              <a:rPr lang="en-GB" sz="12800" dirty="0" smtClean="0"/>
              <a:t>In this case, why would this be understandable?</a:t>
            </a:r>
            <a:endParaRPr lang="en-GB" sz="12800" dirty="0"/>
          </a:p>
          <a:p>
            <a:endParaRPr lang="en-GB" dirty="0"/>
          </a:p>
          <a:p>
            <a:endParaRPr lang="en-GB" dirty="0"/>
          </a:p>
        </p:txBody>
      </p:sp>
    </p:spTree>
    <p:extLst>
      <p:ext uri="{BB962C8B-B14F-4D97-AF65-F5344CB8AC3E}">
        <p14:creationId xmlns:p14="http://schemas.microsoft.com/office/powerpoint/2010/main" val="2537649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a:t>
            </a:r>
          </a:p>
        </p:txBody>
      </p:sp>
      <p:sp>
        <p:nvSpPr>
          <p:cNvPr id="3" name="Content Placeholder 2"/>
          <p:cNvSpPr>
            <a:spLocks noGrp="1"/>
          </p:cNvSpPr>
          <p:nvPr>
            <p:ph idx="1"/>
          </p:nvPr>
        </p:nvSpPr>
        <p:spPr>
          <a:xfrm>
            <a:off x="476333" y="548680"/>
            <a:ext cx="4599723" cy="5832648"/>
          </a:xfrm>
        </p:spPr>
        <p:txBody>
          <a:bodyPr>
            <a:normAutofit lnSpcReduction="10000"/>
          </a:bodyPr>
          <a:lstStyle/>
          <a:p>
            <a:r>
              <a:rPr lang="en-GB" dirty="0">
                <a:latin typeface="Arial" panose="020B0604020202020204" pitchFamily="34" charset="0"/>
                <a:cs typeface="Arial" panose="020B0604020202020204" pitchFamily="34" charset="0"/>
              </a:rPr>
              <a:t>Spelling is a vital component of reading. </a:t>
            </a:r>
          </a:p>
          <a:p>
            <a:r>
              <a:rPr lang="en-GB" dirty="0">
                <a:latin typeface="Arial" panose="020B0604020202020204" pitchFamily="34" charset="0"/>
                <a:cs typeface="Arial" panose="020B0604020202020204" pitchFamily="34" charset="0"/>
              </a:rPr>
              <a:t>For young children, spelling supports learning to read.</a:t>
            </a:r>
          </a:p>
          <a:p>
            <a:r>
              <a:rPr lang="en-GB" dirty="0">
                <a:latin typeface="Arial" panose="020B0604020202020204" pitchFamily="34" charset="0"/>
                <a:cs typeface="Arial" panose="020B0604020202020204" pitchFamily="34" charset="0"/>
              </a:rPr>
              <a:t>For older children, the meaningful relationships between words will contribute to vocabulary growth and reading comprehension.  </a:t>
            </a:r>
          </a:p>
          <a:p>
            <a:endParaRPr lang="en-GB" dirty="0"/>
          </a:p>
        </p:txBody>
      </p:sp>
      <p:graphicFrame>
        <p:nvGraphicFramePr>
          <p:cNvPr id="7" name="Diagram 6">
            <a:extLst>
              <a:ext uri="{FF2B5EF4-FFF2-40B4-BE49-F238E27FC236}">
                <a16:creationId xmlns="" xmlns:a16="http://schemas.microsoft.com/office/drawing/2014/main" id="{45F8AF06-F76D-4ADC-B7F1-2DAB93525B1D}"/>
              </a:ext>
            </a:extLst>
          </p:cNvPr>
          <p:cNvGraphicFramePr/>
          <p:nvPr>
            <p:extLst>
              <p:ext uri="{D42A27DB-BD31-4B8C-83A1-F6EECF244321}">
                <p14:modId xmlns:p14="http://schemas.microsoft.com/office/powerpoint/2010/main" val="2182795355"/>
              </p:ext>
            </p:extLst>
          </p:nvPr>
        </p:nvGraphicFramePr>
        <p:xfrm>
          <a:off x="3635896" y="270892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8578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a:t>
            </a:r>
          </a:p>
        </p:txBody>
      </p:sp>
      <p:sp>
        <p:nvSpPr>
          <p:cNvPr id="3" name="Content Placeholder 2"/>
          <p:cNvSpPr>
            <a:spLocks noGrp="1"/>
          </p:cNvSpPr>
          <p:nvPr>
            <p:ph idx="1"/>
          </p:nvPr>
        </p:nvSpPr>
        <p:spPr>
          <a:xfrm>
            <a:off x="457200" y="476672"/>
            <a:ext cx="4906888" cy="5832648"/>
          </a:xfrm>
        </p:spPr>
        <p:txBody>
          <a:bodyPr>
            <a:normAutofit fontScale="92500" lnSpcReduction="10000"/>
          </a:bodyPr>
          <a:lstStyle/>
          <a:p>
            <a:r>
              <a:rPr lang="en-GB" dirty="0">
                <a:latin typeface="Arial" panose="020B0604020202020204" pitchFamily="34" charset="0"/>
                <a:cs typeface="Arial" panose="020B0604020202020204" pitchFamily="34" charset="0"/>
              </a:rPr>
              <a:t>Spelling is an essential and complex skill involving multiple components, including visual memory, phoneme-grapheme awareness, as well as knowing that sounds can be written in a number of ways.  </a:t>
            </a:r>
          </a:p>
          <a:p>
            <a:r>
              <a:rPr lang="en-GB" dirty="0">
                <a:latin typeface="Arial" panose="020B0604020202020204" pitchFamily="34" charset="0"/>
                <a:cs typeface="Arial" panose="020B0604020202020204" pitchFamily="34" charset="0"/>
              </a:rPr>
              <a:t>Although spelling is important, it is often an activity which some pupils find boring or perplexing.</a:t>
            </a:r>
          </a:p>
          <a:p>
            <a:endParaRPr lang="en-GB" dirty="0"/>
          </a:p>
        </p:txBody>
      </p:sp>
      <p:graphicFrame>
        <p:nvGraphicFramePr>
          <p:cNvPr id="5" name="Diagram 4">
            <a:extLst>
              <a:ext uri="{FF2B5EF4-FFF2-40B4-BE49-F238E27FC236}">
                <a16:creationId xmlns="" xmlns:a16="http://schemas.microsoft.com/office/drawing/2014/main" id="{EDDB6DD3-00FA-4896-BF29-B9C8683F65D3}"/>
              </a:ext>
            </a:extLst>
          </p:cNvPr>
          <p:cNvGraphicFramePr/>
          <p:nvPr>
            <p:extLst>
              <p:ext uri="{D42A27DB-BD31-4B8C-83A1-F6EECF244321}">
                <p14:modId xmlns:p14="http://schemas.microsoft.com/office/powerpoint/2010/main" val="3929573369"/>
              </p:ext>
            </p:extLst>
          </p:nvPr>
        </p:nvGraphicFramePr>
        <p:xfrm>
          <a:off x="3977444" y="186538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61677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B61922-5961-464C-A476-F96B59F1F053}"/>
              </a:ext>
            </a:extLst>
          </p:cNvPr>
          <p:cNvSpPr>
            <a:spLocks noGrp="1"/>
          </p:cNvSpPr>
          <p:nvPr>
            <p:ph type="title"/>
          </p:nvPr>
        </p:nvSpPr>
        <p:spPr/>
        <p:txBody>
          <a:bodyPr/>
          <a:lstStyle/>
          <a:p>
            <a:r>
              <a:rPr lang="en-GB" dirty="0"/>
              <a:t>Pedagogy</a:t>
            </a:r>
          </a:p>
        </p:txBody>
      </p:sp>
      <p:sp>
        <p:nvSpPr>
          <p:cNvPr id="17" name="Content Placeholder 16">
            <a:extLst>
              <a:ext uri="{FF2B5EF4-FFF2-40B4-BE49-F238E27FC236}">
                <a16:creationId xmlns="" xmlns:a16="http://schemas.microsoft.com/office/drawing/2014/main" id="{659928F7-C9F9-4AF8-9541-0D931317F3C4}"/>
              </a:ext>
            </a:extLst>
          </p:cNvPr>
          <p:cNvSpPr>
            <a:spLocks noGrp="1"/>
          </p:cNvSpPr>
          <p:nvPr>
            <p:ph idx="1"/>
          </p:nvPr>
        </p:nvSpPr>
        <p:spPr>
          <a:xfrm>
            <a:off x="457200" y="1628801"/>
            <a:ext cx="4690864" cy="4176464"/>
          </a:xfrm>
        </p:spPr>
        <p:txBody>
          <a:bodyPr>
            <a:normAutofit fontScale="77500" lnSpcReduction="20000"/>
          </a:bodyPr>
          <a:lstStyle/>
          <a:p>
            <a:pPr marL="0" indent="0">
              <a:buNone/>
            </a:pPr>
            <a:r>
              <a:rPr lang="en-GB" dirty="0"/>
              <a:t>How do we use this information to facilitate the learning of spelling</a:t>
            </a:r>
            <a:r>
              <a:rPr lang="en-GB" dirty="0" smtClean="0"/>
              <a:t>?</a:t>
            </a:r>
          </a:p>
          <a:p>
            <a:pPr marL="0" indent="0">
              <a:buNone/>
            </a:pPr>
            <a:endParaRPr lang="en-GB" dirty="0"/>
          </a:p>
          <a:p>
            <a:r>
              <a:rPr lang="en-GB" dirty="0"/>
              <a:t>There are three strands of pedagogy that are interconnected.</a:t>
            </a:r>
          </a:p>
          <a:p>
            <a:r>
              <a:rPr lang="en-GB" dirty="0"/>
              <a:t>It is important that  we pay attention to each strand and how we deal with each individually and in an interconnected way</a:t>
            </a:r>
            <a:r>
              <a:rPr lang="en-GB" dirty="0" smtClean="0"/>
              <a:t>.</a:t>
            </a:r>
          </a:p>
        </p:txBody>
      </p:sp>
      <p:pic>
        <p:nvPicPr>
          <p:cNvPr id="5" name="Picture 4"/>
          <p:cNvPicPr/>
          <p:nvPr/>
        </p:nvPicPr>
        <p:blipFill rotWithShape="1">
          <a:blip r:embed="rId2">
            <a:extLst>
              <a:ext uri="{28A0092B-C50C-407E-A947-70E740481C1C}">
                <a14:useLocalDpi xmlns:a14="http://schemas.microsoft.com/office/drawing/2010/main" val="0"/>
              </a:ext>
            </a:extLst>
          </a:blip>
          <a:srcRect l="34487" t="30469" r="39017" b="19532"/>
          <a:stretch/>
        </p:blipFill>
        <p:spPr bwMode="auto">
          <a:xfrm>
            <a:off x="4716016" y="1700808"/>
            <a:ext cx="3783143" cy="3888432"/>
          </a:xfrm>
          <a:prstGeom prst="rect">
            <a:avLst/>
          </a:prstGeom>
          <a:ln>
            <a:noFill/>
          </a:ln>
          <a:extLst>
            <a:ext uri="{53640926-AAD7-44D8-BBD7-CCE9431645EC}">
              <a14:shadowObscured xmlns:a14="http://schemas.microsoft.com/office/drawing/2010/main"/>
            </a:ext>
          </a:extLst>
        </p:spPr>
      </p:pic>
      <p:sp>
        <p:nvSpPr>
          <p:cNvPr id="3" name="TextBox 2"/>
          <p:cNvSpPr txBox="1"/>
          <p:nvPr/>
        </p:nvSpPr>
        <p:spPr>
          <a:xfrm>
            <a:off x="539552" y="5589240"/>
            <a:ext cx="8064896" cy="646331"/>
          </a:xfrm>
          <a:prstGeom prst="rect">
            <a:avLst/>
          </a:prstGeom>
          <a:noFill/>
        </p:spPr>
        <p:txBody>
          <a:bodyPr wrap="square" rtlCol="0">
            <a:spAutoFit/>
          </a:bodyPr>
          <a:lstStyle/>
          <a:p>
            <a:pPr algn="ctr"/>
            <a:r>
              <a:rPr lang="en-GB" dirty="0"/>
              <a:t>Attitude + skills + knowledge = </a:t>
            </a:r>
            <a:r>
              <a:rPr lang="en-GB" dirty="0" smtClean="0"/>
              <a:t> commitment, purpose, process and ability</a:t>
            </a:r>
            <a:endParaRPr lang="en-GB" dirty="0"/>
          </a:p>
          <a:p>
            <a:endParaRPr lang="en-GB" dirty="0"/>
          </a:p>
        </p:txBody>
      </p:sp>
    </p:spTree>
    <p:extLst>
      <p:ext uri="{BB962C8B-B14F-4D97-AF65-F5344CB8AC3E}">
        <p14:creationId xmlns:p14="http://schemas.microsoft.com/office/powerpoint/2010/main" val="2188581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dirty="0" smtClean="0"/>
              <a:t>Focussing on the Zone of Proximal Development</a:t>
            </a:r>
            <a:br>
              <a:rPr lang="en-GB" dirty="0" smtClean="0"/>
            </a:br>
            <a:r>
              <a:rPr lang="en-GB" dirty="0">
                <a:sym typeface="Wingdings" panose="05000000000000000000" pitchFamily="2" charset="2"/>
              </a:rPr>
              <a:t> </a:t>
            </a:r>
            <a:r>
              <a:rPr lang="en-GB" dirty="0" smtClean="0">
                <a:sym typeface="Wingdings" panose="05000000000000000000" pitchFamily="2" charset="2"/>
              </a:rPr>
              <a:t> </a:t>
            </a:r>
            <a:r>
              <a:rPr lang="en-GB" dirty="0" smtClean="0"/>
              <a:t>How do we do this?</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4809050"/>
              </p:ext>
            </p:extLst>
          </p:nvPr>
        </p:nvGraphicFramePr>
        <p:xfrm>
          <a:off x="539552" y="2332037"/>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4944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Basic Pedagogy for Teaching Spelling</a:t>
            </a:r>
            <a:endParaRPr lang="en-GB" dirty="0"/>
          </a:p>
        </p:txBody>
      </p:sp>
      <p:pic>
        <p:nvPicPr>
          <p:cNvPr id="5" name="Picture 4">
            <a:extLst>
              <a:ext uri="{FF2B5EF4-FFF2-40B4-BE49-F238E27FC236}">
                <a16:creationId xmlns="" xmlns:a16="http://schemas.microsoft.com/office/drawing/2014/main" id="{025AE687-8054-4402-9331-8BC217674847}"/>
              </a:ext>
            </a:extLst>
          </p:cNvPr>
          <p:cNvPicPr/>
          <p:nvPr/>
        </p:nvPicPr>
        <p:blipFill rotWithShape="1">
          <a:blip r:embed="rId2">
            <a:extLst>
              <a:ext uri="{28A0092B-C50C-407E-A947-70E740481C1C}">
                <a14:useLocalDpi xmlns:a14="http://schemas.microsoft.com/office/drawing/2010/main" val="0"/>
              </a:ext>
            </a:extLst>
          </a:blip>
          <a:srcRect l="47187" t="33642" r="25398" b="18827"/>
          <a:stretch/>
        </p:blipFill>
        <p:spPr bwMode="auto">
          <a:xfrm>
            <a:off x="6372200" y="4365104"/>
            <a:ext cx="2639194" cy="2492896"/>
          </a:xfrm>
          <a:prstGeom prst="rect">
            <a:avLst/>
          </a:prstGeom>
          <a:ln>
            <a:noFill/>
          </a:ln>
          <a:extLst>
            <a:ext uri="{53640926-AAD7-44D8-BBD7-CCE9431645EC}">
              <a14:shadowObscured xmlns:a14="http://schemas.microsoft.com/office/drawing/2010/main"/>
            </a:ext>
          </a:extLst>
        </p:spPr>
      </p:pic>
      <p:sp>
        <p:nvSpPr>
          <p:cNvPr id="3" name="Content Placeholder 2"/>
          <p:cNvSpPr>
            <a:spLocks noGrp="1"/>
          </p:cNvSpPr>
          <p:nvPr>
            <p:ph idx="1"/>
          </p:nvPr>
        </p:nvSpPr>
        <p:spPr>
          <a:xfrm>
            <a:off x="448816" y="1268760"/>
            <a:ext cx="8554194" cy="5361459"/>
          </a:xfrm>
        </p:spPr>
        <p:txBody>
          <a:bodyPr>
            <a:normAutofit fontScale="70000" lnSpcReduction="20000"/>
          </a:bodyPr>
          <a:lstStyle/>
          <a:p>
            <a:r>
              <a:rPr lang="en-GB" dirty="0">
                <a:latin typeface="Arial" panose="020B0604020202020204" pitchFamily="34" charset="0"/>
                <a:cs typeface="Arial" panose="020B0604020202020204" pitchFamily="34" charset="0"/>
              </a:rPr>
              <a:t>It is important that spelling is pitched at the correct level and </a:t>
            </a:r>
            <a:r>
              <a:rPr lang="en-GB" dirty="0" smtClean="0">
                <a:latin typeface="Arial" panose="020B0604020202020204" pitchFamily="34" charset="0"/>
                <a:cs typeface="Arial" panose="020B0604020202020204" pitchFamily="34" charset="0"/>
              </a:rPr>
              <a:t>that success </a:t>
            </a:r>
            <a:r>
              <a:rPr lang="en-GB" dirty="0">
                <a:latin typeface="Arial" panose="020B0604020202020204" pitchFamily="34" charset="0"/>
                <a:cs typeface="Arial" panose="020B0604020202020204" pitchFamily="34" charset="0"/>
              </a:rPr>
              <a:t>is built into the activity.  </a:t>
            </a:r>
            <a:endParaRPr lang="en-GB" dirty="0" smtClean="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Minimise distractions (both visual and auditory</a:t>
            </a:r>
            <a:r>
              <a:rPr lang="en-GB" dirty="0" smtClean="0">
                <a:latin typeface="Arial" panose="020B0604020202020204" pitchFamily="34" charset="0"/>
                <a:cs typeface="Arial" panose="020B0604020202020204" pitchFamily="34" charset="0"/>
              </a:rPr>
              <a:t>)</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Have a structured learning plan based on </a:t>
            </a:r>
            <a:r>
              <a:rPr lang="en-GB" dirty="0" smtClean="0">
                <a:latin typeface="Arial" panose="020B0604020202020204" pitchFamily="34" charset="0"/>
                <a:cs typeface="Arial" panose="020B0604020202020204" pitchFamily="34" charset="0"/>
              </a:rPr>
              <a:t>assessment</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Repetition – small and often over at least three </a:t>
            </a:r>
            <a:r>
              <a:rPr lang="en-GB" dirty="0" smtClean="0">
                <a:latin typeface="Arial" panose="020B0604020202020204" pitchFamily="34" charset="0"/>
                <a:cs typeface="Arial" panose="020B0604020202020204" pitchFamily="34" charset="0"/>
              </a:rPr>
              <a:t>days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Positive cloaking – Make the learning experience as positive as </a:t>
            </a:r>
            <a:r>
              <a:rPr lang="en-GB" dirty="0" smtClean="0">
                <a:latin typeface="Arial" panose="020B0604020202020204" pitchFamily="34" charset="0"/>
                <a:cs typeface="Arial" panose="020B0604020202020204" pitchFamily="34" charset="0"/>
              </a:rPr>
              <a:t>possible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Built in challenge and </a:t>
            </a:r>
            <a:r>
              <a:rPr lang="en-GB" dirty="0" smtClean="0">
                <a:latin typeface="Arial" panose="020B0604020202020204" pitchFamily="34" charset="0"/>
                <a:cs typeface="Arial" panose="020B0604020202020204" pitchFamily="34" charset="0"/>
              </a:rPr>
              <a:t>self-evaluation</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Use an active multi-sensory approach</a:t>
            </a: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57445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Crown Time</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Dialect and accent have a great place in life.</a:t>
            </a:r>
          </a:p>
          <a:p>
            <a:r>
              <a:rPr lang="en-GB" dirty="0" smtClean="0"/>
              <a:t>In spelling they can cause problems.</a:t>
            </a:r>
          </a:p>
          <a:p>
            <a:r>
              <a:rPr lang="en-GB" dirty="0" smtClean="0"/>
              <a:t>In spelling, if we don’t pronounce words accurately, then it can be difficult to sound out how a word is constructed. </a:t>
            </a:r>
          </a:p>
          <a:p>
            <a:r>
              <a:rPr lang="en-GB" dirty="0" smtClean="0"/>
              <a:t>So……</a:t>
            </a:r>
          </a:p>
          <a:p>
            <a:r>
              <a:rPr lang="en-GB" dirty="0" smtClean="0"/>
              <a:t>In crown time we speak the Queen’s English. </a:t>
            </a:r>
          </a:p>
          <a:p>
            <a:r>
              <a:rPr lang="en-GB" dirty="0" smtClean="0"/>
              <a:t>We must </a:t>
            </a:r>
            <a:r>
              <a:rPr lang="en-GB" smtClean="0"/>
              <a:t>repeat and model </a:t>
            </a:r>
            <a:r>
              <a:rPr lang="en-GB" dirty="0" smtClean="0"/>
              <a:t>good pronunciation when we hear words spoken incorrectly. </a:t>
            </a:r>
            <a:endParaRPr lang="en-GB" dirty="0"/>
          </a:p>
        </p:txBody>
      </p:sp>
    </p:spTree>
    <p:extLst>
      <p:ext uri="{BB962C8B-B14F-4D97-AF65-F5344CB8AC3E}">
        <p14:creationId xmlns:p14="http://schemas.microsoft.com/office/powerpoint/2010/main" val="2054167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Wraparound Spelling - Monday</a:t>
            </a:r>
            <a:endParaRPr lang="en-GB" dirty="0"/>
          </a:p>
        </p:txBody>
      </p:sp>
      <p:sp>
        <p:nvSpPr>
          <p:cNvPr id="3" name="Content Placeholder 2"/>
          <p:cNvSpPr>
            <a:spLocks noGrp="1"/>
          </p:cNvSpPr>
          <p:nvPr>
            <p:ph idx="1"/>
          </p:nvPr>
        </p:nvSpPr>
        <p:spPr>
          <a:xfrm>
            <a:off x="457200" y="1340768"/>
            <a:ext cx="8229600" cy="4785395"/>
          </a:xfrm>
        </p:spPr>
        <p:txBody>
          <a:bodyPr>
            <a:normAutofit lnSpcReduction="10000"/>
          </a:bodyPr>
          <a:lstStyle/>
          <a:p>
            <a:r>
              <a:rPr lang="en-GB" dirty="0"/>
              <a:t>Use new spelling list for the week.</a:t>
            </a:r>
          </a:p>
          <a:p>
            <a:r>
              <a:rPr lang="en-GB" dirty="0"/>
              <a:t>Say </a:t>
            </a:r>
            <a:r>
              <a:rPr lang="en-GB" dirty="0" smtClean="0"/>
              <a:t>the </a:t>
            </a:r>
            <a:r>
              <a:rPr lang="en-GB" dirty="0"/>
              <a:t>first word (do not write it yet) in the spelling list and ask the children to count the number of sounds in the word. </a:t>
            </a:r>
            <a:endParaRPr lang="en-GB" dirty="0" smtClean="0"/>
          </a:p>
          <a:p>
            <a:endParaRPr lang="en-GB" dirty="0" smtClean="0"/>
          </a:p>
          <a:p>
            <a:r>
              <a:rPr lang="en-GB" i="1" dirty="0" smtClean="0"/>
              <a:t>Reading goes from concreate to abstract</a:t>
            </a:r>
          </a:p>
          <a:p>
            <a:r>
              <a:rPr lang="en-GB" i="1" dirty="0" smtClean="0"/>
              <a:t>Spelling goes from abstract to concrete</a:t>
            </a:r>
          </a:p>
          <a:p>
            <a:endParaRPr lang="en-GB" dirty="0" smtClean="0"/>
          </a:p>
          <a:p>
            <a:r>
              <a:rPr lang="en-GB" dirty="0" smtClean="0"/>
              <a:t>C-a-t   </a:t>
            </a:r>
            <a:r>
              <a:rPr lang="en-GB" dirty="0"/>
              <a:t>(3 sounds). </a:t>
            </a:r>
            <a:r>
              <a:rPr lang="en-GB" u="sng" dirty="0" err="1"/>
              <a:t>Ch</a:t>
            </a:r>
            <a:r>
              <a:rPr lang="en-GB" dirty="0"/>
              <a:t>-a-t    (3 sounds)</a:t>
            </a:r>
          </a:p>
        </p:txBody>
      </p:sp>
    </p:spTree>
    <p:extLst>
      <p:ext uri="{BB962C8B-B14F-4D97-AF65-F5344CB8AC3E}">
        <p14:creationId xmlns:p14="http://schemas.microsoft.com/office/powerpoint/2010/main" val="1635548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en-GB" dirty="0"/>
          </a:p>
        </p:txBody>
      </p:sp>
      <p:sp>
        <p:nvSpPr>
          <p:cNvPr id="3" name="Content Placeholder 2"/>
          <p:cNvSpPr>
            <a:spLocks noGrp="1"/>
          </p:cNvSpPr>
          <p:nvPr>
            <p:ph idx="1"/>
          </p:nvPr>
        </p:nvSpPr>
        <p:spPr>
          <a:xfrm>
            <a:off x="107504" y="620688"/>
            <a:ext cx="5502736" cy="6120680"/>
          </a:xfrm>
        </p:spPr>
        <p:txBody>
          <a:bodyPr>
            <a:normAutofit/>
          </a:bodyPr>
          <a:lstStyle/>
          <a:p>
            <a:r>
              <a:rPr lang="en-GB" dirty="0"/>
              <a:t>Talk about how you write each sound as you write the word on the board.  </a:t>
            </a:r>
            <a:endParaRPr lang="en-GB" dirty="0" smtClean="0"/>
          </a:p>
          <a:p>
            <a:r>
              <a:rPr lang="en-GB" dirty="0" smtClean="0"/>
              <a:t>Refer </a:t>
            </a:r>
            <a:r>
              <a:rPr lang="en-GB" dirty="0"/>
              <a:t>to the sound chart for </a:t>
            </a:r>
            <a:r>
              <a:rPr lang="en-GB" dirty="0" smtClean="0"/>
              <a:t>alternative </a:t>
            </a:r>
            <a:r>
              <a:rPr lang="en-GB" dirty="0"/>
              <a:t>ways of writing a sound.   If a sound is made up of more than one letter, these may be referred to as special friends.  </a:t>
            </a:r>
            <a:endParaRPr lang="en-GB" dirty="0" smtClean="0"/>
          </a:p>
          <a:p>
            <a:r>
              <a:rPr lang="en-GB" dirty="0" smtClean="0"/>
              <a:t>i.e</a:t>
            </a:r>
            <a:r>
              <a:rPr lang="en-GB" dirty="0"/>
              <a:t>. special friends = </a:t>
            </a:r>
            <a:r>
              <a:rPr lang="en-GB" dirty="0" err="1"/>
              <a:t>oo</a:t>
            </a:r>
            <a:r>
              <a:rPr lang="en-GB" dirty="0"/>
              <a:t>; </a:t>
            </a:r>
            <a:r>
              <a:rPr lang="en-GB" dirty="0" err="1"/>
              <a:t>ee</a:t>
            </a:r>
            <a:r>
              <a:rPr lang="en-GB" dirty="0"/>
              <a:t>; </a:t>
            </a:r>
            <a:r>
              <a:rPr lang="en-GB" dirty="0" err="1"/>
              <a:t>ch</a:t>
            </a:r>
            <a:r>
              <a:rPr lang="en-GB" dirty="0"/>
              <a:t>;  </a:t>
            </a:r>
            <a:r>
              <a:rPr lang="en-GB" dirty="0" err="1"/>
              <a:t>igh</a:t>
            </a:r>
            <a:r>
              <a:rPr lang="en-GB" dirty="0"/>
              <a:t> </a:t>
            </a:r>
          </a:p>
        </p:txBody>
      </p:sp>
      <p:pic>
        <p:nvPicPr>
          <p:cNvPr id="5" name="Picture 4" descr="Wraparound spelling. - Microsoft Word"/>
          <p:cNvPicPr>
            <a:picLocks noChangeAspect="1"/>
          </p:cNvPicPr>
          <p:nvPr/>
        </p:nvPicPr>
        <p:blipFill rotWithShape="1">
          <a:blip r:embed="rId2">
            <a:extLst>
              <a:ext uri="{28A0092B-C50C-407E-A947-70E740481C1C}">
                <a14:useLocalDpi xmlns:a14="http://schemas.microsoft.com/office/drawing/2010/main" val="0"/>
              </a:ext>
            </a:extLst>
          </a:blip>
          <a:srcRect l="67121" t="29595" r="7576" b="6517"/>
          <a:stretch/>
        </p:blipFill>
        <p:spPr>
          <a:xfrm>
            <a:off x="5467494" y="980728"/>
            <a:ext cx="3707904" cy="5040086"/>
          </a:xfrm>
          <a:prstGeom prst="rect">
            <a:avLst/>
          </a:prstGeom>
        </p:spPr>
      </p:pic>
    </p:spTree>
    <p:extLst>
      <p:ext uri="{BB962C8B-B14F-4D97-AF65-F5344CB8AC3E}">
        <p14:creationId xmlns:p14="http://schemas.microsoft.com/office/powerpoint/2010/main" val="1401529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Stretch with Special friends </a:t>
            </a:r>
            <a:endParaRPr lang="en-GB" dirty="0"/>
          </a:p>
        </p:txBody>
      </p:sp>
      <p:sp>
        <p:nvSpPr>
          <p:cNvPr id="3" name="Content Placeholder 2"/>
          <p:cNvSpPr>
            <a:spLocks noGrp="1"/>
          </p:cNvSpPr>
          <p:nvPr>
            <p:ph idx="1"/>
          </p:nvPr>
        </p:nvSpPr>
        <p:spPr/>
        <p:txBody>
          <a:bodyPr>
            <a:normAutofit fontScale="85000" lnSpcReduction="20000"/>
          </a:bodyPr>
          <a:lstStyle/>
          <a:p>
            <a:r>
              <a:rPr lang="en-GB" dirty="0"/>
              <a:t>Ask the children to identify the ‘special friends’ and underline them. </a:t>
            </a:r>
            <a:endParaRPr lang="en-GB" dirty="0" smtClean="0"/>
          </a:p>
          <a:p>
            <a:r>
              <a:rPr lang="en-GB" dirty="0"/>
              <a:t>Model sounding out the word (stretch) and then saying it.</a:t>
            </a:r>
          </a:p>
          <a:p>
            <a:r>
              <a:rPr lang="en-GB" u="sng" dirty="0" err="1"/>
              <a:t>ch</a:t>
            </a:r>
            <a:r>
              <a:rPr lang="en-GB" dirty="0"/>
              <a:t> – a – t  = chat.</a:t>
            </a:r>
          </a:p>
          <a:p>
            <a:r>
              <a:rPr lang="en-GB" dirty="0"/>
              <a:t>Ask the children to repeat it.</a:t>
            </a:r>
          </a:p>
          <a:p>
            <a:r>
              <a:rPr lang="en-GB" dirty="0"/>
              <a:t>Ask the children to attempt to write the word.</a:t>
            </a:r>
          </a:p>
          <a:p>
            <a:r>
              <a:rPr lang="en-GB" dirty="0"/>
              <a:t>Once they have done this, you write it on the board and ask them to tick each correct sound.</a:t>
            </a:r>
          </a:p>
          <a:p>
            <a:r>
              <a:rPr lang="en-GB" dirty="0">
                <a:sym typeface="Wingdings"/>
              </a:rPr>
              <a:t></a:t>
            </a:r>
            <a:r>
              <a:rPr lang="en-GB" dirty="0"/>
              <a:t>     </a:t>
            </a:r>
            <a:r>
              <a:rPr lang="en-GB" dirty="0">
                <a:sym typeface="Wingdings"/>
              </a:rPr>
              <a:t></a:t>
            </a:r>
            <a:r>
              <a:rPr lang="en-GB" dirty="0"/>
              <a:t>  </a:t>
            </a:r>
            <a:r>
              <a:rPr lang="en-GB" dirty="0">
                <a:sym typeface="Wingdings"/>
              </a:rPr>
              <a:t></a:t>
            </a:r>
            <a:endParaRPr lang="en-GB" dirty="0"/>
          </a:p>
          <a:p>
            <a:r>
              <a:rPr lang="en-GB" u="sng" dirty="0" err="1"/>
              <a:t>ch</a:t>
            </a:r>
            <a:r>
              <a:rPr lang="en-GB" dirty="0"/>
              <a:t> – a – t  = chat</a:t>
            </a:r>
          </a:p>
        </p:txBody>
      </p:sp>
    </p:spTree>
    <p:extLst>
      <p:ext uri="{BB962C8B-B14F-4D97-AF65-F5344CB8AC3E}">
        <p14:creationId xmlns:p14="http://schemas.microsoft.com/office/powerpoint/2010/main" val="1762530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Grow the word</a:t>
            </a:r>
            <a:endParaRPr lang="en-GB" dirty="0"/>
          </a:p>
        </p:txBody>
      </p:sp>
      <p:sp>
        <p:nvSpPr>
          <p:cNvPr id="3" name="Content Placeholder 2"/>
          <p:cNvSpPr>
            <a:spLocks noGrp="1"/>
          </p:cNvSpPr>
          <p:nvPr>
            <p:ph idx="1"/>
          </p:nvPr>
        </p:nvSpPr>
        <p:spPr>
          <a:xfrm>
            <a:off x="457200" y="1268760"/>
            <a:ext cx="8229600" cy="5400600"/>
          </a:xfrm>
        </p:spPr>
        <p:txBody>
          <a:bodyPr>
            <a:normAutofit fontScale="92500" lnSpcReduction="10000"/>
          </a:bodyPr>
          <a:lstStyle/>
          <a:p>
            <a:r>
              <a:rPr lang="en-GB" b="1" dirty="0" smtClean="0"/>
              <a:t>Focus word</a:t>
            </a:r>
            <a:r>
              <a:rPr lang="en-GB" dirty="0" smtClean="0"/>
              <a:t>: wa</a:t>
            </a:r>
            <a:r>
              <a:rPr lang="en-GB" u="sng" dirty="0" smtClean="0">
                <a:solidFill>
                  <a:srgbClr val="FF0000"/>
                </a:solidFill>
              </a:rPr>
              <a:t>tch</a:t>
            </a:r>
            <a:r>
              <a:rPr lang="en-GB" dirty="0" smtClean="0">
                <a:solidFill>
                  <a:srgbClr val="FF0000"/>
                </a:solidFill>
              </a:rPr>
              <a:t> </a:t>
            </a:r>
            <a:r>
              <a:rPr lang="en-GB" dirty="0" smtClean="0"/>
              <a:t>(root)</a:t>
            </a:r>
          </a:p>
          <a:p>
            <a:r>
              <a:rPr lang="en-GB" dirty="0" smtClean="0"/>
              <a:t>Growing and shrinking words: wa</a:t>
            </a:r>
            <a:r>
              <a:rPr lang="en-GB" u="sng" dirty="0" smtClean="0">
                <a:solidFill>
                  <a:srgbClr val="FF0000"/>
                </a:solidFill>
              </a:rPr>
              <a:t>tch</a:t>
            </a:r>
            <a:r>
              <a:rPr lang="en-GB" dirty="0" smtClean="0"/>
              <a:t>es, wa</a:t>
            </a:r>
            <a:r>
              <a:rPr lang="en-GB" u="sng" dirty="0" smtClean="0">
                <a:solidFill>
                  <a:srgbClr val="FF0000"/>
                </a:solidFill>
              </a:rPr>
              <a:t>tch</a:t>
            </a:r>
            <a:r>
              <a:rPr lang="en-GB" dirty="0" smtClean="0"/>
              <a:t>ing, wa</a:t>
            </a:r>
            <a:r>
              <a:rPr lang="en-GB" u="sng" dirty="0" smtClean="0">
                <a:solidFill>
                  <a:srgbClr val="FF0000"/>
                </a:solidFill>
              </a:rPr>
              <a:t>tch</a:t>
            </a:r>
            <a:r>
              <a:rPr lang="en-GB" dirty="0" smtClean="0"/>
              <a:t>ers, stopwa</a:t>
            </a:r>
            <a:r>
              <a:rPr lang="en-GB" u="sng" dirty="0" smtClean="0">
                <a:solidFill>
                  <a:srgbClr val="FF0000"/>
                </a:solidFill>
              </a:rPr>
              <a:t>tch</a:t>
            </a:r>
            <a:r>
              <a:rPr lang="en-GB" dirty="0" smtClean="0"/>
              <a:t>, </a:t>
            </a:r>
            <a:r>
              <a:rPr lang="en-GB" u="sng" dirty="0" smtClean="0"/>
              <a:t>wr</a:t>
            </a:r>
            <a:r>
              <a:rPr lang="en-GB" dirty="0" smtClean="0"/>
              <a:t>istwa</a:t>
            </a:r>
            <a:r>
              <a:rPr lang="en-GB" u="sng" dirty="0" smtClean="0">
                <a:solidFill>
                  <a:srgbClr val="FF0000"/>
                </a:solidFill>
              </a:rPr>
              <a:t>tch</a:t>
            </a:r>
            <a:r>
              <a:rPr lang="en-GB" dirty="0" smtClean="0"/>
              <a:t> etc.</a:t>
            </a:r>
          </a:p>
          <a:p>
            <a:endParaRPr lang="en-GB" dirty="0" smtClean="0"/>
          </a:p>
          <a:p>
            <a:r>
              <a:rPr lang="en-GB" b="1" dirty="0" smtClean="0"/>
              <a:t>Focus word</a:t>
            </a:r>
            <a:r>
              <a:rPr lang="en-GB" dirty="0" smtClean="0"/>
              <a:t>: </a:t>
            </a:r>
            <a:r>
              <a:rPr lang="en-GB" u="sng" dirty="0" smtClean="0">
                <a:solidFill>
                  <a:srgbClr val="FF0000"/>
                </a:solidFill>
              </a:rPr>
              <a:t>ph</a:t>
            </a:r>
            <a:r>
              <a:rPr lang="en-GB" dirty="0" smtClean="0"/>
              <a:t>otogra</a:t>
            </a:r>
            <a:r>
              <a:rPr lang="en-GB" u="sng" dirty="0" smtClean="0">
                <a:solidFill>
                  <a:srgbClr val="FF0000"/>
                </a:solidFill>
              </a:rPr>
              <a:t>ph</a:t>
            </a:r>
          </a:p>
          <a:p>
            <a:r>
              <a:rPr lang="en-GB" dirty="0" smtClean="0"/>
              <a:t>Growing and shrinking words: </a:t>
            </a:r>
            <a:r>
              <a:rPr lang="en-GB" u="sng" dirty="0" smtClean="0">
                <a:solidFill>
                  <a:srgbClr val="FF0000"/>
                </a:solidFill>
              </a:rPr>
              <a:t>ph</a:t>
            </a:r>
            <a:r>
              <a:rPr lang="en-GB" dirty="0" smtClean="0"/>
              <a:t>otogra</a:t>
            </a:r>
            <a:r>
              <a:rPr lang="en-GB" u="sng" dirty="0" smtClean="0">
                <a:solidFill>
                  <a:srgbClr val="FF0000"/>
                </a:solidFill>
              </a:rPr>
              <a:t>ph</a:t>
            </a:r>
            <a:r>
              <a:rPr lang="en-GB" dirty="0" smtClean="0"/>
              <a:t>s, </a:t>
            </a:r>
            <a:r>
              <a:rPr lang="en-GB" dirty="0" smtClean="0">
                <a:solidFill>
                  <a:srgbClr val="FF0000"/>
                </a:solidFill>
              </a:rPr>
              <a:t>ph</a:t>
            </a:r>
            <a:r>
              <a:rPr lang="en-GB" dirty="0" smtClean="0"/>
              <a:t>oto (prefix), </a:t>
            </a:r>
            <a:r>
              <a:rPr lang="en-GB" u="sng" dirty="0" smtClean="0">
                <a:solidFill>
                  <a:srgbClr val="FF0000"/>
                </a:solidFill>
              </a:rPr>
              <a:t>ph</a:t>
            </a:r>
            <a:r>
              <a:rPr lang="en-GB" dirty="0" smtClean="0"/>
              <a:t>otogra</a:t>
            </a:r>
            <a:r>
              <a:rPr lang="en-GB" u="sng" dirty="0" smtClean="0">
                <a:solidFill>
                  <a:srgbClr val="FF0000"/>
                </a:solidFill>
              </a:rPr>
              <a:t>ph</a:t>
            </a:r>
            <a:r>
              <a:rPr lang="en-GB" dirty="0" smtClean="0"/>
              <a:t>er, </a:t>
            </a:r>
            <a:r>
              <a:rPr lang="en-GB" u="sng" dirty="0">
                <a:solidFill>
                  <a:srgbClr val="FF0000"/>
                </a:solidFill>
              </a:rPr>
              <a:t>ph</a:t>
            </a:r>
            <a:r>
              <a:rPr lang="en-GB" dirty="0" smtClean="0"/>
              <a:t>otogenic</a:t>
            </a:r>
          </a:p>
          <a:p>
            <a:pPr marL="0" indent="0">
              <a:buNone/>
            </a:pPr>
            <a:endParaRPr lang="en-GB" dirty="0" smtClean="0"/>
          </a:p>
          <a:p>
            <a:pPr marL="0" indent="0">
              <a:buNone/>
            </a:pPr>
            <a:r>
              <a:rPr lang="en-GB" dirty="0" smtClean="0"/>
              <a:t>Once you have grown new words with the same code pattern, you can differentiate for groups in your class whilst still teaching one pattern.  </a:t>
            </a:r>
          </a:p>
        </p:txBody>
      </p:sp>
    </p:spTree>
    <p:extLst>
      <p:ext uri="{BB962C8B-B14F-4D97-AF65-F5344CB8AC3E}">
        <p14:creationId xmlns:p14="http://schemas.microsoft.com/office/powerpoint/2010/main" val="2728529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050904" cy="1143000"/>
          </a:xfrm>
        </p:spPr>
        <p:txBody>
          <a:bodyPr/>
          <a:lstStyle/>
          <a:p>
            <a:r>
              <a:rPr lang="en-GB" dirty="0" smtClean="0"/>
              <a:t>Spiral phonics</a:t>
            </a:r>
            <a:endParaRPr lang="en-GB" dirty="0"/>
          </a:p>
        </p:txBody>
      </p:sp>
      <p:sp>
        <p:nvSpPr>
          <p:cNvPr id="3" name="Content Placeholder 2"/>
          <p:cNvSpPr>
            <a:spLocks noGrp="1"/>
          </p:cNvSpPr>
          <p:nvPr>
            <p:ph idx="1"/>
          </p:nvPr>
        </p:nvSpPr>
        <p:spPr>
          <a:xfrm>
            <a:off x="457200" y="1600200"/>
            <a:ext cx="4978896" cy="4525963"/>
          </a:xfrm>
        </p:spPr>
        <p:txBody>
          <a:bodyPr/>
          <a:lstStyle/>
          <a:p>
            <a:r>
              <a:rPr lang="en-GB" dirty="0"/>
              <a:t>Doing this means that we are creating </a:t>
            </a:r>
            <a:r>
              <a:rPr lang="en-GB" dirty="0" smtClean="0"/>
              <a:t>an upward </a:t>
            </a:r>
            <a:r>
              <a:rPr lang="en-GB" dirty="0"/>
              <a:t>spiral of provision so some pupils during the lessen will revise, focus on the lesson and setting the scene for further learning.</a:t>
            </a:r>
          </a:p>
          <a:p>
            <a:endParaRPr lang="en-GB" dirty="0"/>
          </a:p>
        </p:txBody>
      </p:sp>
      <p:pic>
        <p:nvPicPr>
          <p:cNvPr id="4" name="Picture 3" descr="https://armstrongmedia.s3.amazonaws.com/wp-content/uploads/2016/02/UPWARD-Spiral.png"/>
          <p:cNvPicPr/>
          <p:nvPr/>
        </p:nvPicPr>
        <p:blipFill>
          <a:blip r:embed="rId2">
            <a:extLst>
              <a:ext uri="{28A0092B-C50C-407E-A947-70E740481C1C}">
                <a14:useLocalDpi xmlns:a14="http://schemas.microsoft.com/office/drawing/2010/main" val="0"/>
              </a:ext>
            </a:extLst>
          </a:blip>
          <a:srcRect/>
          <a:stretch>
            <a:fillRect/>
          </a:stretch>
        </p:blipFill>
        <p:spPr bwMode="auto">
          <a:xfrm>
            <a:off x="5148064" y="332701"/>
            <a:ext cx="3842385" cy="6140450"/>
          </a:xfrm>
          <a:prstGeom prst="rect">
            <a:avLst/>
          </a:prstGeom>
          <a:noFill/>
          <a:ln>
            <a:noFill/>
          </a:ln>
        </p:spPr>
      </p:pic>
    </p:spTree>
    <p:extLst>
      <p:ext uri="{BB962C8B-B14F-4D97-AF65-F5344CB8AC3E}">
        <p14:creationId xmlns:p14="http://schemas.microsoft.com/office/powerpoint/2010/main" val="988208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word in context</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Ask the children to put the word into a sentence to show what the word means.  </a:t>
            </a:r>
          </a:p>
          <a:p>
            <a:r>
              <a:rPr lang="en-GB" dirty="0" smtClean="0"/>
              <a:t>Word: watch</a:t>
            </a:r>
          </a:p>
          <a:p>
            <a:r>
              <a:rPr lang="en-GB" b="1" dirty="0" smtClean="0"/>
              <a:t>Pupil</a:t>
            </a:r>
            <a:r>
              <a:rPr lang="en-GB" dirty="0" smtClean="0"/>
              <a:t>: I have a watch.</a:t>
            </a:r>
          </a:p>
          <a:p>
            <a:r>
              <a:rPr lang="en-GB" b="1" dirty="0" smtClean="0"/>
              <a:t>Teacher</a:t>
            </a:r>
            <a:r>
              <a:rPr lang="en-GB" dirty="0" smtClean="0"/>
              <a:t>: I have a watch. Why?</a:t>
            </a:r>
          </a:p>
          <a:p>
            <a:r>
              <a:rPr lang="en-GB" b="1" dirty="0" smtClean="0"/>
              <a:t>Pupil</a:t>
            </a:r>
            <a:r>
              <a:rPr lang="en-GB" dirty="0" smtClean="0"/>
              <a:t>:  I have a watch so that I can tell the time.</a:t>
            </a:r>
          </a:p>
          <a:p>
            <a:r>
              <a:rPr lang="en-GB" b="1" dirty="0" smtClean="0"/>
              <a:t>Teacher</a:t>
            </a:r>
            <a:r>
              <a:rPr lang="en-GB" dirty="0" smtClean="0"/>
              <a:t>: I have a watch so that I can tell the time.</a:t>
            </a:r>
          </a:p>
          <a:p>
            <a:r>
              <a:rPr lang="en-GB" b="1" dirty="0" smtClean="0"/>
              <a:t>Teacher</a:t>
            </a:r>
            <a:r>
              <a:rPr lang="en-GB" dirty="0" smtClean="0"/>
              <a:t>: How many words are in the sentence?</a:t>
            </a:r>
          </a:p>
          <a:p>
            <a:r>
              <a:rPr lang="en-GB" b="1" dirty="0" smtClean="0"/>
              <a:t>Pupils</a:t>
            </a:r>
            <a:r>
              <a:rPr lang="en-GB" dirty="0" smtClean="0"/>
              <a:t>: 11</a:t>
            </a:r>
            <a:endParaRPr lang="en-GB" dirty="0"/>
          </a:p>
        </p:txBody>
      </p:sp>
    </p:spTree>
    <p:extLst>
      <p:ext uri="{BB962C8B-B14F-4D97-AF65-F5344CB8AC3E}">
        <p14:creationId xmlns:p14="http://schemas.microsoft.com/office/powerpoint/2010/main" val="178837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Sentence Structure</a:t>
            </a:r>
            <a:endParaRPr lang="en-GB" dirty="0"/>
          </a:p>
        </p:txBody>
      </p:sp>
      <p:sp>
        <p:nvSpPr>
          <p:cNvPr id="3" name="Content Placeholder 2"/>
          <p:cNvSpPr>
            <a:spLocks noGrp="1"/>
          </p:cNvSpPr>
          <p:nvPr>
            <p:ph idx="1"/>
          </p:nvPr>
        </p:nvSpPr>
        <p:spPr/>
        <p:txBody>
          <a:bodyPr/>
          <a:lstStyle/>
          <a:p>
            <a:r>
              <a:rPr lang="en-GB" dirty="0" smtClean="0"/>
              <a:t>Give children the opportunity to hear and rehearse good sentence structure.</a:t>
            </a:r>
          </a:p>
          <a:p>
            <a:r>
              <a:rPr lang="en-GB" dirty="0" smtClean="0"/>
              <a:t>Encouraging them to rehearse good sentence structure helps them to write more accurately and not write a stream of consciousness which is often not purposeful or coherent. </a:t>
            </a:r>
          </a:p>
          <a:p>
            <a:r>
              <a:rPr lang="en-GB" dirty="0" smtClean="0"/>
              <a:t>If they count the number of words before they write, they can check that none are missing.</a:t>
            </a:r>
          </a:p>
          <a:p>
            <a:pPr marL="0" indent="0">
              <a:buNone/>
            </a:pPr>
            <a:endParaRPr lang="en-GB" dirty="0"/>
          </a:p>
        </p:txBody>
      </p:sp>
    </p:spTree>
    <p:extLst>
      <p:ext uri="{BB962C8B-B14F-4D97-AF65-F5344CB8AC3E}">
        <p14:creationId xmlns:p14="http://schemas.microsoft.com/office/powerpoint/2010/main" val="2516831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 sentence a day</a:t>
            </a:r>
            <a:endParaRPr lang="en-GB" dirty="0"/>
          </a:p>
        </p:txBody>
      </p:sp>
      <p:sp>
        <p:nvSpPr>
          <p:cNvPr id="3" name="Content Placeholder 2"/>
          <p:cNvSpPr>
            <a:spLocks noGrp="1"/>
          </p:cNvSpPr>
          <p:nvPr>
            <p:ph idx="1"/>
          </p:nvPr>
        </p:nvSpPr>
        <p:spPr>
          <a:xfrm>
            <a:off x="467544" y="1412776"/>
            <a:ext cx="8568952" cy="5289451"/>
          </a:xfrm>
        </p:spPr>
        <p:txBody>
          <a:bodyPr>
            <a:normAutofit fontScale="92500" lnSpcReduction="20000"/>
          </a:bodyPr>
          <a:lstStyle/>
          <a:p>
            <a:r>
              <a:rPr lang="en-GB" dirty="0"/>
              <a:t>Use </a:t>
            </a:r>
            <a:r>
              <a:rPr lang="en-GB" b="1" dirty="0"/>
              <a:t>one</a:t>
            </a:r>
            <a:r>
              <a:rPr lang="en-GB" dirty="0"/>
              <a:t> of the sentences </a:t>
            </a:r>
            <a:r>
              <a:rPr lang="en-GB" dirty="0" smtClean="0"/>
              <a:t>and practice each day.</a:t>
            </a:r>
            <a:endParaRPr lang="en-GB" dirty="0"/>
          </a:p>
          <a:p>
            <a:r>
              <a:rPr lang="en-GB" dirty="0"/>
              <a:t>E.g.      The kitchen was wet</a:t>
            </a:r>
            <a:r>
              <a:rPr lang="en-GB" dirty="0" smtClean="0"/>
              <a:t>. (Why?)</a:t>
            </a:r>
          </a:p>
          <a:p>
            <a:r>
              <a:rPr lang="en-GB" dirty="0" smtClean="0"/>
              <a:t>The kitchen was wet because I left the tap running.</a:t>
            </a:r>
            <a:endParaRPr lang="en-GB" dirty="0"/>
          </a:p>
          <a:p>
            <a:r>
              <a:rPr lang="en-GB" dirty="0"/>
              <a:t>Say the sentence several </a:t>
            </a:r>
            <a:r>
              <a:rPr lang="en-GB" dirty="0" smtClean="0"/>
              <a:t>times.  (10)</a:t>
            </a:r>
          </a:p>
          <a:p>
            <a:r>
              <a:rPr lang="en-GB" dirty="0" smtClean="0"/>
              <a:t>Ask the children to count the number of words in the sentence.</a:t>
            </a:r>
            <a:endParaRPr lang="en-GB" dirty="0"/>
          </a:p>
          <a:p>
            <a:r>
              <a:rPr lang="en-GB" dirty="0"/>
              <a:t>Ask children to </a:t>
            </a:r>
            <a:r>
              <a:rPr lang="en-GB" dirty="0" smtClean="0"/>
              <a:t>write it </a:t>
            </a:r>
            <a:r>
              <a:rPr lang="en-GB" dirty="0"/>
              <a:t>down.</a:t>
            </a:r>
          </a:p>
          <a:p>
            <a:r>
              <a:rPr lang="en-GB" dirty="0"/>
              <a:t>Then you write it and ask them to check it.  They should tick capital letter and full stop too.</a:t>
            </a:r>
          </a:p>
          <a:p>
            <a:r>
              <a:rPr lang="en-GB" dirty="0"/>
              <a:t> </a:t>
            </a:r>
            <a:r>
              <a:rPr lang="en-GB" dirty="0">
                <a:sym typeface="Wingdings"/>
              </a:rPr>
              <a:t></a:t>
            </a:r>
            <a:r>
              <a:rPr lang="en-GB" dirty="0"/>
              <a:t>       </a:t>
            </a:r>
            <a:r>
              <a:rPr lang="en-GB" dirty="0">
                <a:sym typeface="Wingdings"/>
              </a:rPr>
              <a:t></a:t>
            </a:r>
            <a:r>
              <a:rPr lang="en-GB" dirty="0"/>
              <a:t>       </a:t>
            </a:r>
            <a:r>
              <a:rPr lang="en-GB" dirty="0">
                <a:sym typeface="Wingdings"/>
              </a:rPr>
              <a:t></a:t>
            </a:r>
            <a:r>
              <a:rPr lang="en-GB" dirty="0"/>
              <a:t>    </a:t>
            </a:r>
            <a:r>
              <a:rPr lang="en-GB" dirty="0">
                <a:sym typeface="Wingdings"/>
              </a:rPr>
              <a:t>         </a:t>
            </a:r>
            <a:r>
              <a:rPr lang="en-GB" dirty="0" smtClean="0">
                <a:sym typeface="Wingdings"/>
              </a:rPr>
              <a:t>                       </a:t>
            </a:r>
            <a:endParaRPr lang="en-GB" dirty="0"/>
          </a:p>
          <a:p>
            <a:r>
              <a:rPr lang="en-GB" dirty="0"/>
              <a:t>The kitchen was </a:t>
            </a:r>
            <a:r>
              <a:rPr lang="en-GB" dirty="0" smtClean="0"/>
              <a:t>wet because I left the tap running.</a:t>
            </a:r>
            <a:endParaRPr lang="en-GB" dirty="0"/>
          </a:p>
        </p:txBody>
      </p:sp>
    </p:spTree>
    <p:extLst>
      <p:ext uri="{BB962C8B-B14F-4D97-AF65-F5344CB8AC3E}">
        <p14:creationId xmlns:p14="http://schemas.microsoft.com/office/powerpoint/2010/main" val="3126295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Syllables (Tuesday)</a:t>
            </a:r>
            <a:endParaRPr lang="en-GB" dirty="0"/>
          </a:p>
        </p:txBody>
      </p:sp>
      <p:sp>
        <p:nvSpPr>
          <p:cNvPr id="3" name="Content Placeholder 2"/>
          <p:cNvSpPr>
            <a:spLocks noGrp="1"/>
          </p:cNvSpPr>
          <p:nvPr>
            <p:ph idx="1"/>
          </p:nvPr>
        </p:nvSpPr>
        <p:spPr>
          <a:xfrm>
            <a:off x="457200" y="1196752"/>
            <a:ext cx="8229600" cy="4929411"/>
          </a:xfrm>
        </p:spPr>
        <p:txBody>
          <a:bodyPr/>
          <a:lstStyle/>
          <a:p>
            <a:r>
              <a:rPr lang="en-GB" dirty="0"/>
              <a:t>If some of the words have more than one syllable, circle the vowel sounds and clap out the syllables.  Draw a dividing line to show syllable divisions</a:t>
            </a:r>
            <a:r>
              <a:rPr lang="en-GB" dirty="0" smtClean="0"/>
              <a:t>.</a:t>
            </a:r>
          </a:p>
          <a:p>
            <a:r>
              <a:rPr lang="en-GB" dirty="0" smtClean="0"/>
              <a:t>This is an important strategy for spelling longer words.</a:t>
            </a:r>
            <a:endParaRPr lang="en-GB" dirty="0"/>
          </a:p>
          <a:p>
            <a:r>
              <a:rPr lang="en-GB" dirty="0"/>
              <a:t>Each syllable must contain a vowel sound</a:t>
            </a:r>
            <a:r>
              <a:rPr lang="en-GB" dirty="0" smtClean="0"/>
              <a:t>.</a:t>
            </a:r>
          </a:p>
          <a:p>
            <a:endParaRPr lang="en-GB" dirty="0"/>
          </a:p>
        </p:txBody>
      </p:sp>
      <p:pic>
        <p:nvPicPr>
          <p:cNvPr id="4" name="Picture 3"/>
          <p:cNvPicPr/>
          <p:nvPr/>
        </p:nvPicPr>
        <p:blipFill rotWithShape="1">
          <a:blip r:embed="rId2">
            <a:extLst>
              <a:ext uri="{28A0092B-C50C-407E-A947-70E740481C1C}">
                <a14:useLocalDpi xmlns:a14="http://schemas.microsoft.com/office/drawing/2010/main" val="0"/>
              </a:ext>
            </a:extLst>
          </a:blip>
          <a:srcRect l="1780" t="44953" r="51779" b="36868"/>
          <a:stretch/>
        </p:blipFill>
        <p:spPr bwMode="auto">
          <a:xfrm>
            <a:off x="899592" y="4437112"/>
            <a:ext cx="7200800" cy="187220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02483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Rhymes (Tuesday)</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Ask pupils to look for words which rhyme with the focus word.</a:t>
            </a:r>
          </a:p>
          <a:p>
            <a:r>
              <a:rPr lang="en-GB" dirty="0" smtClean="0"/>
              <a:t>Accept nonsense words as well as real words but make sure the pupils know the difference.</a:t>
            </a:r>
          </a:p>
          <a:p>
            <a:r>
              <a:rPr lang="en-GB" dirty="0" smtClean="0"/>
              <a:t>This is a useful strategy for reducing the amount of encoding needed in a word if they know how the rhyme in the rhyming word is written.</a:t>
            </a:r>
          </a:p>
          <a:p>
            <a:r>
              <a:rPr lang="en-GB" dirty="0" smtClean="0"/>
              <a:t>Take the opportunity (if it arises) to show that some rhymes have different phonic patterns.</a:t>
            </a:r>
          </a:p>
          <a:p>
            <a:pPr marL="0" indent="0" algn="ctr">
              <a:buNone/>
            </a:pPr>
            <a:r>
              <a:rPr lang="en-GB" dirty="0"/>
              <a:t> </a:t>
            </a:r>
            <a:r>
              <a:rPr lang="en-GB" dirty="0" smtClean="0"/>
              <a:t>    e.g. </a:t>
            </a:r>
            <a:r>
              <a:rPr lang="en-GB" u="sng" dirty="0" smtClean="0">
                <a:solidFill>
                  <a:srgbClr val="FF0000"/>
                </a:solidFill>
              </a:rPr>
              <a:t>eight</a:t>
            </a:r>
            <a:r>
              <a:rPr lang="en-GB" dirty="0" smtClean="0"/>
              <a:t> and pl</a:t>
            </a:r>
            <a:r>
              <a:rPr lang="en-GB" u="sng" dirty="0" smtClean="0">
                <a:solidFill>
                  <a:srgbClr val="FF0000"/>
                </a:solidFill>
              </a:rPr>
              <a:t>ate</a:t>
            </a:r>
            <a:endParaRPr lang="en-GB" u="sng" dirty="0">
              <a:solidFill>
                <a:srgbClr val="FF0000"/>
              </a:solidFill>
            </a:endParaRPr>
          </a:p>
        </p:txBody>
      </p:sp>
    </p:spTree>
    <p:extLst>
      <p:ext uri="{BB962C8B-B14F-4D97-AF65-F5344CB8AC3E}">
        <p14:creationId xmlns:p14="http://schemas.microsoft.com/office/powerpoint/2010/main" val="428048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Parts of Speech (Wednesday)</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Look at some of the words in the spelling list and show the pupils how to identify the parts of speech. The parts of speech you concentrate on will depend on the stage of your pupils.</a:t>
            </a:r>
          </a:p>
          <a:p>
            <a:r>
              <a:rPr lang="en-GB" dirty="0" smtClean="0"/>
              <a:t>First Level: nouns, proper nouns, verbs</a:t>
            </a:r>
            <a:r>
              <a:rPr lang="en-GB" dirty="0"/>
              <a:t>, adverbs, adjectives</a:t>
            </a:r>
            <a:endParaRPr lang="en-GB" dirty="0" smtClean="0"/>
          </a:p>
          <a:p>
            <a:r>
              <a:rPr lang="en-GB" dirty="0" smtClean="0"/>
              <a:t>Second Level: +, conjunctions, </a:t>
            </a:r>
            <a:r>
              <a:rPr lang="en-GB" dirty="0"/>
              <a:t>prepositions, uncountable </a:t>
            </a:r>
            <a:r>
              <a:rPr lang="en-GB" dirty="0" smtClean="0"/>
              <a:t>nouns, collective nouns, contractions, proper adjectives, abstract nouns, articles</a:t>
            </a:r>
            <a:endParaRPr lang="en-GB" dirty="0"/>
          </a:p>
        </p:txBody>
      </p:sp>
    </p:spTree>
    <p:extLst>
      <p:ext uri="{BB962C8B-B14F-4D97-AF65-F5344CB8AC3E}">
        <p14:creationId xmlns:p14="http://schemas.microsoft.com/office/powerpoint/2010/main" val="23179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Cues (Wednesday)</a:t>
            </a:r>
            <a:endParaRPr lang="en-GB" dirty="0"/>
          </a:p>
        </p:txBody>
      </p:sp>
      <p:sp>
        <p:nvSpPr>
          <p:cNvPr id="3" name="Content Placeholder 2"/>
          <p:cNvSpPr>
            <a:spLocks noGrp="1"/>
          </p:cNvSpPr>
          <p:nvPr>
            <p:ph idx="1"/>
          </p:nvPr>
        </p:nvSpPr>
        <p:spPr/>
        <p:txBody>
          <a:bodyPr/>
          <a:lstStyle/>
          <a:p>
            <a:r>
              <a:rPr lang="en-GB" dirty="0" smtClean="0"/>
              <a:t>If there are words that the pupils are finding difficult, then work with them to find a cue to aid memorising it.</a:t>
            </a:r>
          </a:p>
          <a:p>
            <a:r>
              <a:rPr lang="en-GB" dirty="0" smtClean="0"/>
              <a:t>i.e. necessary</a:t>
            </a:r>
          </a:p>
          <a:p>
            <a:r>
              <a:rPr lang="en-GB" dirty="0" smtClean="0">
                <a:solidFill>
                  <a:srgbClr val="FF0000"/>
                </a:solidFill>
              </a:rPr>
              <a:t>one </a:t>
            </a:r>
            <a:r>
              <a:rPr lang="en-GB" u="sng" dirty="0" smtClean="0">
                <a:solidFill>
                  <a:srgbClr val="FF0000"/>
                </a:solidFill>
              </a:rPr>
              <a:t>c</a:t>
            </a:r>
            <a:r>
              <a:rPr lang="en-GB" dirty="0" smtClean="0">
                <a:solidFill>
                  <a:srgbClr val="FF0000"/>
                </a:solidFill>
              </a:rPr>
              <a:t>ollar - two </a:t>
            </a:r>
            <a:r>
              <a:rPr lang="en-GB" u="sng" dirty="0" smtClean="0">
                <a:solidFill>
                  <a:srgbClr val="FF0000"/>
                </a:solidFill>
              </a:rPr>
              <a:t>s</a:t>
            </a:r>
            <a:r>
              <a:rPr lang="en-GB" dirty="0" smtClean="0">
                <a:solidFill>
                  <a:srgbClr val="FF0000"/>
                </a:solidFill>
              </a:rPr>
              <a:t>leeves</a:t>
            </a:r>
          </a:p>
          <a:p>
            <a:r>
              <a:rPr lang="en-GB" dirty="0" smtClean="0"/>
              <a:t>It is </a:t>
            </a:r>
            <a:r>
              <a:rPr lang="en-GB" u="sng" dirty="0" smtClean="0"/>
              <a:t>ne</a:t>
            </a:r>
            <a:r>
              <a:rPr lang="en-GB" u="sng" dirty="0" smtClean="0">
                <a:solidFill>
                  <a:srgbClr val="FF0000"/>
                </a:solidFill>
              </a:rPr>
              <a:t>c</a:t>
            </a:r>
            <a:r>
              <a:rPr lang="en-GB" u="sng" dirty="0" smtClean="0"/>
              <a:t>e</a:t>
            </a:r>
            <a:r>
              <a:rPr lang="en-GB" u="sng" dirty="0" smtClean="0">
                <a:solidFill>
                  <a:srgbClr val="FF0000"/>
                </a:solidFill>
              </a:rPr>
              <a:t>ss</a:t>
            </a:r>
            <a:r>
              <a:rPr lang="en-GB" u="sng" dirty="0" smtClean="0"/>
              <a:t>ary</a:t>
            </a:r>
            <a:r>
              <a:rPr lang="en-GB" dirty="0" smtClean="0"/>
              <a:t> to have one collar and two sleeves on a shirt.</a:t>
            </a:r>
            <a:endParaRPr lang="en-GB" dirty="0"/>
          </a:p>
        </p:txBody>
      </p:sp>
      <p:cxnSp>
        <p:nvCxnSpPr>
          <p:cNvPr id="5" name="Straight Connector 4"/>
          <p:cNvCxnSpPr/>
          <p:nvPr/>
        </p:nvCxnSpPr>
        <p:spPr>
          <a:xfrm>
            <a:off x="1691680" y="4221088"/>
            <a:ext cx="36004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2555776" y="4221088"/>
            <a:ext cx="1080120" cy="28803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728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Cues Cont. (Wednesday)</a:t>
            </a:r>
            <a:endParaRPr lang="en-GB" dirty="0"/>
          </a:p>
        </p:txBody>
      </p:sp>
      <p:sp>
        <p:nvSpPr>
          <p:cNvPr id="3" name="Content Placeholder 2"/>
          <p:cNvSpPr>
            <a:spLocks noGrp="1"/>
          </p:cNvSpPr>
          <p:nvPr>
            <p:ph idx="1"/>
          </p:nvPr>
        </p:nvSpPr>
        <p:spPr/>
        <p:txBody>
          <a:bodyPr>
            <a:normAutofit lnSpcReduction="10000"/>
          </a:bodyPr>
          <a:lstStyle/>
          <a:p>
            <a:r>
              <a:rPr lang="en-GB" sz="4400" dirty="0" smtClean="0">
                <a:solidFill>
                  <a:srgbClr val="FF0000"/>
                </a:solidFill>
              </a:rPr>
              <a:t>Because</a:t>
            </a:r>
          </a:p>
          <a:p>
            <a:r>
              <a:rPr lang="en-GB" b="1" dirty="0" smtClean="0">
                <a:solidFill>
                  <a:srgbClr val="FF0000"/>
                </a:solidFill>
              </a:rPr>
              <a:t>B</a:t>
            </a:r>
            <a:r>
              <a:rPr lang="en-GB" dirty="0" smtClean="0"/>
              <a:t>ig</a:t>
            </a:r>
          </a:p>
          <a:p>
            <a:r>
              <a:rPr lang="en-GB" b="1" dirty="0" smtClean="0">
                <a:solidFill>
                  <a:srgbClr val="FF0000"/>
                </a:solidFill>
              </a:rPr>
              <a:t>E</a:t>
            </a:r>
            <a:r>
              <a:rPr lang="en-GB" dirty="0" smtClean="0"/>
              <a:t>lephants</a:t>
            </a:r>
          </a:p>
          <a:p>
            <a:r>
              <a:rPr lang="en-GB" b="1" dirty="0" smtClean="0">
                <a:solidFill>
                  <a:srgbClr val="FF0000"/>
                </a:solidFill>
              </a:rPr>
              <a:t>C</a:t>
            </a:r>
            <a:r>
              <a:rPr lang="en-GB" dirty="0" smtClean="0"/>
              <a:t>an</a:t>
            </a:r>
          </a:p>
          <a:p>
            <a:r>
              <a:rPr lang="en-GB" b="1" dirty="0" smtClean="0">
                <a:solidFill>
                  <a:srgbClr val="FF0000"/>
                </a:solidFill>
              </a:rPr>
              <a:t>A</a:t>
            </a:r>
            <a:r>
              <a:rPr lang="en-GB" dirty="0" smtClean="0"/>
              <a:t>lways</a:t>
            </a:r>
          </a:p>
          <a:p>
            <a:r>
              <a:rPr lang="en-GB" b="1" dirty="0" smtClean="0">
                <a:solidFill>
                  <a:srgbClr val="FF0000"/>
                </a:solidFill>
              </a:rPr>
              <a:t>U</a:t>
            </a:r>
            <a:r>
              <a:rPr lang="en-GB" dirty="0" smtClean="0"/>
              <a:t>nderstand</a:t>
            </a:r>
          </a:p>
          <a:p>
            <a:r>
              <a:rPr lang="en-GB" b="1" dirty="0" smtClean="0">
                <a:solidFill>
                  <a:srgbClr val="FF0000"/>
                </a:solidFill>
              </a:rPr>
              <a:t>S</a:t>
            </a:r>
            <a:r>
              <a:rPr lang="en-GB" dirty="0" smtClean="0"/>
              <a:t>mall</a:t>
            </a:r>
          </a:p>
          <a:p>
            <a:r>
              <a:rPr lang="en-GB" b="1" dirty="0" smtClean="0">
                <a:solidFill>
                  <a:srgbClr val="FF0000"/>
                </a:solidFill>
              </a:rPr>
              <a:t>E</a:t>
            </a:r>
            <a:r>
              <a:rPr lang="en-GB" dirty="0" smtClean="0"/>
              <a:t>lephants </a:t>
            </a:r>
          </a:p>
          <a:p>
            <a:endParaRPr lang="en-GB" dirty="0"/>
          </a:p>
        </p:txBody>
      </p:sp>
    </p:spTree>
    <p:extLst>
      <p:ext uri="{BB962C8B-B14F-4D97-AF65-F5344CB8AC3E}">
        <p14:creationId xmlns:p14="http://schemas.microsoft.com/office/powerpoint/2010/main" val="2488877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Roots and shoots (Thursday)</a:t>
            </a:r>
            <a:endParaRPr lang="en-GB" dirty="0"/>
          </a:p>
        </p:txBody>
      </p:sp>
      <p:sp>
        <p:nvSpPr>
          <p:cNvPr id="3" name="Content Placeholder 2"/>
          <p:cNvSpPr>
            <a:spLocks noGrp="1"/>
          </p:cNvSpPr>
          <p:nvPr>
            <p:ph idx="1"/>
          </p:nvPr>
        </p:nvSpPr>
        <p:spPr/>
        <p:txBody>
          <a:bodyPr/>
          <a:lstStyle/>
          <a:p>
            <a:r>
              <a:rPr lang="en-GB" dirty="0" smtClean="0"/>
              <a:t>This is revising some of the work done on Monday but in more explicit detail by growing and shrinking words by looking for the root word and adding or taking away prefixes and suffixes.  </a:t>
            </a:r>
          </a:p>
          <a:p>
            <a:r>
              <a:rPr lang="en-GB" dirty="0" smtClean="0"/>
              <a:t>Talk about how the prefixes and suffixes change the meaning of the root word and sometimes the spelling.</a:t>
            </a:r>
            <a:endParaRPr lang="en-GB" dirty="0"/>
          </a:p>
        </p:txBody>
      </p:sp>
    </p:spTree>
    <p:extLst>
      <p:ext uri="{BB962C8B-B14F-4D97-AF65-F5344CB8AC3E}">
        <p14:creationId xmlns:p14="http://schemas.microsoft.com/office/powerpoint/2010/main" val="2565740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Assess and rectify (Friday)</a:t>
            </a:r>
            <a:endParaRPr lang="en-GB" dirty="0"/>
          </a:p>
        </p:txBody>
      </p:sp>
      <p:sp>
        <p:nvSpPr>
          <p:cNvPr id="3" name="Content Placeholder 2"/>
          <p:cNvSpPr>
            <a:spLocks noGrp="1"/>
          </p:cNvSpPr>
          <p:nvPr>
            <p:ph idx="1"/>
          </p:nvPr>
        </p:nvSpPr>
        <p:spPr/>
        <p:txBody>
          <a:bodyPr>
            <a:normAutofit fontScale="92500"/>
          </a:bodyPr>
          <a:lstStyle/>
          <a:p>
            <a:r>
              <a:rPr lang="en-GB" dirty="0" smtClean="0"/>
              <a:t>You can assess however you like.</a:t>
            </a:r>
          </a:p>
          <a:p>
            <a:r>
              <a:rPr lang="en-GB" dirty="0" smtClean="0"/>
              <a:t>If you have allowed the pupils to choose one of the words that you have grown on Monday, then during the spelling test, you might read out all of the words and let them write down all the ones that they can remember.  You could give them a bonus point for each extra word.</a:t>
            </a:r>
          </a:p>
          <a:p>
            <a:r>
              <a:rPr lang="en-GB" dirty="0" smtClean="0"/>
              <a:t>There is a bank of games that can be used while you are working with individual groups.</a:t>
            </a:r>
            <a:endParaRPr lang="en-GB" dirty="0"/>
          </a:p>
        </p:txBody>
      </p:sp>
    </p:spTree>
    <p:extLst>
      <p:ext uri="{BB962C8B-B14F-4D97-AF65-F5344CB8AC3E}">
        <p14:creationId xmlns:p14="http://schemas.microsoft.com/office/powerpoint/2010/main" val="1849996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125" y="0"/>
            <a:ext cx="8229600" cy="1143000"/>
          </a:xfrm>
        </p:spPr>
        <p:txBody>
          <a:bodyPr/>
          <a:lstStyle/>
          <a:p>
            <a:r>
              <a:rPr lang="en-GB" dirty="0">
                <a:latin typeface="Arial" panose="020B0604020202020204" pitchFamily="34" charset="0"/>
                <a:cs typeface="Arial" panose="020B0604020202020204" pitchFamily="34" charset="0"/>
              </a:rPr>
              <a:t>Spelling ideas for whole class</a:t>
            </a:r>
          </a:p>
        </p:txBody>
      </p:sp>
      <p:sp>
        <p:nvSpPr>
          <p:cNvPr id="3" name="Content Placeholder 2"/>
          <p:cNvSpPr>
            <a:spLocks noGrp="1"/>
          </p:cNvSpPr>
          <p:nvPr>
            <p:ph idx="1"/>
          </p:nvPr>
        </p:nvSpPr>
        <p:spPr>
          <a:xfrm>
            <a:off x="457200" y="1196752"/>
            <a:ext cx="4330824" cy="5350087"/>
          </a:xfrm>
        </p:spPr>
        <p:txBody>
          <a:bodyPr>
            <a:normAutofit fontScale="77500" lnSpcReduction="20000"/>
          </a:bodyPr>
          <a:lstStyle/>
          <a:p>
            <a:r>
              <a:rPr lang="en-GB" dirty="0">
                <a:latin typeface="Arial" panose="020B0604020202020204" pitchFamily="34" charset="0"/>
                <a:cs typeface="Arial" panose="020B0604020202020204" pitchFamily="34" charset="0"/>
              </a:rPr>
              <a:t>Look, hear, read, say, cover, write, check, repeat (structured spelling scheme</a:t>
            </a:r>
            <a:r>
              <a:rPr lang="en-GB" dirty="0" smtClean="0">
                <a:latin typeface="Arial" panose="020B0604020202020204" pitchFamily="34" charset="0"/>
                <a:cs typeface="Arial" panose="020B0604020202020204" pitchFamily="34" charset="0"/>
              </a:rPr>
              <a:t>)</a:t>
            </a:r>
          </a:p>
          <a:p>
            <a:r>
              <a:rPr lang="en-GB" u="sng" dirty="0" smtClean="0">
                <a:solidFill>
                  <a:srgbClr val="0070C0"/>
                </a:solidFill>
                <a:latin typeface="Arial" panose="020B0604020202020204" pitchFamily="34" charset="0"/>
                <a:cs typeface="Arial" panose="020B0604020202020204" pitchFamily="34" charset="0"/>
              </a:rPr>
              <a:t>Wraparound spelling</a:t>
            </a:r>
            <a:r>
              <a:rPr lang="en-GB" dirty="0" smtClean="0">
                <a:latin typeface="Arial" panose="020B0604020202020204" pitchFamily="34" charset="0"/>
                <a:cs typeface="Arial" panose="020B0604020202020204" pitchFamily="34" charset="0"/>
              </a:rPr>
              <a:t>: a pedagogy based structure using the school’s existing scheme or spelling lists</a:t>
            </a:r>
            <a:endParaRPr lang="en-GB" u="sng" dirty="0">
              <a:solidFill>
                <a:srgbClr val="0070C0"/>
              </a:solidFill>
              <a:latin typeface="Arial" panose="020B0604020202020204" pitchFamily="34" charset="0"/>
              <a:cs typeface="Arial" panose="020B0604020202020204" pitchFamily="34" charset="0"/>
            </a:endParaRPr>
          </a:p>
          <a:p>
            <a:r>
              <a:rPr lang="en-GB" u="sng" dirty="0">
                <a:solidFill>
                  <a:srgbClr val="0070C0"/>
                </a:solidFill>
                <a:latin typeface="Arial" panose="020B0604020202020204" pitchFamily="34" charset="0"/>
                <a:cs typeface="Arial" panose="020B0604020202020204" pitchFamily="34" charset="0"/>
              </a:rPr>
              <a:t>Shared reading</a:t>
            </a:r>
            <a:r>
              <a:rPr lang="en-GB" dirty="0">
                <a:latin typeface="Arial" panose="020B0604020202020204" pitchFamily="34" charset="0"/>
                <a:cs typeface="Arial" panose="020B0604020202020204" pitchFamily="34" charset="0"/>
              </a:rPr>
              <a:t>: looking through text for phonic patterns, prefixes/ suffixes…..</a:t>
            </a:r>
          </a:p>
          <a:p>
            <a:r>
              <a:rPr lang="en-GB" dirty="0">
                <a:latin typeface="Arial" panose="020B0604020202020204" pitchFamily="34" charset="0"/>
                <a:cs typeface="Arial" panose="020B0604020202020204" pitchFamily="34" charset="0"/>
              </a:rPr>
              <a:t>Word </a:t>
            </a:r>
            <a:r>
              <a:rPr lang="en-GB" dirty="0" smtClean="0">
                <a:latin typeface="Arial" panose="020B0604020202020204" pitchFamily="34" charset="0"/>
                <a:cs typeface="Arial" panose="020B0604020202020204" pitchFamily="34" charset="0"/>
              </a:rPr>
              <a:t>for the </a:t>
            </a:r>
            <a:r>
              <a:rPr lang="en-GB" dirty="0">
                <a:latin typeface="Arial" panose="020B0604020202020204" pitchFamily="34" charset="0"/>
                <a:cs typeface="Arial" panose="020B0604020202020204" pitchFamily="34" charset="0"/>
              </a:rPr>
              <a:t>day</a:t>
            </a:r>
          </a:p>
          <a:p>
            <a:r>
              <a:rPr lang="en-GB" dirty="0">
                <a:latin typeface="Arial" panose="020B0604020202020204" pitchFamily="34" charset="0"/>
                <a:cs typeface="Arial" panose="020B0604020202020204" pitchFamily="34" charset="0"/>
              </a:rPr>
              <a:t>Word wall </a:t>
            </a:r>
          </a:p>
          <a:p>
            <a:r>
              <a:rPr lang="en-GB" dirty="0">
                <a:latin typeface="Arial" panose="020B0604020202020204" pitchFamily="34" charset="0"/>
                <a:cs typeface="Arial" panose="020B0604020202020204" pitchFamily="34" charset="0"/>
              </a:rPr>
              <a:t>Spelling cue book or displays</a:t>
            </a:r>
          </a:p>
          <a:p>
            <a:endParaRPr lang="en-GB" dirty="0"/>
          </a:p>
        </p:txBody>
      </p:sp>
      <p:pic>
        <p:nvPicPr>
          <p:cNvPr id="4" name="Picture 3" descr="Spelling Intervention Pack 6 - Microsoft Word"/>
          <p:cNvPicPr>
            <a:picLocks noChangeAspect="1"/>
          </p:cNvPicPr>
          <p:nvPr/>
        </p:nvPicPr>
        <p:blipFill rotWithShape="1">
          <a:blip r:embed="rId2">
            <a:extLst>
              <a:ext uri="{28A0092B-C50C-407E-A947-70E740481C1C}">
                <a14:useLocalDpi xmlns:a14="http://schemas.microsoft.com/office/drawing/2010/main" val="0"/>
              </a:ext>
            </a:extLst>
          </a:blip>
          <a:srcRect l="24091" t="20308" r="25303" b="18337"/>
          <a:stretch/>
        </p:blipFill>
        <p:spPr>
          <a:xfrm>
            <a:off x="5436096" y="1340768"/>
            <a:ext cx="3563307" cy="2325751"/>
          </a:xfrm>
          <a:prstGeom prst="rect">
            <a:avLst/>
          </a:prstGeom>
        </p:spPr>
      </p:pic>
      <p:pic>
        <p:nvPicPr>
          <p:cNvPr id="5" name="Picture 4" descr="vocabulary enrichment lesson 1. - Microsoft Word"/>
          <p:cNvPicPr>
            <a:picLocks noChangeAspect="1"/>
          </p:cNvPicPr>
          <p:nvPr/>
        </p:nvPicPr>
        <p:blipFill rotWithShape="1">
          <a:blip r:embed="rId3">
            <a:extLst>
              <a:ext uri="{28A0092B-C50C-407E-A947-70E740481C1C}">
                <a14:useLocalDpi xmlns:a14="http://schemas.microsoft.com/office/drawing/2010/main" val="0"/>
              </a:ext>
            </a:extLst>
          </a:blip>
          <a:srcRect l="17879" t="20309" r="55000" b="5953"/>
          <a:stretch/>
        </p:blipFill>
        <p:spPr>
          <a:xfrm>
            <a:off x="6876256" y="3789040"/>
            <a:ext cx="1884145" cy="2757799"/>
          </a:xfrm>
          <a:prstGeom prst="rect">
            <a:avLst/>
          </a:prstGeom>
        </p:spPr>
      </p:pic>
      <p:pic>
        <p:nvPicPr>
          <p:cNvPr id="6" name="Picture 5" descr="vocabulary enrichment lesson 1. - Microsoft Word"/>
          <p:cNvPicPr>
            <a:picLocks noChangeAspect="1"/>
          </p:cNvPicPr>
          <p:nvPr/>
        </p:nvPicPr>
        <p:blipFill rotWithShape="1">
          <a:blip r:embed="rId4">
            <a:extLst>
              <a:ext uri="{28A0092B-C50C-407E-A947-70E740481C1C}">
                <a14:useLocalDpi xmlns:a14="http://schemas.microsoft.com/office/drawing/2010/main" val="0"/>
              </a:ext>
            </a:extLst>
          </a:blip>
          <a:srcRect l="36515" t="25374" r="37879" b="8487"/>
          <a:stretch/>
        </p:blipFill>
        <p:spPr>
          <a:xfrm>
            <a:off x="4355976" y="3540030"/>
            <a:ext cx="2341420" cy="3255818"/>
          </a:xfrm>
          <a:prstGeom prst="rect">
            <a:avLst/>
          </a:prstGeom>
        </p:spPr>
      </p:pic>
    </p:spTree>
    <p:extLst>
      <p:ext uri="{BB962C8B-B14F-4D97-AF65-F5344CB8AC3E}">
        <p14:creationId xmlns:p14="http://schemas.microsoft.com/office/powerpoint/2010/main" val="11199845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latin typeface="Arial" panose="020B0604020202020204" pitchFamily="34" charset="0"/>
                <a:cs typeface="Arial" panose="020B0604020202020204" pitchFamily="34" charset="0"/>
              </a:rPr>
              <a:t>Spelling ideas for group interventions</a:t>
            </a:r>
          </a:p>
        </p:txBody>
      </p:sp>
      <p:sp>
        <p:nvSpPr>
          <p:cNvPr id="3" name="Content Placeholder 2"/>
          <p:cNvSpPr>
            <a:spLocks noGrp="1"/>
          </p:cNvSpPr>
          <p:nvPr>
            <p:ph idx="1"/>
          </p:nvPr>
        </p:nvSpPr>
        <p:spPr/>
        <p:txBody>
          <a:bodyPr/>
          <a:lstStyle/>
          <a:p>
            <a:r>
              <a:rPr lang="en-GB" u="sng" dirty="0">
                <a:solidFill>
                  <a:srgbClr val="0070C0"/>
                </a:solidFill>
                <a:latin typeface="Arial" panose="020B0604020202020204" pitchFamily="34" charset="0"/>
                <a:cs typeface="Arial" panose="020B0604020202020204" pitchFamily="34" charset="0"/>
              </a:rPr>
              <a:t>Phonic Flip books</a:t>
            </a:r>
          </a:p>
          <a:p>
            <a:r>
              <a:rPr lang="en-GB" u="sng" dirty="0" err="1">
                <a:solidFill>
                  <a:srgbClr val="0070C0"/>
                </a:solidFill>
                <a:latin typeface="Arial" panose="020B0604020202020204" pitchFamily="34" charset="0"/>
                <a:cs typeface="Arial" panose="020B0604020202020204" pitchFamily="34" charset="0"/>
              </a:rPr>
              <a:t>Compuread</a:t>
            </a:r>
            <a:r>
              <a:rPr lang="en-GB" u="sng" dirty="0">
                <a:solidFill>
                  <a:srgbClr val="0070C0"/>
                </a:solidFill>
                <a:latin typeface="Arial" panose="020B0604020202020204" pitchFamily="34" charset="0"/>
                <a:cs typeface="Arial" panose="020B0604020202020204" pitchFamily="34" charset="0"/>
              </a:rPr>
              <a:t> and write</a:t>
            </a:r>
          </a:p>
          <a:p>
            <a:r>
              <a:rPr lang="en-GB" u="sng" dirty="0">
                <a:solidFill>
                  <a:srgbClr val="0070C0"/>
                </a:solidFill>
                <a:latin typeface="Arial" panose="020B0604020202020204" pitchFamily="34" charset="0"/>
                <a:cs typeface="Arial" panose="020B0604020202020204" pitchFamily="34" charset="0"/>
              </a:rPr>
              <a:t>Spelling packs</a:t>
            </a:r>
          </a:p>
          <a:p>
            <a:r>
              <a:rPr lang="en-GB" u="sng" dirty="0">
                <a:solidFill>
                  <a:srgbClr val="0070C0"/>
                </a:solidFill>
                <a:latin typeface="Arial" panose="020B0604020202020204" pitchFamily="34" charset="0"/>
                <a:cs typeface="Arial" panose="020B0604020202020204" pitchFamily="34" charset="0"/>
              </a:rPr>
              <a:t>Games</a:t>
            </a:r>
          </a:p>
          <a:p>
            <a:r>
              <a:rPr lang="en-GB" u="sng" dirty="0">
                <a:solidFill>
                  <a:srgbClr val="0070C0"/>
                </a:solidFill>
                <a:latin typeface="Arial" panose="020B0604020202020204" pitchFamily="34" charset="0"/>
                <a:cs typeface="Arial" panose="020B0604020202020204" pitchFamily="34" charset="0"/>
              </a:rPr>
              <a:t>Precision Teaching</a:t>
            </a:r>
          </a:p>
          <a:p>
            <a:pPr marL="0" indent="0">
              <a:buNone/>
            </a:pPr>
            <a:r>
              <a:rPr lang="en-GB" dirty="0">
                <a:latin typeface="Arial" panose="020B0604020202020204" pitchFamily="34" charset="0"/>
                <a:cs typeface="Arial" panose="020B0604020202020204" pitchFamily="34" charset="0"/>
              </a:rPr>
              <a:t> </a:t>
            </a:r>
          </a:p>
          <a:p>
            <a:endParaRPr lang="en-GB" dirty="0">
              <a:latin typeface="Arial" panose="020B0604020202020204" pitchFamily="34" charset="0"/>
              <a:cs typeface="Arial" panose="020B0604020202020204" pitchFamily="34" charset="0"/>
            </a:endParaRPr>
          </a:p>
        </p:txBody>
      </p:sp>
      <p:pic>
        <p:nvPicPr>
          <p:cNvPr id="4" name="Picture 3" descr="C:\Users\wilsonj10\AppData\Local\Microsoft\Windows\Temporary Internet Files\Content.Word\DSCN269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3140968"/>
            <a:ext cx="3794341" cy="2897769"/>
          </a:xfrm>
          <a:prstGeom prst="rect">
            <a:avLst/>
          </a:prstGeom>
          <a:noFill/>
          <a:ln>
            <a:noFill/>
          </a:ln>
        </p:spPr>
      </p:pic>
    </p:spTree>
    <p:extLst>
      <p:ext uri="{BB962C8B-B14F-4D97-AF65-F5344CB8AC3E}">
        <p14:creationId xmlns:p14="http://schemas.microsoft.com/office/powerpoint/2010/main" val="25684443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717431" cy="1143000"/>
          </a:xfrm>
        </p:spPr>
        <p:txBody>
          <a:bodyPr/>
          <a:lstStyle/>
          <a:p>
            <a:r>
              <a:rPr lang="en-GB" u="sng" dirty="0">
                <a:solidFill>
                  <a:srgbClr val="0070C0"/>
                </a:solidFill>
              </a:rPr>
              <a:t>Cued Spelling</a:t>
            </a:r>
          </a:p>
        </p:txBody>
      </p:sp>
      <p:pic>
        <p:nvPicPr>
          <p:cNvPr id="4" name="Content Placeholder 3" descr="Spelling Intervention pack 3 - Microsoft Word"/>
          <p:cNvPicPr>
            <a:picLocks noGrp="1" noChangeAspect="1"/>
          </p:cNvPicPr>
          <p:nvPr>
            <p:ph idx="1"/>
          </p:nvPr>
        </p:nvPicPr>
        <p:blipFill rotWithShape="1">
          <a:blip r:embed="rId2">
            <a:extLst>
              <a:ext uri="{28A0092B-C50C-407E-A947-70E740481C1C}">
                <a14:useLocalDpi xmlns:a14="http://schemas.microsoft.com/office/drawing/2010/main" val="0"/>
              </a:ext>
            </a:extLst>
          </a:blip>
          <a:srcRect l="9427" t="25346" r="67172" b="11486"/>
          <a:stretch/>
        </p:blipFill>
        <p:spPr>
          <a:xfrm>
            <a:off x="395536" y="1553795"/>
            <a:ext cx="2763301" cy="4015732"/>
          </a:xfrm>
        </p:spPr>
      </p:pic>
      <p:pic>
        <p:nvPicPr>
          <p:cNvPr id="5" name="Picture 4" descr="Spelling Intervention pack 3 - Microsoft Word"/>
          <p:cNvPicPr>
            <a:picLocks noChangeAspect="1"/>
          </p:cNvPicPr>
          <p:nvPr/>
        </p:nvPicPr>
        <p:blipFill rotWithShape="1">
          <a:blip r:embed="rId2">
            <a:extLst>
              <a:ext uri="{28A0092B-C50C-407E-A947-70E740481C1C}">
                <a14:useLocalDpi xmlns:a14="http://schemas.microsoft.com/office/drawing/2010/main" val="0"/>
              </a:ext>
            </a:extLst>
          </a:blip>
          <a:srcRect l="68485" t="28188" r="10000" b="41557"/>
          <a:stretch/>
        </p:blipFill>
        <p:spPr>
          <a:xfrm rot="20326767">
            <a:off x="3596519" y="1154004"/>
            <a:ext cx="2721497" cy="2060287"/>
          </a:xfrm>
          <a:prstGeom prst="rect">
            <a:avLst/>
          </a:prstGeom>
        </p:spPr>
      </p:pic>
      <p:pic>
        <p:nvPicPr>
          <p:cNvPr id="6" name="Picture 5" descr="Spelling Intervention pack 3 - Microsoft Word"/>
          <p:cNvPicPr>
            <a:picLocks noChangeAspect="1"/>
          </p:cNvPicPr>
          <p:nvPr/>
        </p:nvPicPr>
        <p:blipFill rotWithShape="1">
          <a:blip r:embed="rId2">
            <a:extLst>
              <a:ext uri="{28A0092B-C50C-407E-A947-70E740481C1C}">
                <a14:useLocalDpi xmlns:a14="http://schemas.microsoft.com/office/drawing/2010/main" val="0"/>
              </a:ext>
            </a:extLst>
          </a:blip>
          <a:srcRect l="68485" t="58443" r="10000" b="11302"/>
          <a:stretch/>
        </p:blipFill>
        <p:spPr>
          <a:xfrm rot="20285678">
            <a:off x="6110122" y="4296217"/>
            <a:ext cx="2721497" cy="2060288"/>
          </a:xfrm>
          <a:prstGeom prst="rect">
            <a:avLst/>
          </a:prstGeom>
        </p:spPr>
      </p:pic>
      <p:pic>
        <p:nvPicPr>
          <p:cNvPr id="9" name="Picture 8" descr="C:\Users\wilsonj10\AppData\Local\Microsoft\Windows\Temporary Internet Files\Content.Word\DSCN2685.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6216" y="404664"/>
            <a:ext cx="2179134" cy="2153285"/>
          </a:xfrm>
          <a:prstGeom prst="rect">
            <a:avLst/>
          </a:prstGeom>
          <a:noFill/>
          <a:ln>
            <a:noFill/>
          </a:ln>
        </p:spPr>
      </p:pic>
      <p:pic>
        <p:nvPicPr>
          <p:cNvPr id="10" name="Picture 9" descr="C:\Users\wilsonj10\AppData\Local\Microsoft\Windows\Temporary Internet Files\Content.Word\DSCN2686.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9792" y="4941168"/>
            <a:ext cx="2865755" cy="1719355"/>
          </a:xfrm>
          <a:prstGeom prst="rect">
            <a:avLst/>
          </a:prstGeom>
          <a:noFill/>
          <a:ln>
            <a:noFill/>
          </a:ln>
        </p:spPr>
      </p:pic>
      <p:pic>
        <p:nvPicPr>
          <p:cNvPr id="8" name="Picture 7" descr="Spelling Intervention pack 3 - Microsoft Word"/>
          <p:cNvPicPr>
            <a:picLocks noChangeAspect="1"/>
          </p:cNvPicPr>
          <p:nvPr/>
        </p:nvPicPr>
        <p:blipFill rotWithShape="1">
          <a:blip r:embed="rId5">
            <a:extLst>
              <a:ext uri="{28A0092B-C50C-407E-A947-70E740481C1C}">
                <a14:useLocalDpi xmlns:a14="http://schemas.microsoft.com/office/drawing/2010/main" val="0"/>
              </a:ext>
            </a:extLst>
          </a:blip>
          <a:srcRect l="38254" t="58815" r="39047" b="11457"/>
          <a:stretch/>
        </p:blipFill>
        <p:spPr>
          <a:xfrm>
            <a:off x="4188167" y="3317511"/>
            <a:ext cx="2754759" cy="1942333"/>
          </a:xfrm>
          <a:prstGeom prst="rect">
            <a:avLst/>
          </a:prstGeom>
        </p:spPr>
      </p:pic>
    </p:spTree>
    <p:extLst>
      <p:ext uri="{BB962C8B-B14F-4D97-AF65-F5344CB8AC3E}">
        <p14:creationId xmlns:p14="http://schemas.microsoft.com/office/powerpoint/2010/main" val="3802427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solidFill>
                  <a:srgbClr val="0070C0"/>
                </a:solidFill>
              </a:rPr>
              <a:t>Words Their Way</a:t>
            </a:r>
          </a:p>
        </p:txBody>
      </p:sp>
      <p:pic>
        <p:nvPicPr>
          <p:cNvPr id="7" name="Content Placeholder 6" descr="Spelling Intervention Pack 4 - Microsoft Word"/>
          <p:cNvPicPr>
            <a:picLocks noGrp="1" noChangeAspect="1"/>
          </p:cNvPicPr>
          <p:nvPr>
            <p:ph idx="1"/>
          </p:nvPr>
        </p:nvPicPr>
        <p:blipFill rotWithShape="1">
          <a:blip r:embed="rId2">
            <a:extLst>
              <a:ext uri="{28A0092B-C50C-407E-A947-70E740481C1C}">
                <a14:useLocalDpi xmlns:a14="http://schemas.microsoft.com/office/drawing/2010/main" val="0"/>
              </a:ext>
            </a:extLst>
          </a:blip>
          <a:srcRect l="37037" t="20343" r="37373" b="13362"/>
          <a:stretch/>
        </p:blipFill>
        <p:spPr>
          <a:xfrm>
            <a:off x="395536" y="1340768"/>
            <a:ext cx="3775395" cy="5265683"/>
          </a:xfrm>
        </p:spPr>
      </p:pic>
      <p:pic>
        <p:nvPicPr>
          <p:cNvPr id="8" name="Picture 7" descr="Spelling Intervention Pack 4 - Microsoft Word"/>
          <p:cNvPicPr>
            <a:picLocks noChangeAspect="1"/>
          </p:cNvPicPr>
          <p:nvPr/>
        </p:nvPicPr>
        <p:blipFill rotWithShape="1">
          <a:blip r:embed="rId3">
            <a:extLst>
              <a:ext uri="{28A0092B-C50C-407E-A947-70E740481C1C}">
                <a14:useLocalDpi xmlns:a14="http://schemas.microsoft.com/office/drawing/2010/main" val="0"/>
              </a:ext>
            </a:extLst>
          </a:blip>
          <a:srcRect l="52424" t="26781" r="13031" b="31284"/>
          <a:stretch/>
        </p:blipFill>
        <p:spPr>
          <a:xfrm rot="895267">
            <a:off x="5337265" y="4204142"/>
            <a:ext cx="3158837" cy="2064327"/>
          </a:xfrm>
          <a:prstGeom prst="rect">
            <a:avLst/>
          </a:prstGeom>
        </p:spPr>
      </p:pic>
      <p:pic>
        <p:nvPicPr>
          <p:cNvPr id="9" name="Picture 8" descr="C:\Users\wilsonj10\AppData\Local\Microsoft\Windows\Temporary Internet Files\Content.Word\DSCN269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318076">
            <a:off x="5128922" y="1664634"/>
            <a:ext cx="2580195" cy="1944216"/>
          </a:xfrm>
          <a:prstGeom prst="rect">
            <a:avLst/>
          </a:prstGeom>
          <a:noFill/>
          <a:ln>
            <a:noFill/>
          </a:ln>
        </p:spPr>
      </p:pic>
    </p:spTree>
    <p:extLst>
      <p:ext uri="{BB962C8B-B14F-4D97-AF65-F5344CB8AC3E}">
        <p14:creationId xmlns:p14="http://schemas.microsoft.com/office/powerpoint/2010/main" val="37738827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059016" cy="1143000"/>
          </a:xfrm>
        </p:spPr>
        <p:txBody>
          <a:bodyPr/>
          <a:lstStyle/>
          <a:p>
            <a:r>
              <a:rPr lang="en-GB" u="sng" dirty="0">
                <a:solidFill>
                  <a:srgbClr val="0070C0"/>
                </a:solidFill>
              </a:rPr>
              <a:t>Precision Spelling</a:t>
            </a:r>
          </a:p>
        </p:txBody>
      </p:sp>
      <p:pic>
        <p:nvPicPr>
          <p:cNvPr id="4" name="Content Placeholder 3" descr="Screen Clipping"/>
          <p:cNvPicPr>
            <a:picLocks noGrp="1" noChangeAspect="1"/>
          </p:cNvPicPr>
          <p:nvPr>
            <p:ph idx="1"/>
          </p:nvPr>
        </p:nvPicPr>
        <p:blipFill>
          <a:blip r:embed="rId2"/>
          <a:stretch>
            <a:fillRect/>
          </a:stretch>
        </p:blipFill>
        <p:spPr>
          <a:xfrm>
            <a:off x="6588224" y="548680"/>
            <a:ext cx="2127406" cy="30533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Diagram 4"/>
          <p:cNvGraphicFramePr/>
          <p:nvPr>
            <p:extLst>
              <p:ext uri="{D42A27DB-BD31-4B8C-83A1-F6EECF244321}">
                <p14:modId xmlns:p14="http://schemas.microsoft.com/office/powerpoint/2010/main" val="537441307"/>
              </p:ext>
            </p:extLst>
          </p:nvPr>
        </p:nvGraphicFramePr>
        <p:xfrm>
          <a:off x="539552" y="3823305"/>
          <a:ext cx="4752528"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467544" y="1268760"/>
            <a:ext cx="5400600" cy="2862322"/>
          </a:xfrm>
          <a:prstGeom prst="rect">
            <a:avLst/>
          </a:prstGeom>
        </p:spPr>
        <p:txBody>
          <a:bodyPr wrap="square">
            <a:spAutoFit/>
          </a:bodyPr>
          <a:lstStyle/>
          <a:p>
            <a:r>
              <a:rPr lang="en-GB" sz="2000" dirty="0">
                <a:latin typeface="Arial" panose="020B0604020202020204" pitchFamily="34" charset="0"/>
                <a:ea typeface="Arial Unicode MS" panose="020B0604020202020204" pitchFamily="34" charset="-128"/>
                <a:cs typeface="Arial" panose="020B0604020202020204" pitchFamily="34" charset="0"/>
              </a:rPr>
              <a:t>Precision Teaching is a method of planning a teaching programme to meet the needs of an individual child or young person who is experiencing difficulty with acquiring or maintaining some skills. It has an inbuilt monitoring function and is basically a means of evaluating the effectiveness of what is being taught whilst providing the element of repetition. </a:t>
            </a:r>
          </a:p>
        </p:txBody>
      </p:sp>
      <p:pic>
        <p:nvPicPr>
          <p:cNvPr id="6" name="Picture 5" descr="Precision Teaching - Microsoft PowerPoint"/>
          <p:cNvPicPr>
            <a:picLocks noChangeAspect="1"/>
          </p:cNvPicPr>
          <p:nvPr/>
        </p:nvPicPr>
        <p:blipFill rotWithShape="1">
          <a:blip r:embed="rId8">
            <a:extLst>
              <a:ext uri="{28A0092B-C50C-407E-A947-70E740481C1C}">
                <a14:useLocalDpi xmlns:a14="http://schemas.microsoft.com/office/drawing/2010/main" val="0"/>
              </a:ext>
            </a:extLst>
          </a:blip>
          <a:srcRect l="34644" t="32064" r="38939" b="33968"/>
          <a:stretch/>
        </p:blipFill>
        <p:spPr>
          <a:xfrm>
            <a:off x="5868044" y="4221088"/>
            <a:ext cx="2847586" cy="197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049284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 </a:t>
            </a:r>
            <a:r>
              <a:rPr lang="en-GB" dirty="0" err="1"/>
              <a:t>teh</a:t>
            </a:r>
            <a:r>
              <a:rPr lang="en-GB" dirty="0"/>
              <a:t> bets </a:t>
            </a:r>
            <a:r>
              <a:rPr lang="en-GB" dirty="0" err="1"/>
              <a:t>peaple</a:t>
            </a:r>
            <a:r>
              <a:rPr lang="en-GB" dirty="0"/>
              <a:t> </a:t>
            </a:r>
            <a:r>
              <a:rPr lang="en-GB"/>
              <a:t>ar……..</a:t>
            </a:r>
            <a:endParaRPr lang="en-GB" dirty="0"/>
          </a:p>
        </p:txBody>
      </p:sp>
      <p:pic>
        <p:nvPicPr>
          <p:cNvPr id="4" name="Content Placeholder 3" descr="Image result for I used to be dyslexic but now I'm KO"/>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39752" y="1340768"/>
            <a:ext cx="4968552" cy="50405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9452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9F59BC-AF8E-47BF-AA1F-4F78DC52E431}"/>
              </a:ext>
            </a:extLst>
          </p:cNvPr>
          <p:cNvSpPr>
            <a:spLocks noGrp="1"/>
          </p:cNvSpPr>
          <p:nvPr>
            <p:ph type="title"/>
          </p:nvPr>
        </p:nvSpPr>
        <p:spPr/>
        <p:txBody>
          <a:bodyPr/>
          <a:lstStyle/>
          <a:p>
            <a:r>
              <a:rPr lang="en-GB" dirty="0"/>
              <a:t>Glossary</a:t>
            </a:r>
          </a:p>
        </p:txBody>
      </p:sp>
      <p:sp>
        <p:nvSpPr>
          <p:cNvPr id="9" name="Content Placeholder 8">
            <a:extLst>
              <a:ext uri="{FF2B5EF4-FFF2-40B4-BE49-F238E27FC236}">
                <a16:creationId xmlns="" xmlns:a16="http://schemas.microsoft.com/office/drawing/2014/main" id="{DE1199D6-8AA3-424A-B56E-CCD92BB1ABDB}"/>
              </a:ext>
            </a:extLst>
          </p:cNvPr>
          <p:cNvSpPr>
            <a:spLocks noGrp="1"/>
          </p:cNvSpPr>
          <p:nvPr>
            <p:ph idx="1"/>
          </p:nvPr>
        </p:nvSpPr>
        <p:spPr>
          <a:xfrm>
            <a:off x="483608" y="1556792"/>
            <a:ext cx="8229600" cy="4752527"/>
          </a:xfrm>
        </p:spPr>
        <p:txBody>
          <a:bodyPr>
            <a:normAutofit lnSpcReduction="10000"/>
          </a:bodyPr>
          <a:lstStyle/>
          <a:p>
            <a:r>
              <a:rPr lang="en-GB" sz="2400" b="1" dirty="0"/>
              <a:t>Alphabetic</a:t>
            </a:r>
            <a:r>
              <a:rPr lang="en-GB" sz="2400" dirty="0"/>
              <a:t> stage is where a reader understands </a:t>
            </a:r>
            <a:r>
              <a:rPr lang="en-GB" sz="2400" dirty="0" smtClean="0"/>
              <a:t>early phonics</a:t>
            </a:r>
            <a:r>
              <a:rPr lang="en-GB" sz="2400" dirty="0"/>
              <a:t>.</a:t>
            </a:r>
          </a:p>
          <a:p>
            <a:r>
              <a:rPr lang="en-GB" sz="2400" b="1" dirty="0"/>
              <a:t>Grapheme</a:t>
            </a:r>
            <a:r>
              <a:rPr lang="en-GB" sz="2400" dirty="0"/>
              <a:t> is the written letter that a sound makes.</a:t>
            </a:r>
          </a:p>
          <a:p>
            <a:r>
              <a:rPr lang="en-GB" sz="2400" b="1" dirty="0"/>
              <a:t>Logographic</a:t>
            </a:r>
            <a:r>
              <a:rPr lang="en-GB" sz="2400" dirty="0"/>
              <a:t> stage is where a child memorises the spelling of whole words.</a:t>
            </a:r>
          </a:p>
          <a:p>
            <a:r>
              <a:rPr lang="en-GB" sz="2400" b="1" dirty="0"/>
              <a:t>Morphophonology</a:t>
            </a:r>
            <a:r>
              <a:rPr lang="en-GB" sz="2400" dirty="0"/>
              <a:t> is the awareness that sounds can change when they combine to form words.</a:t>
            </a:r>
          </a:p>
          <a:p>
            <a:r>
              <a:rPr lang="en-GB" sz="2400" b="1" dirty="0"/>
              <a:t>Orthographic</a:t>
            </a:r>
            <a:r>
              <a:rPr lang="en-GB" sz="2400" dirty="0"/>
              <a:t> stage is where a reader’s understanding of abstract code becomes more sophisticated. It includes norms of spelling, hyphenation, capitalization, word breaks, emphasis, and punctuation. </a:t>
            </a:r>
          </a:p>
          <a:p>
            <a:r>
              <a:rPr lang="en-GB" sz="2400" b="1" dirty="0"/>
              <a:t>Pedagogy</a:t>
            </a:r>
            <a:r>
              <a:rPr lang="en-GB" sz="2400" dirty="0"/>
              <a:t> is the method and practice of teaching.</a:t>
            </a:r>
          </a:p>
          <a:p>
            <a:r>
              <a:rPr lang="en-GB" sz="2400" b="1" dirty="0"/>
              <a:t>Phoneme</a:t>
            </a:r>
            <a:r>
              <a:rPr lang="en-GB" sz="2400" dirty="0"/>
              <a:t> is the sound a letter makes.</a:t>
            </a:r>
          </a:p>
          <a:p>
            <a:endParaRPr lang="en-GB" sz="2000" dirty="0">
              <a:solidFill>
                <a:srgbClr val="001BA0"/>
              </a:solidFill>
            </a:endParaRPr>
          </a:p>
          <a:p>
            <a:pPr marL="0" indent="0">
              <a:buNone/>
            </a:pPr>
            <a:endParaRPr lang="en-GB" dirty="0">
              <a:solidFill>
                <a:srgbClr val="001BA0"/>
              </a:solidFill>
            </a:endParaRPr>
          </a:p>
          <a:p>
            <a:endParaRPr lang="en-GB" dirty="0">
              <a:solidFill>
                <a:srgbClr val="001BA0"/>
              </a:solidFill>
            </a:endParaRPr>
          </a:p>
          <a:p>
            <a:endParaRPr lang="en-GB" dirty="0"/>
          </a:p>
          <a:p>
            <a:endParaRPr lang="en-GB" dirty="0"/>
          </a:p>
        </p:txBody>
      </p:sp>
    </p:spTree>
    <p:extLst>
      <p:ext uri="{BB962C8B-B14F-4D97-AF65-F5344CB8AC3E}">
        <p14:creationId xmlns:p14="http://schemas.microsoft.com/office/powerpoint/2010/main" val="42237826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12908</TotalTime>
  <Words>1744</Words>
  <Application>Microsoft Office PowerPoint</Application>
  <PresentationFormat>On-screen Show (4:3)</PresentationFormat>
  <Paragraphs>202</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Wraparound Spelling</vt:lpstr>
      <vt:lpstr>What was this child trying to write?</vt:lpstr>
      <vt:lpstr> What stage was this speller at?</vt:lpstr>
      <vt:lpstr> </vt:lpstr>
      <vt:lpstr> </vt:lpstr>
      <vt:lpstr>Pedagogy</vt:lpstr>
      <vt:lpstr> Focussing on the Zone of Proximal Development   How do we do this?</vt:lpstr>
      <vt:lpstr>Basic Pedagogy for Teaching Spelling</vt:lpstr>
      <vt:lpstr>Crown Time</vt:lpstr>
      <vt:lpstr>Wraparound Spelling - Monday</vt:lpstr>
      <vt:lpstr>PowerPoint Presentation</vt:lpstr>
      <vt:lpstr>Stretch with Special friends </vt:lpstr>
      <vt:lpstr>Grow the word</vt:lpstr>
      <vt:lpstr>Spiral phonics</vt:lpstr>
      <vt:lpstr>The word in context</vt:lpstr>
      <vt:lpstr>Sentence Structure</vt:lpstr>
      <vt:lpstr> A sentence a day</vt:lpstr>
      <vt:lpstr>Syllables (Tuesday)</vt:lpstr>
      <vt:lpstr>Rhymes (Tuesday)</vt:lpstr>
      <vt:lpstr>Parts of Speech (Wednesday)</vt:lpstr>
      <vt:lpstr>Cues (Wednesday)</vt:lpstr>
      <vt:lpstr>Cues Cont. (Wednesday)</vt:lpstr>
      <vt:lpstr>Roots and shoots (Thursday)</vt:lpstr>
      <vt:lpstr>Assess and rectify (Friday)</vt:lpstr>
      <vt:lpstr>Spelling ideas for whole class</vt:lpstr>
      <vt:lpstr>Spelling ideas for group interventions</vt:lpstr>
      <vt:lpstr>Cued Spelling</vt:lpstr>
      <vt:lpstr>Words Their Way</vt:lpstr>
      <vt:lpstr>Precision Spelling</vt:lpstr>
      <vt:lpstr>Al teh bets peaple ar……..</vt:lpstr>
      <vt:lpstr>Glossary</vt:lpstr>
    </vt:vector>
  </TitlesOfParts>
  <Company>Highland Council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Spelling</dc:title>
  <dc:creator>WilsonJ10</dc:creator>
  <cp:lastModifiedBy>WilsonJ10</cp:lastModifiedBy>
  <cp:revision>91</cp:revision>
  <dcterms:created xsi:type="dcterms:W3CDTF">2017-06-05T09:04:33Z</dcterms:created>
  <dcterms:modified xsi:type="dcterms:W3CDTF">2017-10-25T10:49:42Z</dcterms:modified>
</cp:coreProperties>
</file>