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4" r:id="rId5"/>
    <p:sldId id="262" r:id="rId6"/>
    <p:sldId id="261" r:id="rId7"/>
    <p:sldId id="258" r:id="rId8"/>
    <p:sldId id="265" r:id="rId9"/>
    <p:sldId id="26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3E1DFDA-F8C9-480D-854C-DFEA6B9D9219}" type="datetimeFigureOut">
              <a:rPr lang="en-GB" smtClean="0"/>
              <a:t>18/01/2018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D5BE6-3C79-44D8-BCB3-517144ED959A}" type="slidenum">
              <a:rPr lang="en-GB" smtClean="0"/>
              <a:t>‹#›</a:t>
            </a:fld>
            <a:endParaRPr lang="en-GB"/>
          </a:p>
        </p:txBody>
      </p:sp>
    </p:spTree>
    <p:extLst>
      <p:ext uri="{BB962C8B-B14F-4D97-AF65-F5344CB8AC3E}">
        <p14:creationId xmlns:p14="http://schemas.microsoft.com/office/powerpoint/2010/main" val="4088765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3E1DFDA-F8C9-480D-854C-DFEA6B9D9219}" type="datetimeFigureOut">
              <a:rPr lang="en-GB" smtClean="0"/>
              <a:t>18/01/2018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D5BE6-3C79-44D8-BCB3-517144ED959A}" type="slidenum">
              <a:rPr lang="en-GB" smtClean="0"/>
              <a:t>‹#›</a:t>
            </a:fld>
            <a:endParaRPr lang="en-GB"/>
          </a:p>
        </p:txBody>
      </p:sp>
    </p:spTree>
    <p:extLst>
      <p:ext uri="{BB962C8B-B14F-4D97-AF65-F5344CB8AC3E}">
        <p14:creationId xmlns:p14="http://schemas.microsoft.com/office/powerpoint/2010/main" val="1635343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E1DFDA-F8C9-480D-854C-DFEA6B9D9219}" type="datetimeFigureOut">
              <a:rPr lang="en-GB" smtClean="0"/>
              <a:t>18/01/2018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D5BE6-3C79-44D8-BCB3-517144ED959A}" type="slidenum">
              <a:rPr lang="en-GB" smtClean="0"/>
              <a:t>‹#›</a:t>
            </a:fld>
            <a:endParaRPr lang="en-GB"/>
          </a:p>
        </p:txBody>
      </p:sp>
    </p:spTree>
    <p:extLst>
      <p:ext uri="{BB962C8B-B14F-4D97-AF65-F5344CB8AC3E}">
        <p14:creationId xmlns:p14="http://schemas.microsoft.com/office/powerpoint/2010/main" val="1983791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3E1DFDA-F8C9-480D-854C-DFEA6B9D9219}" type="datetimeFigureOut">
              <a:rPr lang="en-GB" smtClean="0"/>
              <a:t>18/01/2018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CD5BE6-3C79-44D8-BCB3-517144ED959A}" type="slidenum">
              <a:rPr lang="en-GB" smtClean="0"/>
              <a:t>‹#›</a:t>
            </a:fld>
            <a:endParaRPr lang="en-GB"/>
          </a:p>
        </p:txBody>
      </p:sp>
    </p:spTree>
    <p:extLst>
      <p:ext uri="{BB962C8B-B14F-4D97-AF65-F5344CB8AC3E}">
        <p14:creationId xmlns:p14="http://schemas.microsoft.com/office/powerpoint/2010/main" val="3779898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3E1DFDA-F8C9-480D-854C-DFEA6B9D9219}" type="datetimeFigureOut">
              <a:rPr lang="en-GB" smtClean="0"/>
              <a:t>18/01/2018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BCD5BE6-3C79-44D8-BCB3-517144ED959A}" type="slidenum">
              <a:rPr lang="en-GB" smtClean="0"/>
              <a:t>‹#›</a:t>
            </a:fld>
            <a:endParaRPr lang="en-GB"/>
          </a:p>
        </p:txBody>
      </p:sp>
    </p:spTree>
    <p:extLst>
      <p:ext uri="{BB962C8B-B14F-4D97-AF65-F5344CB8AC3E}">
        <p14:creationId xmlns:p14="http://schemas.microsoft.com/office/powerpoint/2010/main" val="2100175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3E1DFDA-F8C9-480D-854C-DFEA6B9D9219}" type="datetimeFigureOut">
              <a:rPr lang="en-GB" smtClean="0"/>
              <a:t>18/01/2018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BCD5BE6-3C79-44D8-BCB3-517144ED959A}" type="slidenum">
              <a:rPr lang="en-GB" smtClean="0"/>
              <a:t>‹#›</a:t>
            </a:fld>
            <a:endParaRPr lang="en-GB"/>
          </a:p>
        </p:txBody>
      </p:sp>
    </p:spTree>
    <p:extLst>
      <p:ext uri="{BB962C8B-B14F-4D97-AF65-F5344CB8AC3E}">
        <p14:creationId xmlns:p14="http://schemas.microsoft.com/office/powerpoint/2010/main" val="3372006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E1DFDA-F8C9-480D-854C-DFEA6B9D9219}" type="datetimeFigureOut">
              <a:rPr lang="en-GB" smtClean="0"/>
              <a:t>18/01/2018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BCD5BE6-3C79-44D8-BCB3-517144ED959A}" type="slidenum">
              <a:rPr lang="en-GB" smtClean="0"/>
              <a:t>‹#›</a:t>
            </a:fld>
            <a:endParaRPr lang="en-GB"/>
          </a:p>
        </p:txBody>
      </p:sp>
    </p:spTree>
    <p:extLst>
      <p:ext uri="{BB962C8B-B14F-4D97-AF65-F5344CB8AC3E}">
        <p14:creationId xmlns:p14="http://schemas.microsoft.com/office/powerpoint/2010/main" val="3061391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1DFDA-F8C9-480D-854C-DFEA6B9D9219}" type="datetimeFigureOut">
              <a:rPr lang="en-GB" smtClean="0"/>
              <a:t>18/01/2018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CD5BE6-3C79-44D8-BCB3-517144ED959A}" type="slidenum">
              <a:rPr lang="en-GB" smtClean="0"/>
              <a:t>‹#›</a:t>
            </a:fld>
            <a:endParaRPr lang="en-GB"/>
          </a:p>
        </p:txBody>
      </p:sp>
    </p:spTree>
    <p:extLst>
      <p:ext uri="{BB962C8B-B14F-4D97-AF65-F5344CB8AC3E}">
        <p14:creationId xmlns:p14="http://schemas.microsoft.com/office/powerpoint/2010/main" val="3588184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1DFDA-F8C9-480D-854C-DFEA6B9D9219}" type="datetimeFigureOut">
              <a:rPr lang="en-GB" smtClean="0"/>
              <a:t>18/01/2018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CD5BE6-3C79-44D8-BCB3-517144ED959A}" type="slidenum">
              <a:rPr lang="en-GB" smtClean="0"/>
              <a:t>‹#›</a:t>
            </a:fld>
            <a:endParaRPr lang="en-GB"/>
          </a:p>
        </p:txBody>
      </p:sp>
    </p:spTree>
    <p:extLst>
      <p:ext uri="{BB962C8B-B14F-4D97-AF65-F5344CB8AC3E}">
        <p14:creationId xmlns:p14="http://schemas.microsoft.com/office/powerpoint/2010/main" val="3853676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3E1DFDA-F8C9-480D-854C-DFEA6B9D9219}" type="datetimeFigureOut">
              <a:rPr lang="en-GB" smtClean="0"/>
              <a:t>18/01/2018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D5BE6-3C79-44D8-BCB3-517144ED959A}" type="slidenum">
              <a:rPr lang="en-GB" smtClean="0"/>
              <a:t>‹#›</a:t>
            </a:fld>
            <a:endParaRPr lang="en-GB"/>
          </a:p>
        </p:txBody>
      </p:sp>
    </p:spTree>
    <p:extLst>
      <p:ext uri="{BB962C8B-B14F-4D97-AF65-F5344CB8AC3E}">
        <p14:creationId xmlns:p14="http://schemas.microsoft.com/office/powerpoint/2010/main" val="865349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3E1DFDA-F8C9-480D-854C-DFEA6B9D9219}" type="datetimeFigureOut">
              <a:rPr lang="en-GB" smtClean="0"/>
              <a:t>18/01/2018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D5BE6-3C79-44D8-BCB3-517144ED959A}" type="slidenum">
              <a:rPr lang="en-GB" smtClean="0"/>
              <a:t>‹#›</a:t>
            </a:fld>
            <a:endParaRPr lang="en-GB"/>
          </a:p>
        </p:txBody>
      </p:sp>
    </p:spTree>
    <p:extLst>
      <p:ext uri="{BB962C8B-B14F-4D97-AF65-F5344CB8AC3E}">
        <p14:creationId xmlns:p14="http://schemas.microsoft.com/office/powerpoint/2010/main" val="3368323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E1DFDA-F8C9-480D-854C-DFEA6B9D9219}" type="datetimeFigureOut">
              <a:rPr lang="en-GB" smtClean="0"/>
              <a:t>18/01/2018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D5BE6-3C79-44D8-BCB3-517144ED959A}" type="slidenum">
              <a:rPr lang="en-GB" smtClean="0"/>
              <a:t>‹#›</a:t>
            </a:fld>
            <a:endParaRPr lang="en-GB"/>
          </a:p>
        </p:txBody>
      </p:sp>
    </p:spTree>
    <p:extLst>
      <p:ext uri="{BB962C8B-B14F-4D97-AF65-F5344CB8AC3E}">
        <p14:creationId xmlns:p14="http://schemas.microsoft.com/office/powerpoint/2010/main" val="8963303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tory sac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96752"/>
            <a:ext cx="8304968" cy="40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12072687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latin typeface="Ravie" panose="04040805050809020602" pitchFamily="82" charset="0"/>
              </a:rPr>
              <a:t>Why Story Sacks?</a:t>
            </a:r>
            <a:endParaRPr lang="en-GB" dirty="0">
              <a:solidFill>
                <a:srgbClr val="FF0000"/>
              </a:solidFill>
              <a:latin typeface="Ravie" panose="04040805050809020602" pitchFamily="82" charset="0"/>
            </a:endParaRPr>
          </a:p>
        </p:txBody>
      </p:sp>
      <p:sp>
        <p:nvSpPr>
          <p:cNvPr id="3" name="Content Placeholder 2"/>
          <p:cNvSpPr>
            <a:spLocks noGrp="1"/>
          </p:cNvSpPr>
          <p:nvPr>
            <p:ph idx="1"/>
          </p:nvPr>
        </p:nvSpPr>
        <p:spPr/>
        <p:txBody>
          <a:bodyPr>
            <a:normAutofit fontScale="92500" lnSpcReduction="20000"/>
          </a:bodyPr>
          <a:lstStyle/>
          <a:p>
            <a:r>
              <a:rPr lang="en-GB" b="1" u="sng" dirty="0">
                <a:solidFill>
                  <a:schemeClr val="tx2"/>
                </a:solidFill>
              </a:rPr>
              <a:t>By ages  3-6</a:t>
            </a:r>
            <a:r>
              <a:rPr lang="en-GB" dirty="0">
                <a:solidFill>
                  <a:schemeClr val="tx2"/>
                </a:solidFill>
              </a:rPr>
              <a:t>— a child’s narrative skills are a powerful predictor of literacy skills at 8-12 years. </a:t>
            </a:r>
            <a:endParaRPr lang="en-GB" dirty="0" smtClean="0">
              <a:solidFill>
                <a:schemeClr val="tx2"/>
              </a:solidFill>
            </a:endParaRPr>
          </a:p>
          <a:p>
            <a:r>
              <a:rPr lang="en-GB" b="1" u="sng" dirty="0" smtClean="0">
                <a:solidFill>
                  <a:schemeClr val="tx2"/>
                </a:solidFill>
              </a:rPr>
              <a:t>By 4 years </a:t>
            </a:r>
            <a:r>
              <a:rPr lang="en-GB" b="1" dirty="0" smtClean="0">
                <a:solidFill>
                  <a:schemeClr val="tx2"/>
                </a:solidFill>
              </a:rPr>
              <a:t>– </a:t>
            </a:r>
            <a:r>
              <a:rPr lang="en-GB" dirty="0" smtClean="0">
                <a:solidFill>
                  <a:schemeClr val="tx2"/>
                </a:solidFill>
              </a:rPr>
              <a:t>the difference in the number of words children from disadvantaged backgrounds hear is 19 million</a:t>
            </a:r>
          </a:p>
          <a:p>
            <a:r>
              <a:rPr lang="en-GB" b="1" u="sng" dirty="0" smtClean="0">
                <a:solidFill>
                  <a:schemeClr val="tx2"/>
                </a:solidFill>
              </a:rPr>
              <a:t>By </a:t>
            </a:r>
            <a:r>
              <a:rPr lang="en-GB" b="1" u="sng" dirty="0">
                <a:solidFill>
                  <a:schemeClr val="tx2"/>
                </a:solidFill>
              </a:rPr>
              <a:t>5 years</a:t>
            </a:r>
            <a:r>
              <a:rPr lang="en-GB" dirty="0">
                <a:solidFill>
                  <a:schemeClr val="tx2"/>
                </a:solidFill>
              </a:rPr>
              <a:t>—a child’s vocabulary will predict their education success and outcomes at age 30. </a:t>
            </a:r>
            <a:endParaRPr lang="en-GB" dirty="0" smtClean="0">
              <a:solidFill>
                <a:schemeClr val="tx2"/>
              </a:solidFill>
            </a:endParaRPr>
          </a:p>
          <a:p>
            <a:r>
              <a:rPr lang="en-GB" dirty="0">
                <a:solidFill>
                  <a:schemeClr val="tx2"/>
                </a:solidFill>
              </a:rPr>
              <a:t>In September </a:t>
            </a:r>
            <a:r>
              <a:rPr lang="en-GB" dirty="0" smtClean="0">
                <a:solidFill>
                  <a:schemeClr val="tx2"/>
                </a:solidFill>
              </a:rPr>
              <a:t>2016’s Phonological Awareness Screening, </a:t>
            </a:r>
            <a:r>
              <a:rPr lang="en-GB" dirty="0">
                <a:solidFill>
                  <a:schemeClr val="tx2"/>
                </a:solidFill>
              </a:rPr>
              <a:t>less than two in ten children in Primary 1 (19.62%) scored nine or </a:t>
            </a:r>
            <a:r>
              <a:rPr lang="en-GB" dirty="0" smtClean="0">
                <a:solidFill>
                  <a:schemeClr val="tx2"/>
                </a:solidFill>
              </a:rPr>
              <a:t>more from a possible 12. </a:t>
            </a:r>
            <a:endParaRPr lang="en-GB" dirty="0">
              <a:solidFill>
                <a:schemeClr val="tx2"/>
              </a:solidFill>
            </a:endParaRPr>
          </a:p>
          <a:p>
            <a:pPr marL="0" indent="0">
              <a:buNone/>
            </a:pPr>
            <a:endParaRPr lang="en-GB" dirty="0"/>
          </a:p>
        </p:txBody>
      </p:sp>
      <p:pic>
        <p:nvPicPr>
          <p:cNvPr id="4" name="Picture 3" descr="C:\Users\ThorneS\AppData\Local\Microsoft\Windows\Temporary Internet Files\Content.IE5\AC5SKNQS\talking[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32988" y="5660612"/>
            <a:ext cx="1877556" cy="1026026"/>
          </a:xfrm>
          <a:prstGeom prst="rect">
            <a:avLst/>
          </a:prstGeom>
          <a:noFill/>
          <a:ln>
            <a:noFill/>
          </a:ln>
        </p:spPr>
      </p:pic>
    </p:spTree>
    <p:extLst>
      <p:ext uri="{BB962C8B-B14F-4D97-AF65-F5344CB8AC3E}">
        <p14:creationId xmlns:p14="http://schemas.microsoft.com/office/powerpoint/2010/main" val="40612490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latin typeface="Ravie" panose="04040805050809020602" pitchFamily="82" charset="0"/>
              </a:rPr>
              <a:t>What are we doing?</a:t>
            </a:r>
            <a:endParaRPr lang="en-GB" dirty="0">
              <a:solidFill>
                <a:srgbClr val="FF0000"/>
              </a:solidFill>
              <a:latin typeface="Ravie" panose="04040805050809020602" pitchFamily="82" charset="0"/>
            </a:endParaRPr>
          </a:p>
        </p:txBody>
      </p:sp>
      <p:sp>
        <p:nvSpPr>
          <p:cNvPr id="3" name="Content Placeholder 2"/>
          <p:cNvSpPr>
            <a:spLocks noGrp="1"/>
          </p:cNvSpPr>
          <p:nvPr>
            <p:ph idx="1"/>
          </p:nvPr>
        </p:nvSpPr>
        <p:spPr/>
        <p:txBody>
          <a:bodyPr>
            <a:normAutofit lnSpcReduction="10000"/>
          </a:bodyPr>
          <a:lstStyle/>
          <a:p>
            <a:r>
              <a:rPr lang="en-GB" dirty="0" smtClean="0">
                <a:solidFill>
                  <a:schemeClr val="tx2"/>
                </a:solidFill>
              </a:rPr>
              <a:t>Teachers and staff engage in Literacy CPD – Emerging Literacy, Words Up, Literacy Leaders…</a:t>
            </a:r>
            <a:endParaRPr lang="en-GB" dirty="0">
              <a:solidFill>
                <a:schemeClr val="tx2"/>
              </a:solidFill>
            </a:endParaRPr>
          </a:p>
          <a:p>
            <a:r>
              <a:rPr lang="en-GB" dirty="0" smtClean="0">
                <a:solidFill>
                  <a:schemeClr val="tx2"/>
                </a:solidFill>
              </a:rPr>
              <a:t>Literacy and Family Learning are key focuses in our School Improvement Plan </a:t>
            </a:r>
          </a:p>
          <a:p>
            <a:r>
              <a:rPr lang="en-GB" dirty="0" smtClean="0">
                <a:solidFill>
                  <a:schemeClr val="tx2"/>
                </a:solidFill>
              </a:rPr>
              <a:t>Engaged Nursery/P1 parents in Words Up Workshops </a:t>
            </a:r>
          </a:p>
          <a:p>
            <a:r>
              <a:rPr lang="en-GB" dirty="0" smtClean="0">
                <a:solidFill>
                  <a:schemeClr val="tx2"/>
                </a:solidFill>
              </a:rPr>
              <a:t>Developed Story Sacks using our PEF (Pupil Equity Fund) </a:t>
            </a:r>
            <a:endParaRPr lang="en-GB" dirty="0" smtClean="0"/>
          </a:p>
          <a:p>
            <a:endParaRPr lang="en-GB" dirty="0"/>
          </a:p>
        </p:txBody>
      </p:sp>
    </p:spTree>
    <p:extLst>
      <p:ext uri="{BB962C8B-B14F-4D97-AF65-F5344CB8AC3E}">
        <p14:creationId xmlns:p14="http://schemas.microsoft.com/office/powerpoint/2010/main" val="486151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rgbClr val="FF0000"/>
                </a:solidFill>
                <a:latin typeface="Ravie" panose="04040805050809020602" pitchFamily="82" charset="0"/>
              </a:rPr>
              <a:t>What is a Story Sack? </a:t>
            </a:r>
            <a:endParaRPr lang="en-GB" dirty="0">
              <a:solidFill>
                <a:srgbClr val="FF0000"/>
              </a:solidFill>
              <a:latin typeface="Ravie" panose="04040805050809020602" pitchFamily="82" charset="0"/>
            </a:endParaRPr>
          </a:p>
        </p:txBody>
      </p:sp>
      <p:sp>
        <p:nvSpPr>
          <p:cNvPr id="3" name="Content Placeholder 2"/>
          <p:cNvSpPr>
            <a:spLocks noGrp="1"/>
          </p:cNvSpPr>
          <p:nvPr>
            <p:ph idx="1"/>
          </p:nvPr>
        </p:nvSpPr>
        <p:spPr/>
        <p:txBody>
          <a:bodyPr>
            <a:normAutofit lnSpcReduction="10000"/>
          </a:bodyPr>
          <a:lstStyle/>
          <a:p>
            <a:pPr marL="0" indent="0" algn="ctr">
              <a:buNone/>
            </a:pPr>
            <a:r>
              <a:rPr lang="en-GB" sz="4000" dirty="0" smtClean="0">
                <a:solidFill>
                  <a:schemeClr val="tx2"/>
                </a:solidFill>
              </a:rPr>
              <a:t>Essentially a sack full of resources to enjoy alongside and develop a story! </a:t>
            </a:r>
          </a:p>
          <a:p>
            <a:endParaRPr lang="en-GB" dirty="0" smtClean="0">
              <a:solidFill>
                <a:schemeClr val="tx2"/>
              </a:solidFill>
            </a:endParaRPr>
          </a:p>
          <a:p>
            <a:r>
              <a:rPr lang="en-GB" dirty="0" smtClean="0">
                <a:solidFill>
                  <a:schemeClr val="tx2"/>
                </a:solidFill>
              </a:rPr>
              <a:t>Generally they will contain: </a:t>
            </a:r>
          </a:p>
          <a:p>
            <a:pPr lvl="1"/>
            <a:r>
              <a:rPr lang="en-GB" dirty="0" smtClean="0">
                <a:solidFill>
                  <a:schemeClr val="tx2"/>
                </a:solidFill>
              </a:rPr>
              <a:t>A copy of the story book</a:t>
            </a:r>
          </a:p>
          <a:p>
            <a:pPr lvl="1"/>
            <a:r>
              <a:rPr lang="en-GB" dirty="0" smtClean="0">
                <a:solidFill>
                  <a:schemeClr val="tx2"/>
                </a:solidFill>
              </a:rPr>
              <a:t>A related non-fiction text </a:t>
            </a:r>
          </a:p>
          <a:p>
            <a:pPr lvl="1"/>
            <a:r>
              <a:rPr lang="en-GB" dirty="0" smtClean="0">
                <a:solidFill>
                  <a:schemeClr val="tx2"/>
                </a:solidFill>
              </a:rPr>
              <a:t>Puppets, teddies or characters </a:t>
            </a:r>
          </a:p>
          <a:p>
            <a:pPr lvl="1"/>
            <a:r>
              <a:rPr lang="en-GB" dirty="0" smtClean="0">
                <a:solidFill>
                  <a:schemeClr val="tx2"/>
                </a:solidFill>
              </a:rPr>
              <a:t>Related games/activities </a:t>
            </a:r>
            <a:endParaRPr lang="en-GB" dirty="0">
              <a:solidFill>
                <a:schemeClr val="tx2"/>
              </a:solidFill>
            </a:endParaRPr>
          </a:p>
        </p:txBody>
      </p:sp>
      <p:pic>
        <p:nvPicPr>
          <p:cNvPr id="4" name="Picture 4" descr="S:\General\Story Sacks\Photos\Primary One Sacks\DSC0634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579841" y="3429271"/>
            <a:ext cx="3456923" cy="259228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51520" y="6093296"/>
            <a:ext cx="5616624" cy="369332"/>
          </a:xfrm>
          <a:prstGeom prst="rect">
            <a:avLst/>
          </a:prstGeom>
          <a:noFill/>
          <a:ln w="28575">
            <a:solidFill>
              <a:schemeClr val="accent1"/>
            </a:solidFill>
          </a:ln>
        </p:spPr>
        <p:txBody>
          <a:bodyPr wrap="square" rtlCol="0">
            <a:spAutoFit/>
          </a:bodyPr>
          <a:lstStyle/>
          <a:p>
            <a:pPr algn="ctr"/>
            <a:r>
              <a:rPr lang="en-GB" dirty="0" smtClean="0">
                <a:latin typeface="Comic Sans MS" panose="030F0702030302020204" pitchFamily="66" charset="0"/>
              </a:rPr>
              <a:t>Issued fortnightly alongside Literacy Homework </a:t>
            </a:r>
            <a:endParaRPr lang="en-GB" dirty="0">
              <a:latin typeface="Comic Sans MS" panose="030F0702030302020204" pitchFamily="66" charset="0"/>
            </a:endParaRPr>
          </a:p>
        </p:txBody>
      </p:sp>
    </p:spTree>
    <p:extLst>
      <p:ext uri="{BB962C8B-B14F-4D97-AF65-F5344CB8AC3E}">
        <p14:creationId xmlns:p14="http://schemas.microsoft.com/office/powerpoint/2010/main" val="1180915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General\Story Sacks\Photos\Primary One Sacks\DSC0633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936747">
            <a:off x="5076056" y="579063"/>
            <a:ext cx="3386137" cy="253920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General\Story Sacks\Photos\Primary One Sacks\DSC0633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978394">
            <a:off x="70620" y="3993112"/>
            <a:ext cx="3386137" cy="253920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S:\General\Story Sacks\Photos\Primary Two Sacks\DSC0641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415948">
            <a:off x="5276087" y="3922173"/>
            <a:ext cx="3303180" cy="247699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General\Story Sacks\Photos\Primary Two Sacks\DSC0641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129135">
            <a:off x="309726" y="410248"/>
            <a:ext cx="3350132" cy="2512207"/>
          </a:xfrm>
          <a:prstGeom prst="rect">
            <a:avLst/>
          </a:prstGeom>
          <a:noFill/>
          <a:extLst>
            <a:ext uri="{909E8E84-426E-40DD-AFC4-6F175D3DCCD1}">
              <a14:hiddenFill xmlns:a14="http://schemas.microsoft.com/office/drawing/2010/main">
                <a:solidFill>
                  <a:srgbClr val="FFFFFF"/>
                </a:solidFill>
              </a14:hiddenFill>
            </a:ext>
          </a:extLst>
        </p:spPr>
      </p:pic>
      <p:sp>
        <p:nvSpPr>
          <p:cNvPr id="4" name="Explosion 2 3"/>
          <p:cNvSpPr/>
          <p:nvPr/>
        </p:nvSpPr>
        <p:spPr>
          <a:xfrm>
            <a:off x="1781498" y="2334151"/>
            <a:ext cx="5544616" cy="2206176"/>
          </a:xfrm>
          <a:prstGeom prst="irregularSeal2">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2"/>
                </a:solidFill>
                <a:latin typeface="OpenDyslexic" pitchFamily="50" charset="0"/>
              </a:rPr>
              <a:t>Story Sack Activity Card</a:t>
            </a:r>
            <a:r>
              <a:rPr lang="en-GB" dirty="0" smtClean="0">
                <a:solidFill>
                  <a:schemeClr val="tx2"/>
                </a:solidFill>
                <a:latin typeface="OpenDyslexic" pitchFamily="50" charset="0"/>
              </a:rPr>
              <a:t> </a:t>
            </a:r>
            <a:r>
              <a:rPr lang="en-GB" sz="1600" dirty="0" smtClean="0">
                <a:solidFill>
                  <a:schemeClr val="tx1"/>
                </a:solidFill>
                <a:latin typeface="OpenDyslexic" pitchFamily="50" charset="0"/>
              </a:rPr>
              <a:t>contains </a:t>
            </a:r>
            <a:r>
              <a:rPr lang="en-GB" sz="1600" u="sng" dirty="0" smtClean="0">
                <a:solidFill>
                  <a:schemeClr val="tx1"/>
                </a:solidFill>
                <a:latin typeface="OpenDyslexic" pitchFamily="50" charset="0"/>
              </a:rPr>
              <a:t>ideas</a:t>
            </a:r>
            <a:r>
              <a:rPr lang="en-GB" sz="1600" dirty="0" smtClean="0">
                <a:solidFill>
                  <a:schemeClr val="tx1"/>
                </a:solidFill>
                <a:latin typeface="OpenDyslexic" pitchFamily="50" charset="0"/>
              </a:rPr>
              <a:t> for the resources   </a:t>
            </a:r>
            <a:endParaRPr lang="en-GB" dirty="0">
              <a:solidFill>
                <a:schemeClr val="tx1"/>
              </a:solidFill>
              <a:latin typeface="OpenDyslexic" pitchFamily="50" charset="0"/>
            </a:endParaRPr>
          </a:p>
        </p:txBody>
      </p:sp>
    </p:spTree>
    <p:extLst>
      <p:ext uri="{BB962C8B-B14F-4D97-AF65-F5344CB8AC3E}">
        <p14:creationId xmlns:p14="http://schemas.microsoft.com/office/powerpoint/2010/main" val="22686914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rgbClr val="FF0000"/>
                </a:solidFill>
                <a:latin typeface="Ravie" panose="04040805050809020602" pitchFamily="82" charset="0"/>
              </a:rPr>
              <a:t>What do Story Sacks promote? </a:t>
            </a:r>
            <a:endParaRPr lang="en-GB" dirty="0">
              <a:solidFill>
                <a:srgbClr val="FF0000"/>
              </a:solidFill>
              <a:latin typeface="Ravie" panose="04040805050809020602" pitchFamily="82" charset="0"/>
            </a:endParaRPr>
          </a:p>
        </p:txBody>
      </p:sp>
      <p:sp>
        <p:nvSpPr>
          <p:cNvPr id="3" name="Content Placeholder 2"/>
          <p:cNvSpPr>
            <a:spLocks noGrp="1"/>
          </p:cNvSpPr>
          <p:nvPr>
            <p:ph idx="1"/>
          </p:nvPr>
        </p:nvSpPr>
        <p:spPr/>
        <p:txBody>
          <a:bodyPr>
            <a:noAutofit/>
          </a:bodyPr>
          <a:lstStyle/>
          <a:p>
            <a:r>
              <a:rPr lang="en-GB" sz="2000" b="1" u="sng" dirty="0">
                <a:solidFill>
                  <a:schemeClr val="tx2"/>
                </a:solidFill>
              </a:rPr>
              <a:t> A </a:t>
            </a:r>
            <a:r>
              <a:rPr lang="en-GB" sz="2000" b="1" u="sng" dirty="0" smtClean="0">
                <a:solidFill>
                  <a:schemeClr val="tx2"/>
                </a:solidFill>
              </a:rPr>
              <a:t>lifelong love </a:t>
            </a:r>
            <a:r>
              <a:rPr lang="en-GB" sz="2000" b="1" u="sng" dirty="0">
                <a:solidFill>
                  <a:schemeClr val="tx2"/>
                </a:solidFill>
              </a:rPr>
              <a:t>of reading </a:t>
            </a:r>
          </a:p>
          <a:p>
            <a:r>
              <a:rPr lang="en-GB" sz="2000" dirty="0" smtClean="0">
                <a:solidFill>
                  <a:schemeClr val="tx2"/>
                </a:solidFill>
              </a:rPr>
              <a:t>Development </a:t>
            </a:r>
            <a:r>
              <a:rPr lang="en-GB" sz="2000" dirty="0">
                <a:solidFill>
                  <a:schemeClr val="tx2"/>
                </a:solidFill>
              </a:rPr>
              <a:t>of expressive language</a:t>
            </a:r>
          </a:p>
          <a:p>
            <a:r>
              <a:rPr lang="en-GB" sz="2000" dirty="0" smtClean="0">
                <a:solidFill>
                  <a:schemeClr val="tx2"/>
                </a:solidFill>
              </a:rPr>
              <a:t>Words </a:t>
            </a:r>
            <a:r>
              <a:rPr lang="en-GB" sz="2000" dirty="0">
                <a:solidFill>
                  <a:schemeClr val="tx2"/>
                </a:solidFill>
              </a:rPr>
              <a:t>Up Key Messages </a:t>
            </a:r>
            <a:r>
              <a:rPr lang="en-GB" sz="2000" dirty="0" smtClean="0">
                <a:solidFill>
                  <a:schemeClr val="tx2"/>
                </a:solidFill>
              </a:rPr>
              <a:t>  </a:t>
            </a:r>
            <a:r>
              <a:rPr lang="en-GB" sz="1600" dirty="0" smtClean="0">
                <a:solidFill>
                  <a:schemeClr val="tx2"/>
                </a:solidFill>
              </a:rPr>
              <a:t>https</a:t>
            </a:r>
            <a:r>
              <a:rPr lang="en-GB" sz="1600" dirty="0">
                <a:solidFill>
                  <a:schemeClr val="tx2"/>
                </a:solidFill>
              </a:rPr>
              <a:t>://highlandliteracy.com/words-up-key-messages/</a:t>
            </a:r>
            <a:endParaRPr lang="en-GB" sz="2000" dirty="0">
              <a:solidFill>
                <a:schemeClr val="tx2"/>
              </a:solidFill>
            </a:endParaRPr>
          </a:p>
          <a:p>
            <a:r>
              <a:rPr lang="en-GB" sz="2000" dirty="0" smtClean="0">
                <a:solidFill>
                  <a:schemeClr val="tx2"/>
                </a:solidFill>
              </a:rPr>
              <a:t>Use </a:t>
            </a:r>
            <a:r>
              <a:rPr lang="en-GB" sz="2000" dirty="0">
                <a:solidFill>
                  <a:schemeClr val="tx2"/>
                </a:solidFill>
              </a:rPr>
              <a:t>of expression </a:t>
            </a:r>
          </a:p>
          <a:p>
            <a:r>
              <a:rPr lang="en-GB" sz="2000" dirty="0" smtClean="0">
                <a:solidFill>
                  <a:schemeClr val="tx2"/>
                </a:solidFill>
              </a:rPr>
              <a:t>Vocabulary </a:t>
            </a:r>
            <a:r>
              <a:rPr lang="en-GB" sz="2000" dirty="0">
                <a:solidFill>
                  <a:schemeClr val="tx2"/>
                </a:solidFill>
              </a:rPr>
              <a:t>development and extension </a:t>
            </a:r>
          </a:p>
          <a:p>
            <a:r>
              <a:rPr lang="en-GB" sz="2000" dirty="0" smtClean="0">
                <a:solidFill>
                  <a:schemeClr val="tx2"/>
                </a:solidFill>
              </a:rPr>
              <a:t>Concepts </a:t>
            </a:r>
            <a:r>
              <a:rPr lang="en-GB" sz="2000" dirty="0">
                <a:solidFill>
                  <a:schemeClr val="tx2"/>
                </a:solidFill>
              </a:rPr>
              <a:t>of </a:t>
            </a:r>
            <a:r>
              <a:rPr lang="en-GB" sz="2000" dirty="0" smtClean="0">
                <a:solidFill>
                  <a:schemeClr val="tx2"/>
                </a:solidFill>
              </a:rPr>
              <a:t>print</a:t>
            </a:r>
          </a:p>
          <a:p>
            <a:r>
              <a:rPr lang="en-GB" sz="2000" dirty="0" smtClean="0">
                <a:solidFill>
                  <a:schemeClr val="tx2"/>
                </a:solidFill>
              </a:rPr>
              <a:t>Fine </a:t>
            </a:r>
            <a:r>
              <a:rPr lang="en-GB" sz="2000" dirty="0">
                <a:solidFill>
                  <a:schemeClr val="tx2"/>
                </a:solidFill>
              </a:rPr>
              <a:t>motor </a:t>
            </a:r>
            <a:r>
              <a:rPr lang="en-GB" sz="2000" dirty="0" smtClean="0">
                <a:solidFill>
                  <a:schemeClr val="tx2"/>
                </a:solidFill>
              </a:rPr>
              <a:t>skills</a:t>
            </a:r>
          </a:p>
          <a:p>
            <a:r>
              <a:rPr lang="en-GB" sz="2000" dirty="0" smtClean="0">
                <a:solidFill>
                  <a:schemeClr val="tx2"/>
                </a:solidFill>
              </a:rPr>
              <a:t>Phonological awareness</a:t>
            </a:r>
          </a:p>
          <a:p>
            <a:r>
              <a:rPr lang="en-GB" sz="2000" dirty="0" smtClean="0">
                <a:solidFill>
                  <a:schemeClr val="tx2"/>
                </a:solidFill>
              </a:rPr>
              <a:t>Understanding </a:t>
            </a:r>
            <a:r>
              <a:rPr lang="en-GB" sz="2000" dirty="0">
                <a:solidFill>
                  <a:schemeClr val="tx2"/>
                </a:solidFill>
              </a:rPr>
              <a:t>of story—characters, plots, setting </a:t>
            </a:r>
          </a:p>
          <a:p>
            <a:r>
              <a:rPr lang="en-GB" sz="2000" dirty="0" smtClean="0">
                <a:solidFill>
                  <a:schemeClr val="tx2"/>
                </a:solidFill>
              </a:rPr>
              <a:t>A </a:t>
            </a:r>
            <a:r>
              <a:rPr lang="en-GB" sz="2000" dirty="0">
                <a:solidFill>
                  <a:schemeClr val="tx2"/>
                </a:solidFill>
              </a:rPr>
              <a:t>thirst for learning </a:t>
            </a:r>
          </a:p>
          <a:p>
            <a:r>
              <a:rPr lang="en-GB" sz="2000" dirty="0" smtClean="0">
                <a:solidFill>
                  <a:schemeClr val="tx2"/>
                </a:solidFill>
              </a:rPr>
              <a:t>Family </a:t>
            </a:r>
            <a:r>
              <a:rPr lang="en-GB" sz="2000" dirty="0">
                <a:solidFill>
                  <a:schemeClr val="tx2"/>
                </a:solidFill>
              </a:rPr>
              <a:t>learning together </a:t>
            </a:r>
          </a:p>
          <a:p>
            <a:r>
              <a:rPr lang="en-GB" sz="2000" dirty="0" smtClean="0">
                <a:solidFill>
                  <a:schemeClr val="tx2"/>
                </a:solidFill>
              </a:rPr>
              <a:t>A </a:t>
            </a:r>
            <a:r>
              <a:rPr lang="en-GB" sz="2000" dirty="0">
                <a:solidFill>
                  <a:schemeClr val="tx2"/>
                </a:solidFill>
              </a:rPr>
              <a:t>positive reading ethos </a:t>
            </a:r>
          </a:p>
          <a:p>
            <a:r>
              <a:rPr lang="en-GB" sz="2000" dirty="0" smtClean="0">
                <a:solidFill>
                  <a:schemeClr val="tx2"/>
                </a:solidFill>
              </a:rPr>
              <a:t>Some </a:t>
            </a:r>
            <a:r>
              <a:rPr lang="en-GB" sz="2000" dirty="0">
                <a:solidFill>
                  <a:schemeClr val="tx2"/>
                </a:solidFill>
              </a:rPr>
              <a:t>basic numeracy skills </a:t>
            </a:r>
          </a:p>
        </p:txBody>
      </p:sp>
      <p:pic>
        <p:nvPicPr>
          <p:cNvPr id="3074" name="Picture 2" descr="S:\General\Story Sacks\Photos\Primary Two Sacks\DSC06409.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321"/>
          <a:stretch/>
        </p:blipFill>
        <p:spPr bwMode="auto">
          <a:xfrm rot="5400000">
            <a:off x="5941479" y="3486551"/>
            <a:ext cx="3313844" cy="2740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320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07975" y="2717230"/>
            <a:ext cx="4040188" cy="526000"/>
          </a:xfrm>
        </p:spPr>
        <p:txBody>
          <a:bodyPr>
            <a:noAutofit/>
          </a:bodyPr>
          <a:lstStyle/>
          <a:p>
            <a:pPr algn="ctr"/>
            <a:r>
              <a:rPr lang="en-GB" sz="4800" dirty="0" smtClean="0">
                <a:solidFill>
                  <a:srgbClr val="00B050"/>
                </a:solidFill>
                <a:latin typeface="OpenDyslexic" pitchFamily="50" charset="0"/>
              </a:rPr>
              <a:t>Do… 	</a:t>
            </a:r>
            <a:endParaRPr lang="en-GB" sz="4800" dirty="0">
              <a:solidFill>
                <a:srgbClr val="00B050"/>
              </a:solidFill>
              <a:latin typeface="OpenDyslexic" pitchFamily="50" charset="0"/>
            </a:endParaRPr>
          </a:p>
        </p:txBody>
      </p:sp>
      <p:sp>
        <p:nvSpPr>
          <p:cNvPr id="3" name="Content Placeholder 2"/>
          <p:cNvSpPr>
            <a:spLocks noGrp="1"/>
          </p:cNvSpPr>
          <p:nvPr>
            <p:ph sz="half" idx="2"/>
          </p:nvPr>
        </p:nvSpPr>
        <p:spPr>
          <a:xfrm>
            <a:off x="307975" y="3356992"/>
            <a:ext cx="4040188" cy="3248670"/>
          </a:xfrm>
        </p:spPr>
        <p:txBody>
          <a:bodyPr>
            <a:normAutofit lnSpcReduction="10000"/>
          </a:bodyPr>
          <a:lstStyle/>
          <a:p>
            <a:r>
              <a:rPr lang="en-GB" dirty="0">
                <a:solidFill>
                  <a:srgbClr val="00B050"/>
                </a:solidFill>
              </a:rPr>
              <a:t>Make memorable </a:t>
            </a:r>
            <a:r>
              <a:rPr lang="en-GB" dirty="0" smtClean="0">
                <a:solidFill>
                  <a:srgbClr val="00B050"/>
                </a:solidFill>
              </a:rPr>
              <a:t>experiences</a:t>
            </a:r>
            <a:endParaRPr lang="en-GB" dirty="0">
              <a:solidFill>
                <a:srgbClr val="00B050"/>
              </a:solidFill>
            </a:endParaRPr>
          </a:p>
          <a:p>
            <a:r>
              <a:rPr lang="en-GB" dirty="0">
                <a:solidFill>
                  <a:srgbClr val="00B050"/>
                </a:solidFill>
              </a:rPr>
              <a:t>Enjoy sharing stories</a:t>
            </a:r>
          </a:p>
          <a:p>
            <a:r>
              <a:rPr lang="en-GB" dirty="0">
                <a:solidFill>
                  <a:srgbClr val="00B050"/>
                </a:solidFill>
              </a:rPr>
              <a:t>Encourage a love of reading </a:t>
            </a:r>
          </a:p>
          <a:p>
            <a:r>
              <a:rPr lang="en-GB" dirty="0">
                <a:solidFill>
                  <a:srgbClr val="00B050"/>
                </a:solidFill>
              </a:rPr>
              <a:t>Share! Share! Share!</a:t>
            </a:r>
          </a:p>
          <a:p>
            <a:r>
              <a:rPr lang="en-GB" dirty="0">
                <a:solidFill>
                  <a:srgbClr val="00B050"/>
                </a:solidFill>
              </a:rPr>
              <a:t>Follow the direction the book takes in your house!</a:t>
            </a:r>
          </a:p>
          <a:p>
            <a:pPr marL="0" indent="0">
              <a:buNone/>
            </a:pPr>
            <a:r>
              <a:rPr lang="en-GB" dirty="0"/>
              <a:t> </a:t>
            </a:r>
          </a:p>
        </p:txBody>
      </p:sp>
      <p:sp>
        <p:nvSpPr>
          <p:cNvPr id="6" name="Text Placeholder 5"/>
          <p:cNvSpPr>
            <a:spLocks noGrp="1"/>
          </p:cNvSpPr>
          <p:nvPr>
            <p:ph type="body" sz="quarter" idx="3"/>
          </p:nvPr>
        </p:nvSpPr>
        <p:spPr>
          <a:xfrm>
            <a:off x="4644008" y="343713"/>
            <a:ext cx="4041775" cy="639762"/>
          </a:xfrm>
        </p:spPr>
        <p:txBody>
          <a:bodyPr>
            <a:noAutofit/>
          </a:bodyPr>
          <a:lstStyle/>
          <a:p>
            <a:pPr algn="ctr"/>
            <a:r>
              <a:rPr lang="en-GB" sz="4800" dirty="0" smtClean="0">
                <a:solidFill>
                  <a:srgbClr val="7030A0"/>
                </a:solidFill>
                <a:latin typeface="OpenDyslexic" pitchFamily="50" charset="0"/>
              </a:rPr>
              <a:t>Don’t…</a:t>
            </a:r>
            <a:endParaRPr lang="en-GB" sz="4800" dirty="0">
              <a:solidFill>
                <a:srgbClr val="7030A0"/>
              </a:solidFill>
              <a:latin typeface="OpenDyslexic" pitchFamily="50" charset="0"/>
            </a:endParaRPr>
          </a:p>
        </p:txBody>
      </p:sp>
      <p:sp>
        <p:nvSpPr>
          <p:cNvPr id="7" name="Content Placeholder 6"/>
          <p:cNvSpPr>
            <a:spLocks noGrp="1"/>
          </p:cNvSpPr>
          <p:nvPr>
            <p:ph sz="quarter" idx="4"/>
          </p:nvPr>
        </p:nvSpPr>
        <p:spPr>
          <a:xfrm>
            <a:off x="4644008" y="983475"/>
            <a:ext cx="4041775" cy="3093597"/>
          </a:xfrm>
        </p:spPr>
        <p:txBody>
          <a:bodyPr>
            <a:normAutofit/>
          </a:bodyPr>
          <a:lstStyle/>
          <a:p>
            <a:r>
              <a:rPr lang="en-GB" dirty="0" smtClean="0">
                <a:solidFill>
                  <a:srgbClr val="7030A0"/>
                </a:solidFill>
              </a:rPr>
              <a:t>Force a story </a:t>
            </a:r>
          </a:p>
          <a:p>
            <a:r>
              <a:rPr lang="en-GB" dirty="0" smtClean="0">
                <a:solidFill>
                  <a:srgbClr val="7030A0"/>
                </a:solidFill>
              </a:rPr>
              <a:t>Share </a:t>
            </a:r>
            <a:r>
              <a:rPr lang="en-GB" dirty="0">
                <a:solidFill>
                  <a:srgbClr val="7030A0"/>
                </a:solidFill>
              </a:rPr>
              <a:t>stories in a stressful environment </a:t>
            </a:r>
          </a:p>
          <a:p>
            <a:r>
              <a:rPr lang="en-GB" dirty="0" smtClean="0">
                <a:solidFill>
                  <a:srgbClr val="7030A0"/>
                </a:solidFill>
              </a:rPr>
              <a:t>These are not homework – do not view them as a chore</a:t>
            </a:r>
          </a:p>
          <a:p>
            <a:r>
              <a:rPr lang="en-GB" dirty="0" smtClean="0">
                <a:solidFill>
                  <a:srgbClr val="7030A0"/>
                </a:solidFill>
              </a:rPr>
              <a:t>Expect your child to read the book </a:t>
            </a:r>
            <a:endParaRPr lang="en-GB" dirty="0">
              <a:solidFill>
                <a:srgbClr val="7030A0"/>
              </a:solidFill>
            </a:endParaRPr>
          </a:p>
          <a:p>
            <a:pPr marL="0" indent="0">
              <a:buNone/>
            </a:pPr>
            <a:endParaRPr lang="en-GB" dirty="0" smtClean="0"/>
          </a:p>
        </p:txBody>
      </p:sp>
      <p:sp>
        <p:nvSpPr>
          <p:cNvPr id="9" name="AutoShape 8" descr="Image result for happy read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10" descr="Image result for happy readi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12" descr="Image result for happy readi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160" name="Picture 16" descr="Image result for unhappy reading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297696"/>
            <a:ext cx="3240358" cy="1944216"/>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descr="Image result for disney rea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4077072"/>
            <a:ext cx="3240360" cy="2430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5800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2" name="Picture 14" descr="Image result for the gruffal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63646" y="1916832"/>
            <a:ext cx="3144057" cy="314405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GB" dirty="0" smtClean="0">
                <a:solidFill>
                  <a:srgbClr val="FF0000"/>
                </a:solidFill>
                <a:latin typeface="Ravie" panose="04040805050809020602" pitchFamily="82" charset="0"/>
              </a:rPr>
              <a:t>Don’t just take our word for it…</a:t>
            </a:r>
            <a:endParaRPr lang="en-GB" dirty="0">
              <a:solidFill>
                <a:srgbClr val="FF0000"/>
              </a:solidFill>
              <a:latin typeface="Ravie" panose="04040805050809020602" pitchFamily="82" charset="0"/>
            </a:endParaRPr>
          </a:p>
        </p:txBody>
      </p:sp>
      <p:sp>
        <p:nvSpPr>
          <p:cNvPr id="10" name="AutoShape 8"/>
          <p:cNvSpPr>
            <a:spLocks noChangeArrowheads="1"/>
          </p:cNvSpPr>
          <p:nvPr/>
        </p:nvSpPr>
        <p:spPr bwMode="auto">
          <a:xfrm>
            <a:off x="379691" y="1744128"/>
            <a:ext cx="3256801" cy="1872209"/>
          </a:xfrm>
          <a:prstGeom prst="wedgeRoundRectCallout">
            <a:avLst>
              <a:gd name="adj1" fmla="val 68167"/>
              <a:gd name="adj2" fmla="val -18051"/>
              <a:gd name="adj3" fmla="val 16667"/>
            </a:avLst>
          </a:prstGeom>
          <a:noFill/>
          <a:ln w="2857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b="0" i="0" u="none" strike="noStrike" cap="none" normalizeH="0" baseline="0" dirty="0" smtClean="0">
                <a:ln>
                  <a:noFill/>
                </a:ln>
                <a:solidFill>
                  <a:schemeClr val="accent5">
                    <a:lumMod val="50000"/>
                  </a:schemeClr>
                </a:solidFill>
                <a:effectLst/>
                <a:latin typeface="Footlight MT Light" pitchFamily="18" charset="0"/>
                <a:cs typeface="Arial" pitchFamily="34" charset="0"/>
              </a:rPr>
              <a:t>‘I do believe something very magical can happen when you read a good book’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b="0" i="0" u="none" strike="noStrike" cap="none" normalizeH="0" baseline="0" dirty="0" smtClean="0">
                <a:ln>
                  <a:noFill/>
                </a:ln>
                <a:solidFill>
                  <a:schemeClr val="accent5">
                    <a:lumMod val="50000"/>
                  </a:schemeClr>
                </a:solidFill>
                <a:effectLst/>
                <a:latin typeface="Footlight MT Light" pitchFamily="18" charset="0"/>
                <a:cs typeface="Arial" pitchFamily="34" charset="0"/>
              </a:rPr>
              <a:t>‘I will defend the importance of  bedtime stories to my last gasp.’</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b="0" i="0" u="none" strike="noStrike" cap="none" normalizeH="0" baseline="0" dirty="0" smtClean="0">
                <a:ln>
                  <a:noFill/>
                </a:ln>
                <a:solidFill>
                  <a:schemeClr val="accent5">
                    <a:lumMod val="50000"/>
                  </a:schemeClr>
                </a:solidFill>
                <a:effectLst/>
                <a:latin typeface="Footlight MT Light" pitchFamily="18" charset="0"/>
                <a:cs typeface="Arial" pitchFamily="34" charset="0"/>
              </a:rPr>
              <a:t>J.K Rowling </a:t>
            </a:r>
            <a:endParaRPr kumimoji="0" lang="en-US" altLang="en-US" sz="2800" b="0" i="0" u="none" strike="noStrike" cap="none" normalizeH="0" baseline="0" dirty="0" smtClean="0">
              <a:ln>
                <a:noFill/>
              </a:ln>
              <a:solidFill>
                <a:schemeClr val="accent5">
                  <a:lumMod val="50000"/>
                </a:schemeClr>
              </a:solidFill>
              <a:effectLst/>
              <a:latin typeface="Arial" pitchFamily="34" charset="0"/>
              <a:cs typeface="Arial" pitchFamily="34" charset="0"/>
            </a:endParaRPr>
          </a:p>
        </p:txBody>
      </p:sp>
      <p:sp>
        <p:nvSpPr>
          <p:cNvPr id="11" name="AutoShape 9"/>
          <p:cNvSpPr>
            <a:spLocks noChangeArrowheads="1"/>
          </p:cNvSpPr>
          <p:nvPr/>
        </p:nvSpPr>
        <p:spPr bwMode="auto">
          <a:xfrm>
            <a:off x="6012160" y="1628800"/>
            <a:ext cx="2824782" cy="936104"/>
          </a:xfrm>
          <a:prstGeom prst="wedgeRoundRectCallout">
            <a:avLst>
              <a:gd name="adj1" fmla="val -63236"/>
              <a:gd name="adj2" fmla="val 36758"/>
              <a:gd name="adj3" fmla="val 16667"/>
            </a:avLst>
          </a:prstGeom>
          <a:noFill/>
          <a:ln w="254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smtClean="0">
                <a:ln>
                  <a:noFill/>
                </a:ln>
                <a:solidFill>
                  <a:srgbClr val="000000"/>
                </a:solidFill>
                <a:effectLst/>
                <a:latin typeface="Calibri" pitchFamily="34" charset="0"/>
                <a:cs typeface="Arial" pitchFamily="34" charset="0"/>
              </a:rPr>
              <a:t>‘</a:t>
            </a:r>
            <a:r>
              <a:rPr kumimoji="0" lang="en-GB" altLang="en-US" sz="1600" b="0" i="0" u="none" strike="noStrike" cap="none" normalizeH="0" baseline="0" dirty="0" smtClean="0">
                <a:ln>
                  <a:noFill/>
                </a:ln>
                <a:solidFill>
                  <a:schemeClr val="accent4"/>
                </a:solidFill>
                <a:effectLst/>
                <a:latin typeface="Snap ITC" pitchFamily="82" charset="0"/>
                <a:cs typeface="Arial" pitchFamily="34" charset="0"/>
              </a:rPr>
              <a:t>Books are uniquely portable magic.’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smtClean="0">
                <a:ln>
                  <a:noFill/>
                </a:ln>
                <a:solidFill>
                  <a:schemeClr val="accent4"/>
                </a:solidFill>
                <a:effectLst/>
                <a:latin typeface="Snap ITC" pitchFamily="82" charset="0"/>
                <a:cs typeface="Arial" pitchFamily="34" charset="0"/>
              </a:rPr>
              <a:t>Stephen King</a:t>
            </a:r>
            <a:endParaRPr kumimoji="0" lang="en-US" altLang="en-US" sz="2800" b="0" i="0" u="none" strike="noStrike" cap="none" normalizeH="0" baseline="0" dirty="0" smtClean="0">
              <a:ln>
                <a:noFill/>
              </a:ln>
              <a:solidFill>
                <a:schemeClr val="accent4"/>
              </a:solidFill>
              <a:effectLst/>
              <a:latin typeface="Arial" pitchFamily="34" charset="0"/>
              <a:cs typeface="Arial" pitchFamily="34" charset="0"/>
            </a:endParaRPr>
          </a:p>
        </p:txBody>
      </p:sp>
      <p:sp>
        <p:nvSpPr>
          <p:cNvPr id="12" name="AutoShape 10"/>
          <p:cNvSpPr>
            <a:spLocks noChangeArrowheads="1"/>
          </p:cNvSpPr>
          <p:nvPr/>
        </p:nvSpPr>
        <p:spPr bwMode="auto">
          <a:xfrm>
            <a:off x="307981" y="4270280"/>
            <a:ext cx="3400220" cy="2359025"/>
          </a:xfrm>
          <a:prstGeom prst="wedgeRoundRectCallout">
            <a:avLst>
              <a:gd name="adj1" fmla="val 65420"/>
              <a:gd name="adj2" fmla="val -45451"/>
              <a:gd name="adj3" fmla="val 16667"/>
            </a:avLst>
          </a:prstGeom>
          <a:noFill/>
          <a:ln w="254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b="0" i="0" u="none" strike="noStrike" cap="none" normalizeH="0" baseline="0" dirty="0" smtClean="0">
                <a:ln>
                  <a:noFill/>
                </a:ln>
                <a:solidFill>
                  <a:srgbClr val="00B050"/>
                </a:solidFill>
                <a:effectLst/>
                <a:latin typeface="Monotype Corsiva" pitchFamily="66" charset="0"/>
                <a:cs typeface="Arial" pitchFamily="34" charset="0"/>
              </a:rPr>
              <a:t>‘We have an obligation to read aloud to our children. To read them things they enjoy. To read to them stories we are already tired of. To do the voices, to make it interesting and not to stop reading to them just because they learn to read themselves.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b="0" i="0" u="none" strike="noStrike" cap="none" normalizeH="0" baseline="0" dirty="0" smtClean="0">
                <a:ln>
                  <a:noFill/>
                </a:ln>
                <a:solidFill>
                  <a:srgbClr val="00B050"/>
                </a:solidFill>
                <a:effectLst/>
                <a:latin typeface="Monotype Corsiva" pitchFamily="66" charset="0"/>
                <a:cs typeface="Arial" pitchFamily="34" charset="0"/>
              </a:rPr>
              <a:t>Neil </a:t>
            </a:r>
            <a:r>
              <a:rPr kumimoji="0" lang="en-GB" altLang="en-US" b="0" i="0" u="none" strike="noStrike" cap="none" normalizeH="0" baseline="0" dirty="0" err="1" smtClean="0">
                <a:ln>
                  <a:noFill/>
                </a:ln>
                <a:solidFill>
                  <a:srgbClr val="00B050"/>
                </a:solidFill>
                <a:effectLst/>
                <a:latin typeface="Monotype Corsiva" pitchFamily="66" charset="0"/>
                <a:cs typeface="Arial" pitchFamily="34" charset="0"/>
              </a:rPr>
              <a:t>Gaiman</a:t>
            </a:r>
            <a:endParaRPr kumimoji="0" lang="en-US" altLang="en-US" sz="2400" b="0" i="0" u="none" strike="noStrike" cap="none" normalizeH="0" baseline="0" dirty="0" smtClean="0">
              <a:ln>
                <a:noFill/>
              </a:ln>
              <a:solidFill>
                <a:srgbClr val="00B050"/>
              </a:solidFill>
              <a:effectLst/>
              <a:latin typeface="Arial" pitchFamily="34" charset="0"/>
              <a:cs typeface="Arial" pitchFamily="34" charset="0"/>
            </a:endParaRPr>
          </a:p>
        </p:txBody>
      </p:sp>
      <p:sp>
        <p:nvSpPr>
          <p:cNvPr id="13" name="AutoShape 11"/>
          <p:cNvSpPr>
            <a:spLocks noChangeArrowheads="1"/>
          </p:cNvSpPr>
          <p:nvPr/>
        </p:nvSpPr>
        <p:spPr bwMode="auto">
          <a:xfrm>
            <a:off x="6372200" y="3140967"/>
            <a:ext cx="2696754" cy="1919923"/>
          </a:xfrm>
          <a:prstGeom prst="wedgeRoundRectCallout">
            <a:avLst>
              <a:gd name="adj1" fmla="val -63509"/>
              <a:gd name="adj2" fmla="val 4281"/>
              <a:gd name="adj3" fmla="val 16667"/>
            </a:avLst>
          </a:prstGeom>
          <a:noFill/>
          <a:ln w="254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b="0" i="0" u="none" strike="noStrike" cap="none" normalizeH="0" baseline="0" dirty="0" smtClean="0">
                <a:ln>
                  <a:noFill/>
                </a:ln>
                <a:solidFill>
                  <a:srgbClr val="FF0066"/>
                </a:solidFill>
                <a:effectLst/>
                <a:latin typeface="Bradley Hand ITC" pitchFamily="66" charset="0"/>
                <a:cs typeface="Arial" pitchFamily="34" charset="0"/>
              </a:rPr>
              <a:t>‘Reading should not be presented to children as a chore or a duty. It should be offered to them as a precious gift.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b="0" i="0" u="none" strike="noStrike" cap="none" normalizeH="0" baseline="0" dirty="0" smtClean="0">
                <a:ln>
                  <a:noFill/>
                </a:ln>
                <a:solidFill>
                  <a:srgbClr val="FF0066"/>
                </a:solidFill>
                <a:effectLst/>
                <a:latin typeface="Bradley Hand ITC" pitchFamily="66" charset="0"/>
                <a:cs typeface="Arial" pitchFamily="34" charset="0"/>
              </a:rPr>
              <a:t>Kate </a:t>
            </a:r>
            <a:r>
              <a:rPr kumimoji="0" lang="en-GB" altLang="en-US" b="0" i="0" u="none" strike="noStrike" cap="none" normalizeH="0" baseline="0" dirty="0" err="1" smtClean="0">
                <a:ln>
                  <a:noFill/>
                </a:ln>
                <a:solidFill>
                  <a:srgbClr val="FF0066"/>
                </a:solidFill>
                <a:effectLst/>
                <a:latin typeface="Bradley Hand ITC" pitchFamily="66" charset="0"/>
                <a:cs typeface="Arial" pitchFamily="34" charset="0"/>
              </a:rPr>
              <a:t>DiCamillo</a:t>
            </a:r>
            <a:r>
              <a:rPr kumimoji="0" lang="en-GB" altLang="en-US" b="0" i="0" u="none" strike="noStrike" cap="none" normalizeH="0" baseline="0" dirty="0" smtClean="0">
                <a:ln>
                  <a:noFill/>
                </a:ln>
                <a:solidFill>
                  <a:srgbClr val="FF0066"/>
                </a:solidFill>
                <a:effectLst/>
                <a:latin typeface="Bradley Hand ITC" pitchFamily="66" charset="0"/>
                <a:cs typeface="Arial" pitchFamily="34" charset="0"/>
              </a:rPr>
              <a:t> </a:t>
            </a:r>
            <a:endParaRPr kumimoji="0" lang="en-US" altLang="en-US" sz="3200" b="0" i="0" u="none" strike="noStrike" cap="none" normalizeH="0" baseline="0" dirty="0" smtClean="0">
              <a:ln>
                <a:noFill/>
              </a:ln>
              <a:solidFill>
                <a:srgbClr val="FF0066"/>
              </a:solidFill>
              <a:effectLst/>
              <a:latin typeface="Arial" pitchFamily="34" charset="0"/>
              <a:cs typeface="Arial" pitchFamily="34" charset="0"/>
            </a:endParaRPr>
          </a:p>
        </p:txBody>
      </p:sp>
      <p:sp>
        <p:nvSpPr>
          <p:cNvPr id="14" name="AutoShape 12"/>
          <p:cNvSpPr>
            <a:spLocks noChangeArrowheads="1"/>
          </p:cNvSpPr>
          <p:nvPr/>
        </p:nvSpPr>
        <p:spPr bwMode="auto">
          <a:xfrm>
            <a:off x="4210488" y="5301208"/>
            <a:ext cx="2953800" cy="1368152"/>
          </a:xfrm>
          <a:prstGeom prst="wedgeRoundRectCallout">
            <a:avLst>
              <a:gd name="adj1" fmla="val -31259"/>
              <a:gd name="adj2" fmla="val -91503"/>
              <a:gd name="adj3" fmla="val 16667"/>
            </a:avLst>
          </a:prstGeom>
          <a:noFill/>
          <a:ln w="254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smtClean="0">
                <a:ln>
                  <a:noFill/>
                </a:ln>
                <a:solidFill>
                  <a:srgbClr val="006699"/>
                </a:solidFill>
                <a:effectLst/>
                <a:latin typeface="Bradley Hand ITC" pitchFamily="66" charset="0"/>
                <a:cs typeface="Arial" pitchFamily="34" charset="0"/>
              </a:rPr>
              <a:t>‘</a:t>
            </a:r>
            <a:r>
              <a:rPr kumimoji="0" lang="en-GB" altLang="en-US" sz="2000" b="0" i="0" u="none" strike="noStrike" cap="none" normalizeH="0" baseline="0" dirty="0" smtClean="0">
                <a:ln>
                  <a:noFill/>
                </a:ln>
                <a:solidFill>
                  <a:srgbClr val="006699"/>
                </a:solidFill>
                <a:effectLst/>
                <a:latin typeface="Bradley Hand ITC" pitchFamily="66" charset="0"/>
                <a:cs typeface="Arial" pitchFamily="34" charset="0"/>
              </a:rPr>
              <a:t>Children are made readers  on the laps of their parents’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000" b="0" i="0" u="none" strike="noStrike" cap="none" normalizeH="0" baseline="0" dirty="0" smtClean="0">
                <a:ln>
                  <a:noFill/>
                </a:ln>
                <a:solidFill>
                  <a:srgbClr val="006699"/>
                </a:solidFill>
                <a:effectLst/>
                <a:latin typeface="Bradley Hand ITC" pitchFamily="66" charset="0"/>
                <a:cs typeface="Arial" pitchFamily="34" charset="0"/>
              </a:rPr>
              <a:t>Emilie Buchwald </a:t>
            </a:r>
            <a:endParaRPr kumimoji="0" lang="en-US" altLang="en-US" sz="3600" b="0" i="0" u="none" strike="noStrike" cap="none" normalizeH="0" baseline="0" dirty="0" smtClean="0">
              <a:ln>
                <a:noFill/>
              </a:ln>
              <a:solidFill>
                <a:srgbClr val="006699"/>
              </a:solidFill>
              <a:effectLst/>
              <a:latin typeface="Arial" pitchFamily="34" charset="0"/>
              <a:cs typeface="Arial" pitchFamily="34" charset="0"/>
            </a:endParaRPr>
          </a:p>
        </p:txBody>
      </p:sp>
    </p:spTree>
    <p:extLst>
      <p:ext uri="{BB962C8B-B14F-4D97-AF65-F5344CB8AC3E}">
        <p14:creationId xmlns:p14="http://schemas.microsoft.com/office/powerpoint/2010/main" val="16125593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B0F0"/>
                </a:solidFill>
                <a:latin typeface="Ravie" panose="04040805050809020602" pitchFamily="82" charset="0"/>
              </a:rPr>
              <a:t>Explore and Enjoy…</a:t>
            </a:r>
            <a:endParaRPr lang="en-GB" dirty="0">
              <a:solidFill>
                <a:srgbClr val="00B0F0"/>
              </a:solidFill>
              <a:latin typeface="Ravie" panose="04040805050809020602" pitchFamily="82" charset="0"/>
            </a:endParaRPr>
          </a:p>
        </p:txBody>
      </p:sp>
      <p:sp>
        <p:nvSpPr>
          <p:cNvPr id="3" name="Content Placeholder 2"/>
          <p:cNvSpPr>
            <a:spLocks noGrp="1"/>
          </p:cNvSpPr>
          <p:nvPr>
            <p:ph idx="1"/>
          </p:nvPr>
        </p:nvSpPr>
        <p:spPr/>
        <p:txBody>
          <a:bodyPr/>
          <a:lstStyle/>
          <a:p>
            <a:pPr marL="0" indent="0">
              <a:buNone/>
            </a:pPr>
            <a:r>
              <a:rPr lang="en-GB" dirty="0" smtClean="0"/>
              <a:t>Choose your first Story Sack to take home together…</a:t>
            </a:r>
            <a:endParaRPr lang="en-GB" dirty="0"/>
          </a:p>
        </p:txBody>
      </p:sp>
      <p:sp>
        <p:nvSpPr>
          <p:cNvPr id="4" name="TextBox 3"/>
          <p:cNvSpPr txBox="1"/>
          <p:nvPr/>
        </p:nvSpPr>
        <p:spPr>
          <a:xfrm>
            <a:off x="467544" y="5661248"/>
            <a:ext cx="7992888" cy="646331"/>
          </a:xfrm>
          <a:prstGeom prst="rect">
            <a:avLst/>
          </a:prstGeom>
          <a:noFill/>
          <a:ln w="28575">
            <a:solidFill>
              <a:schemeClr val="accent1"/>
            </a:solidFill>
          </a:ln>
        </p:spPr>
        <p:txBody>
          <a:bodyPr wrap="square" rtlCol="0">
            <a:spAutoFit/>
          </a:bodyPr>
          <a:lstStyle/>
          <a:p>
            <a:pPr algn="ctr"/>
            <a:r>
              <a:rPr lang="en-GB" dirty="0" smtClean="0">
                <a:latin typeface="Comic Sans MS" panose="030F0702030302020204" pitchFamily="66" charset="0"/>
              </a:rPr>
              <a:t>Don’t forget to get your sack signed out by Mrs Pirie before you leave. </a:t>
            </a:r>
          </a:p>
          <a:p>
            <a:pPr algn="ctr"/>
            <a:r>
              <a:rPr lang="en-GB" dirty="0" smtClean="0">
                <a:latin typeface="Comic Sans MS" panose="030F0702030302020204" pitchFamily="66" charset="0"/>
              </a:rPr>
              <a:t>Please look  after the resources and return the complete sack on time. </a:t>
            </a:r>
            <a:endParaRPr lang="en-GB" dirty="0">
              <a:latin typeface="Comic Sans MS" panose="030F0702030302020204" pitchFamily="66" charset="0"/>
            </a:endParaRPr>
          </a:p>
        </p:txBody>
      </p:sp>
      <p:pic>
        <p:nvPicPr>
          <p:cNvPr id="4097" name="Picture 1" descr="S:\General\Story Sacks\Photos\Primary Two Sacks\DSC064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236988">
            <a:off x="6259506" y="3009910"/>
            <a:ext cx="2453233" cy="183963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S:\General\Story Sacks\Photos\Primary One Sacks\DSC0633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864297">
            <a:off x="467544" y="3284984"/>
            <a:ext cx="2592693" cy="194421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S:\General\Story Sacks\Photos\Primary One Sacks\DSC0634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3116582" y="2708920"/>
            <a:ext cx="3000977" cy="2250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14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450</Words>
  <Application>Microsoft Office PowerPoint</Application>
  <PresentationFormat>On-screen Show (4:3)</PresentationFormat>
  <Paragraphs>62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Why Story Sacks?</vt:lpstr>
      <vt:lpstr>What are we doing?</vt:lpstr>
      <vt:lpstr>What is a Story Sack? </vt:lpstr>
      <vt:lpstr>PowerPoint Presentation</vt:lpstr>
      <vt:lpstr>What do Story Sacks promote? </vt:lpstr>
      <vt:lpstr>PowerPoint Presentation</vt:lpstr>
      <vt:lpstr>Don’t just take our word for it…</vt:lpstr>
      <vt:lpstr>Explore and Enjoy…</vt:lpstr>
    </vt:vector>
  </TitlesOfParts>
  <Company>Highland Council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McHardyL</dc:creator>
  <cp:lastModifiedBy>McHardyL</cp:lastModifiedBy>
  <cp:revision>11</cp:revision>
  <dcterms:created xsi:type="dcterms:W3CDTF">2017-12-07T10:27:55Z</dcterms:created>
  <dcterms:modified xsi:type="dcterms:W3CDTF">2018-01-18T14:43:07Z</dcterms:modified>
</cp:coreProperties>
</file>