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402" r:id="rId2"/>
    <p:sldId id="415" r:id="rId3"/>
    <p:sldId id="416" r:id="rId4"/>
    <p:sldId id="417" r:id="rId5"/>
    <p:sldId id="379" r:id="rId6"/>
    <p:sldId id="423" r:id="rId7"/>
    <p:sldId id="418" r:id="rId8"/>
    <p:sldId id="441" r:id="rId9"/>
    <p:sldId id="442" r:id="rId10"/>
    <p:sldId id="403" r:id="rId11"/>
    <p:sldId id="444" r:id="rId12"/>
    <p:sldId id="445" r:id="rId13"/>
    <p:sldId id="446" r:id="rId14"/>
    <p:sldId id="447" r:id="rId15"/>
    <p:sldId id="448" r:id="rId16"/>
    <p:sldId id="449" r:id="rId17"/>
    <p:sldId id="450" r:id="rId18"/>
    <p:sldId id="451" r:id="rId19"/>
    <p:sldId id="452" r:id="rId20"/>
    <p:sldId id="453" r:id="rId21"/>
    <p:sldId id="454" r:id="rId22"/>
    <p:sldId id="455" r:id="rId23"/>
    <p:sldId id="456" r:id="rId24"/>
    <p:sldId id="457" r:id="rId25"/>
    <p:sldId id="458" r:id="rId26"/>
    <p:sldId id="443" r:id="rId27"/>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7" autoAdjust="0"/>
    <p:restoredTop sz="55240" autoAdjust="0"/>
  </p:normalViewPr>
  <p:slideViewPr>
    <p:cSldViewPr>
      <p:cViewPr varScale="1">
        <p:scale>
          <a:sx n="58" d="100"/>
          <a:sy n="58" d="100"/>
        </p:scale>
        <p:origin x="-1524" y="-96"/>
      </p:cViewPr>
      <p:guideLst>
        <p:guide orient="horz" pos="2160"/>
        <p:guide pos="2880"/>
      </p:guideLst>
    </p:cSldViewPr>
  </p:slideViewPr>
  <p:notesTextViewPr>
    <p:cViewPr>
      <p:scale>
        <a:sx n="1" d="1"/>
        <a:sy n="1" d="1"/>
      </p:scale>
      <p:origin x="0" y="0"/>
    </p:cViewPr>
  </p:notesTextViewPr>
  <p:sorterViewPr>
    <p:cViewPr>
      <p:scale>
        <a:sx n="100" d="100"/>
        <a:sy n="100" d="100"/>
      </p:scale>
      <p:origin x="0" y="30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a:defRPr sz="1200"/>
            </a:lvl1pPr>
          </a:lstStyle>
          <a:p>
            <a:fld id="{C7F2EA3E-2435-45BB-AAA0-D855A85247C5}" type="datetimeFigureOut">
              <a:rPr lang="en-GB" smtClean="0"/>
              <a:t>29/07/2019</a:t>
            </a:fld>
            <a:endParaRPr lang="en-GB"/>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038" y="9440863"/>
            <a:ext cx="2949575" cy="496887"/>
          </a:xfrm>
          <a:prstGeom prst="rect">
            <a:avLst/>
          </a:prstGeom>
        </p:spPr>
        <p:txBody>
          <a:bodyPr vert="horz" lIns="91440" tIns="45720" rIns="91440" bIns="45720" rtlCol="0" anchor="b"/>
          <a:lstStyle>
            <a:lvl1pPr algn="r">
              <a:defRPr sz="1200"/>
            </a:lvl1pPr>
          </a:lstStyle>
          <a:p>
            <a:fld id="{5DA2658F-832F-4296-8A26-25C1DFBBB706}" type="slidenum">
              <a:rPr lang="en-GB" smtClean="0"/>
              <a:t>‹#›</a:t>
            </a:fld>
            <a:endParaRPr lang="en-GB"/>
          </a:p>
        </p:txBody>
      </p:sp>
    </p:spTree>
    <p:extLst>
      <p:ext uri="{BB962C8B-B14F-4D97-AF65-F5344CB8AC3E}">
        <p14:creationId xmlns:p14="http://schemas.microsoft.com/office/powerpoint/2010/main" val="21244260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C28F1688-04BB-46CA-9410-1F0C31927682}" type="datetimeFigureOut">
              <a:rPr lang="en-GB" smtClean="0"/>
              <a:t>29/07/2019</a:t>
            </a:fld>
            <a:endParaRPr lang="en-GB"/>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1E417B21-C611-4B32-9563-72CDA6DC204C}" type="slidenum">
              <a:rPr lang="en-GB" smtClean="0"/>
              <a:t>‹#›</a:t>
            </a:fld>
            <a:endParaRPr lang="en-GB"/>
          </a:p>
        </p:txBody>
      </p:sp>
    </p:spTree>
    <p:extLst>
      <p:ext uri="{BB962C8B-B14F-4D97-AF65-F5344CB8AC3E}">
        <p14:creationId xmlns:p14="http://schemas.microsoft.com/office/powerpoint/2010/main" val="4196977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919163" y="746125"/>
            <a:ext cx="4968875" cy="3725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ea typeface="Calibri"/>
                <a:cs typeface="Calibri"/>
                <a:sym typeface="Calibri"/>
              </a:rPr>
              <a:t>Each participant will need the following materials:</a:t>
            </a:r>
          </a:p>
          <a:p>
            <a:pPr marL="171450" marR="0" lvl="0" indent="-171450" algn="l" rtl="0">
              <a:spcBef>
                <a:spcPts val="0"/>
              </a:spcBef>
              <a:spcAft>
                <a:spcPts val="0"/>
              </a:spcAft>
              <a:buFont typeface="Wingdings" panose="05000000000000000000" pitchFamily="2" charset="2"/>
              <a:buChar char="§"/>
            </a:pPr>
            <a:r>
              <a:rPr lang="en-GB" sz="1200" b="0" i="0" u="none" strike="noStrike" cap="none" baseline="0" dirty="0" smtClean="0">
                <a:solidFill>
                  <a:schemeClr val="dk1"/>
                </a:solidFill>
                <a:latin typeface="Calibri"/>
                <a:ea typeface="Calibri"/>
                <a:cs typeface="Calibri"/>
                <a:sym typeface="Calibri"/>
              </a:rPr>
              <a:t>A copy of the Working Memory Poster</a:t>
            </a:r>
          </a:p>
          <a:p>
            <a:pPr marL="171450" marR="0" lvl="0" indent="-171450" algn="l" rtl="0">
              <a:spcBef>
                <a:spcPts val="0"/>
              </a:spcBef>
              <a:spcAft>
                <a:spcPts val="0"/>
              </a:spcAft>
              <a:buFont typeface="Wingdings" panose="05000000000000000000" pitchFamily="2" charset="2"/>
              <a:buChar char="§"/>
            </a:pPr>
            <a:r>
              <a:rPr lang="en-GB" sz="1200" b="0" i="0" u="none" strike="noStrike" cap="none" baseline="0" dirty="0" smtClean="0">
                <a:solidFill>
                  <a:schemeClr val="dk1"/>
                </a:solidFill>
                <a:latin typeface="Calibri"/>
                <a:ea typeface="Calibri"/>
                <a:cs typeface="Calibri"/>
                <a:sym typeface="Calibri"/>
              </a:rPr>
              <a:t>A copy of the Information Carrying Word guidance</a:t>
            </a:r>
          </a:p>
          <a:p>
            <a:pPr marL="171450" marR="0" lvl="0" indent="-171450" algn="l" rtl="0">
              <a:spcBef>
                <a:spcPts val="0"/>
              </a:spcBef>
              <a:spcAft>
                <a:spcPts val="0"/>
              </a:spcAft>
              <a:buFont typeface="Wingdings" panose="05000000000000000000" pitchFamily="2" charset="2"/>
              <a:buChar char="§"/>
            </a:pPr>
            <a:r>
              <a:rPr lang="en-GB" sz="1200" b="0" i="0" u="none" strike="noStrike" cap="none" baseline="0" dirty="0" smtClean="0">
                <a:solidFill>
                  <a:schemeClr val="dk1"/>
                </a:solidFill>
                <a:latin typeface="Calibri"/>
                <a:ea typeface="Calibri"/>
                <a:cs typeface="Calibri"/>
                <a:sym typeface="Calibri"/>
              </a:rPr>
              <a:t>A copy of the Working Memory Reading Poster</a:t>
            </a:r>
          </a:p>
          <a:p>
            <a:pPr marL="171450" marR="0" lvl="0" indent="-171450" algn="l" rtl="0">
              <a:spcBef>
                <a:spcPts val="0"/>
              </a:spcBef>
              <a:spcAft>
                <a:spcPts val="0"/>
              </a:spcAft>
              <a:buFont typeface="Wingdings" panose="05000000000000000000" pitchFamily="2" charset="2"/>
              <a:buChar char="§"/>
            </a:pPr>
            <a:r>
              <a:rPr lang="en-GB" sz="1200" b="0" i="0" u="none" strike="noStrike" cap="none" baseline="0" dirty="0" smtClean="0">
                <a:solidFill>
                  <a:schemeClr val="dk1"/>
                </a:solidFill>
                <a:latin typeface="Calibri"/>
                <a:ea typeface="Calibri"/>
                <a:cs typeface="Calibri"/>
                <a:sym typeface="Calibri"/>
              </a:rPr>
              <a:t>A copy of the Working Memory Writing Poster</a:t>
            </a:r>
          </a:p>
          <a:p>
            <a:pPr marL="0" marR="0" lvl="0" indent="0" algn="l" rtl="0">
              <a:spcBef>
                <a:spcPts val="0"/>
              </a:spcBef>
              <a:spcAft>
                <a:spcPts val="0"/>
              </a:spcAft>
              <a:buFont typeface="Wingdings" panose="05000000000000000000" pitchFamily="2" charset="2"/>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ea typeface="Calibri"/>
                <a:cs typeface="Calibri"/>
                <a:sym typeface="Calibri"/>
              </a:rPr>
              <a:t>Slide timings:</a:t>
            </a:r>
          </a:p>
          <a:p>
            <a:pPr marL="171450" marR="0" lvl="0" indent="-171450" algn="l" rtl="0">
              <a:spcBef>
                <a:spcPts val="0"/>
              </a:spcBef>
              <a:spcAft>
                <a:spcPts val="0"/>
              </a:spcAft>
              <a:buFont typeface="Arial" panose="020B0604020202020204" pitchFamily="34" charset="0"/>
              <a:buChar char="•"/>
            </a:pPr>
            <a:r>
              <a:rPr lang="en-GB" sz="1200" b="1" i="0" u="none" strike="noStrike" cap="none" dirty="0" smtClean="0">
                <a:solidFill>
                  <a:schemeClr val="dk1"/>
                </a:solidFill>
                <a:latin typeface="Calibri"/>
                <a:ea typeface="Calibri"/>
                <a:cs typeface="Calibri"/>
                <a:sym typeface="Calibri"/>
              </a:rPr>
              <a:t>Slides 1-4</a:t>
            </a:r>
            <a:r>
              <a:rPr lang="en-GB" sz="1200" b="1" i="0" u="none" strike="noStrike" cap="none" baseline="0" dirty="0" smtClean="0">
                <a:solidFill>
                  <a:schemeClr val="dk1"/>
                </a:solidFill>
                <a:latin typeface="Calibri"/>
                <a:ea typeface="Calibri"/>
                <a:cs typeface="Calibri"/>
                <a:sym typeface="Calibri"/>
              </a:rPr>
              <a:t>: </a:t>
            </a:r>
            <a:r>
              <a:rPr lang="en-GB" sz="1200" b="0" i="0" u="none" strike="noStrike" cap="none" baseline="0" dirty="0" smtClean="0">
                <a:solidFill>
                  <a:schemeClr val="dk1"/>
                </a:solidFill>
                <a:latin typeface="Calibri"/>
                <a:ea typeface="Calibri"/>
                <a:cs typeface="Calibri"/>
                <a:sym typeface="Calibri"/>
              </a:rPr>
              <a:t>10 minutes</a:t>
            </a:r>
          </a:p>
          <a:p>
            <a:pPr marL="171450" marR="0" lvl="0" indent="-171450" algn="l" rtl="0">
              <a:spcBef>
                <a:spcPts val="0"/>
              </a:spcBef>
              <a:spcAft>
                <a:spcPts val="0"/>
              </a:spcAft>
              <a:buFont typeface="Arial" panose="020B0604020202020204" pitchFamily="34" charset="0"/>
              <a:buChar char="•"/>
            </a:pPr>
            <a:r>
              <a:rPr lang="en-GB" sz="1200" b="1" i="0" u="none" strike="noStrike" cap="none" baseline="0" dirty="0" smtClean="0">
                <a:solidFill>
                  <a:schemeClr val="dk1"/>
                </a:solidFill>
                <a:latin typeface="Calibri"/>
                <a:ea typeface="Calibri"/>
                <a:cs typeface="Calibri"/>
                <a:sym typeface="Calibri"/>
              </a:rPr>
              <a:t>Slides 5-7: </a:t>
            </a:r>
            <a:r>
              <a:rPr lang="en-GB" sz="1200" b="0" i="0" u="none" strike="noStrike" cap="none" baseline="0" dirty="0" smtClean="0">
                <a:solidFill>
                  <a:schemeClr val="dk1"/>
                </a:solidFill>
                <a:latin typeface="Calibri"/>
                <a:ea typeface="Calibri"/>
                <a:cs typeface="Calibri"/>
                <a:sym typeface="Calibri"/>
              </a:rPr>
              <a:t>5 </a:t>
            </a:r>
            <a:r>
              <a:rPr lang="en-GB" sz="1200" b="0" i="0" u="none" strike="noStrike" cap="none" baseline="0" dirty="0" smtClean="0">
                <a:solidFill>
                  <a:schemeClr val="dk1"/>
                </a:solidFill>
                <a:latin typeface="Calibri"/>
                <a:ea typeface="Calibri"/>
                <a:cs typeface="Calibri"/>
                <a:sym typeface="Calibri"/>
              </a:rPr>
              <a:t>minutes</a:t>
            </a:r>
          </a:p>
          <a:p>
            <a:pPr marL="171450" marR="0" lvl="0" indent="-171450" algn="l" rtl="0">
              <a:spcBef>
                <a:spcPts val="0"/>
              </a:spcBef>
              <a:spcAft>
                <a:spcPts val="0"/>
              </a:spcAft>
              <a:buFont typeface="Arial" panose="020B0604020202020204" pitchFamily="34" charset="0"/>
              <a:buChar char="•"/>
            </a:pPr>
            <a:r>
              <a:rPr lang="en-GB" sz="1200" b="1" i="0" u="none" strike="noStrike" cap="none" baseline="0" dirty="0" smtClean="0">
                <a:solidFill>
                  <a:schemeClr val="dk1"/>
                </a:solidFill>
                <a:latin typeface="Calibri"/>
                <a:ea typeface="Calibri"/>
                <a:cs typeface="Calibri"/>
                <a:sym typeface="Calibri"/>
              </a:rPr>
              <a:t>Slides 8-11</a:t>
            </a:r>
            <a:r>
              <a:rPr lang="en-GB" sz="1200" b="0" i="0" u="none" strike="noStrike" cap="none" baseline="0" dirty="0" smtClean="0">
                <a:solidFill>
                  <a:schemeClr val="dk1"/>
                </a:solidFill>
                <a:latin typeface="Calibri"/>
                <a:ea typeface="Calibri"/>
                <a:cs typeface="Calibri"/>
                <a:sym typeface="Calibri"/>
              </a:rPr>
              <a:t>: 20 minutes</a:t>
            </a:r>
            <a:endParaRPr lang="en-GB" sz="1200" b="1" i="0" u="none" strike="noStrike" cap="none" baseline="0" dirty="0" smtClean="0">
              <a:solidFill>
                <a:schemeClr val="dk1"/>
              </a:solidFill>
              <a:latin typeface="Calibri"/>
              <a:ea typeface="Calibri"/>
              <a:cs typeface="Calibri"/>
              <a:sym typeface="Calibri"/>
            </a:endParaRPr>
          </a:p>
          <a:p>
            <a:pPr marL="171450" marR="0" lvl="0" indent="-171450" algn="l" rtl="0">
              <a:spcBef>
                <a:spcPts val="0"/>
              </a:spcBef>
              <a:spcAft>
                <a:spcPts val="0"/>
              </a:spcAft>
              <a:buFont typeface="Arial" panose="020B0604020202020204" pitchFamily="34" charset="0"/>
              <a:buChar char="•"/>
            </a:pPr>
            <a:r>
              <a:rPr lang="en-GB" sz="1200" b="1" i="0" u="none" strike="noStrike" cap="none" baseline="0" dirty="0" smtClean="0">
                <a:solidFill>
                  <a:schemeClr val="dk1"/>
                </a:solidFill>
                <a:latin typeface="Calibri"/>
                <a:ea typeface="Calibri"/>
                <a:cs typeface="Calibri"/>
                <a:sym typeface="Calibri"/>
              </a:rPr>
              <a:t>Slides </a:t>
            </a:r>
            <a:r>
              <a:rPr lang="en-GB" sz="1200" b="1" i="0" u="none" strike="noStrike" cap="none" baseline="0" dirty="0" smtClean="0">
                <a:solidFill>
                  <a:schemeClr val="dk1"/>
                </a:solidFill>
                <a:latin typeface="Calibri"/>
                <a:ea typeface="Calibri"/>
                <a:cs typeface="Calibri"/>
                <a:sym typeface="Calibri"/>
              </a:rPr>
              <a:t>12-20: </a:t>
            </a:r>
            <a:r>
              <a:rPr lang="en-GB" sz="1200" b="0" i="0" u="none" strike="noStrike" cap="none" baseline="0" dirty="0" smtClean="0">
                <a:solidFill>
                  <a:schemeClr val="dk1"/>
                </a:solidFill>
                <a:latin typeface="Calibri"/>
                <a:ea typeface="Calibri"/>
                <a:cs typeface="Calibri"/>
                <a:sym typeface="Calibri"/>
              </a:rPr>
              <a:t>10 minutes</a:t>
            </a:r>
          </a:p>
          <a:p>
            <a:pPr marL="171450" marR="0" lvl="0" indent="-171450" algn="l" rtl="0">
              <a:spcBef>
                <a:spcPts val="0"/>
              </a:spcBef>
              <a:spcAft>
                <a:spcPts val="0"/>
              </a:spcAft>
              <a:buFont typeface="Arial" panose="020B0604020202020204" pitchFamily="34" charset="0"/>
              <a:buChar char="•"/>
            </a:pPr>
            <a:r>
              <a:rPr lang="en-GB" sz="1200" b="1" i="0" u="none" strike="noStrike" cap="none" baseline="0" dirty="0" smtClean="0">
                <a:solidFill>
                  <a:schemeClr val="dk1"/>
                </a:solidFill>
                <a:latin typeface="Calibri"/>
                <a:ea typeface="Calibri"/>
                <a:cs typeface="Calibri"/>
                <a:sym typeface="Calibri"/>
              </a:rPr>
              <a:t>Slides </a:t>
            </a:r>
            <a:r>
              <a:rPr lang="en-GB" sz="1200" b="1" i="0" u="none" strike="noStrike" cap="none" baseline="0" dirty="0" smtClean="0">
                <a:solidFill>
                  <a:schemeClr val="dk1"/>
                </a:solidFill>
                <a:latin typeface="Calibri"/>
                <a:ea typeface="Calibri"/>
                <a:cs typeface="Calibri"/>
                <a:sym typeface="Calibri"/>
              </a:rPr>
              <a:t>21-25:</a:t>
            </a:r>
            <a:r>
              <a:rPr lang="en-GB" sz="1200" b="0" i="0" u="none" strike="noStrike" cap="none" baseline="0" dirty="0" smtClean="0">
                <a:solidFill>
                  <a:schemeClr val="dk1"/>
                </a:solidFill>
                <a:latin typeface="Calibri"/>
                <a:ea typeface="Calibri"/>
                <a:cs typeface="Calibri"/>
                <a:sym typeface="Calibri"/>
              </a:rPr>
              <a:t> </a:t>
            </a:r>
            <a:r>
              <a:rPr lang="en-GB" sz="1200" b="0" i="0" u="none" strike="noStrike" cap="none" baseline="0" dirty="0" smtClean="0">
                <a:solidFill>
                  <a:schemeClr val="dk1"/>
                </a:solidFill>
                <a:latin typeface="Calibri"/>
                <a:ea typeface="Calibri"/>
                <a:cs typeface="Calibri"/>
                <a:sym typeface="Calibri"/>
              </a:rPr>
              <a:t>10 minutes</a:t>
            </a:r>
          </a:p>
          <a:p>
            <a:pPr marL="171450" marR="0" lvl="0" indent="-171450" algn="l" rtl="0">
              <a:spcBef>
                <a:spcPts val="0"/>
              </a:spcBef>
              <a:spcAft>
                <a:spcPts val="0"/>
              </a:spcAft>
              <a:buFont typeface="Arial" panose="020B0604020202020204" pitchFamily="34" charset="0"/>
              <a:buChar char="•"/>
            </a:pPr>
            <a:r>
              <a:rPr lang="en-GB" sz="1200" b="1" i="0" u="none" strike="noStrike" cap="none" baseline="0" dirty="0" smtClean="0">
                <a:solidFill>
                  <a:schemeClr val="dk1"/>
                </a:solidFill>
                <a:latin typeface="Calibri"/>
                <a:ea typeface="Calibri"/>
                <a:cs typeface="Calibri"/>
                <a:sym typeface="Calibri"/>
              </a:rPr>
              <a:t>Slide </a:t>
            </a:r>
            <a:r>
              <a:rPr lang="en-GB" sz="1200" b="1" i="0" u="none" strike="noStrike" cap="none" baseline="0" dirty="0" smtClean="0">
                <a:solidFill>
                  <a:schemeClr val="dk1"/>
                </a:solidFill>
                <a:latin typeface="Calibri"/>
                <a:ea typeface="Calibri"/>
                <a:cs typeface="Calibri"/>
                <a:sym typeface="Calibri"/>
              </a:rPr>
              <a:t>26: </a:t>
            </a:r>
            <a:r>
              <a:rPr lang="en-GB" sz="1200" b="0" i="0" u="none" strike="noStrike" cap="none" baseline="0" dirty="0" smtClean="0">
                <a:solidFill>
                  <a:schemeClr val="dk1"/>
                </a:solidFill>
                <a:latin typeface="Calibri"/>
                <a:ea typeface="Calibri"/>
                <a:cs typeface="Calibri"/>
                <a:sym typeface="Calibri"/>
              </a:rPr>
              <a:t>5 minutes</a:t>
            </a:r>
            <a:endParaRPr lang="en-GB" sz="1200" b="1" i="0" u="none" strike="noStrike" cap="none" baseline="0" dirty="0" smtClean="0">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55839" y="9440647"/>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The facilitator to</a:t>
            </a:r>
            <a:r>
              <a:rPr lang="en-GB" b="1" baseline="0" dirty="0" smtClean="0"/>
              <a:t> share:</a:t>
            </a:r>
          </a:p>
          <a:p>
            <a:endParaRPr lang="en-GB" b="1" baseline="0" dirty="0" smtClean="0"/>
          </a:p>
          <a:p>
            <a:r>
              <a:rPr lang="en-GB" b="0" i="1" dirty="0" smtClean="0"/>
              <a:t>“Here is the ‘Using working</a:t>
            </a:r>
            <a:r>
              <a:rPr lang="en-GB" b="0" i="1" baseline="0" dirty="0" smtClean="0"/>
              <a:t> memory to support reading graphic. In small groups identify:</a:t>
            </a:r>
          </a:p>
          <a:p>
            <a:pPr marL="171450" indent="-171450">
              <a:buFont typeface="Wingdings" panose="05000000000000000000" pitchFamily="2" charset="2"/>
              <a:buChar char="§"/>
            </a:pPr>
            <a:r>
              <a:rPr lang="en-GB" b="0" i="1" baseline="0" dirty="0" smtClean="0"/>
              <a:t>What strategies do you use currently/ have you used previously?</a:t>
            </a:r>
          </a:p>
          <a:p>
            <a:pPr marL="171450" indent="-171450">
              <a:buFont typeface="Wingdings" panose="05000000000000000000" pitchFamily="2" charset="2"/>
              <a:buChar char="§"/>
            </a:pPr>
            <a:r>
              <a:rPr lang="en-GB" b="0" i="1" baseline="0" dirty="0" smtClean="0"/>
              <a:t>What strategies do you think you could try out?</a:t>
            </a:r>
          </a:p>
          <a:p>
            <a:pPr marL="171450" indent="-171450">
              <a:buFont typeface="Wingdings" panose="05000000000000000000" pitchFamily="2" charset="2"/>
              <a:buChar char="§"/>
            </a:pPr>
            <a:r>
              <a:rPr lang="en-GB" b="0" i="1" baseline="0" dirty="0" smtClean="0"/>
              <a:t>Are there any strategies that you want to explore further as a group for clarification?”</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1" i="0" baseline="0" dirty="0" smtClean="0"/>
              <a:t>Provide time to discuss and collect responses.</a:t>
            </a:r>
            <a:endParaRPr lang="en-GB" b="1" i="0" dirty="0" smtClean="0"/>
          </a:p>
          <a:p>
            <a:pPr marL="0" indent="0">
              <a:buFont typeface="Arial" panose="020B0604020202020204" pitchFamily="34" charset="0"/>
              <a:buNone/>
            </a:pPr>
            <a:endParaRPr lang="en-GB" b="1" i="1" baseline="0" dirty="0" smtClean="0"/>
          </a:p>
          <a:p>
            <a:pPr marL="171450" indent="-171450">
              <a:buFont typeface="Arial" panose="020B0604020202020204" pitchFamily="34" charset="0"/>
              <a:buChar char="•"/>
            </a:pPr>
            <a:endParaRPr lang="en-GB" b="0" i="1" baseline="0" dirty="0" smtClean="0"/>
          </a:p>
          <a:p>
            <a:pPr marL="171450" indent="-171450">
              <a:buFont typeface="Arial" panose="020B0604020202020204" pitchFamily="34" charset="0"/>
              <a:buChar char="•"/>
            </a:pPr>
            <a:endParaRPr lang="en-GB" b="0" i="1" baseline="0" dirty="0" smtClean="0"/>
          </a:p>
          <a:p>
            <a:pPr marL="0" indent="0">
              <a:buFont typeface="Arial" panose="020B0604020202020204" pitchFamily="34" charset="0"/>
              <a:buNone/>
            </a:pPr>
            <a:endParaRPr lang="en-GB" b="0" i="1"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The facilitator to</a:t>
            </a:r>
            <a:r>
              <a:rPr lang="en-GB" b="1" baseline="0" dirty="0" smtClean="0"/>
              <a:t> share:</a:t>
            </a:r>
          </a:p>
          <a:p>
            <a:endParaRPr lang="en-GB" b="1" baseline="0" dirty="0" smtClean="0"/>
          </a:p>
          <a:p>
            <a:r>
              <a:rPr lang="en-GB" b="0" i="1" dirty="0" smtClean="0"/>
              <a:t>“Here is the ‘Using working</a:t>
            </a:r>
            <a:r>
              <a:rPr lang="en-GB" b="0" i="1" baseline="0" dirty="0" smtClean="0"/>
              <a:t> memory to support writing graphic. In small groups identify:</a:t>
            </a:r>
          </a:p>
          <a:p>
            <a:pPr marL="171450" indent="-171450">
              <a:buFont typeface="Wingdings" panose="05000000000000000000" pitchFamily="2" charset="2"/>
              <a:buChar char="§"/>
            </a:pPr>
            <a:r>
              <a:rPr lang="en-GB" b="0" i="1" baseline="0" dirty="0" smtClean="0"/>
              <a:t>What strategies do you use currently/ have you used previously?</a:t>
            </a:r>
          </a:p>
          <a:p>
            <a:pPr marL="171450" indent="-171450">
              <a:buFont typeface="Wingdings" panose="05000000000000000000" pitchFamily="2" charset="2"/>
              <a:buChar char="§"/>
            </a:pPr>
            <a:r>
              <a:rPr lang="en-GB" b="0" i="1" baseline="0" dirty="0" smtClean="0"/>
              <a:t>What strategies do you think you could try out?</a:t>
            </a:r>
          </a:p>
          <a:p>
            <a:pPr marL="171450" indent="-171450">
              <a:buFont typeface="Wingdings" panose="05000000000000000000" pitchFamily="2" charset="2"/>
              <a:buChar char="§"/>
            </a:pPr>
            <a:r>
              <a:rPr lang="en-GB" b="0" i="1" baseline="0" dirty="0" smtClean="0"/>
              <a:t>Are there any strategies that you want to explore further as a group for clarification?”</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1" i="0" baseline="0" dirty="0" smtClean="0"/>
              <a:t>Provide time to discuss and collect responses.</a:t>
            </a:r>
            <a:endParaRPr lang="en-GB" b="1" i="0" dirty="0" smtClean="0"/>
          </a:p>
          <a:p>
            <a:endParaRPr lang="en-GB" b="1" baseline="0" dirty="0" smtClean="0"/>
          </a:p>
          <a:p>
            <a:r>
              <a:rPr lang="en-GB" b="1" baseline="0" dirty="0" smtClean="0"/>
              <a:t>Slides </a:t>
            </a:r>
            <a:r>
              <a:rPr lang="en-GB" b="1" baseline="0" dirty="0" smtClean="0"/>
              <a:t>8-11: </a:t>
            </a:r>
            <a:r>
              <a:rPr lang="en-GB" b="1" baseline="0" dirty="0" smtClean="0"/>
              <a:t>20 minutes</a:t>
            </a:r>
          </a:p>
          <a:p>
            <a:endParaRPr lang="en-GB" b="0" i="1" dirty="0" smtClean="0"/>
          </a:p>
          <a:p>
            <a:pPr marL="0" indent="0">
              <a:buFont typeface="Arial" panose="020B0604020202020204" pitchFamily="34" charset="0"/>
              <a:buNone/>
            </a:pPr>
            <a:endParaRPr lang="en-GB" b="1" i="1" baseline="0" dirty="0" smtClean="0"/>
          </a:p>
          <a:p>
            <a:pPr marL="171450" indent="-171450">
              <a:buFont typeface="Arial" panose="020B0604020202020204" pitchFamily="34" charset="0"/>
              <a:buChar char="•"/>
            </a:pPr>
            <a:endParaRPr lang="en-GB" b="0" i="1" baseline="0" dirty="0" smtClean="0"/>
          </a:p>
          <a:p>
            <a:pPr marL="171450" indent="-171450">
              <a:buFont typeface="Arial" panose="020B0604020202020204" pitchFamily="34" charset="0"/>
              <a:buChar char="•"/>
            </a:pPr>
            <a:endParaRPr lang="en-GB" b="0" i="1" baseline="0" dirty="0" smtClean="0"/>
          </a:p>
          <a:p>
            <a:pPr marL="0" indent="0">
              <a:buFont typeface="Arial" panose="020B0604020202020204" pitchFamily="34" charset="0"/>
              <a:buNone/>
            </a:pPr>
            <a:endParaRPr lang="en-GB" b="0" i="1"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a:t>
            </a:r>
            <a:r>
              <a:rPr lang="en-GB" b="1" i="0" baseline="0" dirty="0" smtClean="0"/>
              <a:t> facilitator to share:</a:t>
            </a:r>
          </a:p>
          <a:p>
            <a:endParaRPr lang="en-GB" b="1" i="0" baseline="0" dirty="0" smtClean="0"/>
          </a:p>
          <a:p>
            <a:r>
              <a:rPr lang="en-GB" b="0" i="1" baseline="0" dirty="0" smtClean="0"/>
              <a:t>“Developing routines and following instructions/ directions are core to a child’s development, both within and out with school. This is important because routines help children chunk activities into “schemas” or longer sequences that do not take up capacity”</a:t>
            </a:r>
          </a:p>
          <a:p>
            <a:endParaRPr lang="en-GB" b="0" i="1" baseline="0" dirty="0" smtClean="0"/>
          </a:p>
          <a:p>
            <a:r>
              <a:rPr lang="en-GB" b="0" i="1" baseline="0" dirty="0" smtClean="0"/>
              <a:t>But </a:t>
            </a:r>
            <a:r>
              <a:rPr lang="en-GB" b="0" i="1" baseline="0" dirty="0" smtClean="0"/>
              <a:t>learning a routine can be difficult at first, since we have seen that these are tasks where signs of working memory overload  are </a:t>
            </a:r>
            <a:r>
              <a:rPr lang="en-GB" b="0" i="1" baseline="0" dirty="0" smtClean="0"/>
              <a:t>common.</a:t>
            </a:r>
            <a:endParaRPr lang="en-GB" b="0" i="1" baseline="0" dirty="0" smtClean="0"/>
          </a:p>
          <a:p>
            <a:endParaRPr lang="en-GB" b="0" i="1" baseline="0" dirty="0" smtClean="0"/>
          </a:p>
          <a:p>
            <a:r>
              <a:rPr lang="en-GB" b="0" i="1" baseline="0" dirty="0" smtClean="0"/>
              <a:t>There are a number of reasons as to why this may be. A few of these may be:</a:t>
            </a:r>
          </a:p>
          <a:p>
            <a:pPr marL="171450" indent="-171450">
              <a:buFont typeface="Wingdings" panose="05000000000000000000" pitchFamily="2" charset="2"/>
              <a:buChar char="§"/>
            </a:pPr>
            <a:r>
              <a:rPr lang="en-GB" b="0" i="1" baseline="0" dirty="0" smtClean="0"/>
              <a:t>too much information given at the one time to remember and process</a:t>
            </a:r>
          </a:p>
          <a:p>
            <a:pPr marL="171450" indent="-171450">
              <a:buFont typeface="Wingdings" panose="05000000000000000000" pitchFamily="2" charset="2"/>
              <a:buChar char="§"/>
            </a:pPr>
            <a:r>
              <a:rPr lang="en-GB" b="0" i="1" baseline="0" dirty="0" smtClean="0"/>
              <a:t>a lack of understanding of the vocabulary used</a:t>
            </a:r>
          </a:p>
          <a:p>
            <a:pPr marL="171450" indent="-171450">
              <a:buFont typeface="Wingdings" panose="05000000000000000000" pitchFamily="2" charset="2"/>
              <a:buChar char="§"/>
            </a:pPr>
            <a:r>
              <a:rPr lang="en-GB" b="0" i="1" baseline="0" dirty="0" smtClean="0"/>
              <a:t>distractions in the environment.</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0" i="1" baseline="0" dirty="0" smtClean="0"/>
              <a:t>We are going to explore something that speech and language therapists refer to as ‘Information Carrying Words’ that contributes to children’s ability to follow instructions and directions.”</a:t>
            </a:r>
          </a:p>
        </p:txBody>
      </p:sp>
      <p:sp>
        <p:nvSpPr>
          <p:cNvPr id="4" name="Slide Number Placeholder 3"/>
          <p:cNvSpPr>
            <a:spLocks noGrp="1"/>
          </p:cNvSpPr>
          <p:nvPr>
            <p:ph type="sldNum" sz="quarter" idx="10"/>
          </p:nvPr>
        </p:nvSpPr>
        <p:spPr/>
        <p:txBody>
          <a:bodyPr/>
          <a:lstStyle/>
          <a:p>
            <a:fld id="{B694FED7-150C-488E-9E6D-3AD20768B8D7}" type="slidenum">
              <a:rPr lang="en-GB" smtClean="0"/>
              <a:t>12</a:t>
            </a:fld>
            <a:endParaRPr lang="en-GB"/>
          </a:p>
        </p:txBody>
      </p:sp>
    </p:spTree>
    <p:extLst>
      <p:ext uri="{BB962C8B-B14F-4D97-AF65-F5344CB8AC3E}">
        <p14:creationId xmlns:p14="http://schemas.microsoft.com/office/powerpoint/2010/main" val="2992428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“Information carrying words are the words in a sentence that we need to comprehend when following directions or instructions.</a:t>
            </a:r>
            <a:r>
              <a:rPr lang="en-GB" sz="1200" b="0" i="1" u="none" strike="noStrike" cap="none" baseline="0" dirty="0" smtClean="0">
                <a:solidFill>
                  <a:schemeClr val="dk1"/>
                </a:solidFill>
                <a:latin typeface="Calibri"/>
                <a:ea typeface="Calibri"/>
                <a:cs typeface="Calibri"/>
                <a:sym typeface="Calibri"/>
              </a:rPr>
              <a:t> This is different to the number of words in a sentence, as depending on the context and any contextual clues, some of the words and phrases are not required in order to comprehend.</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Over the next few </a:t>
            </a:r>
            <a:r>
              <a:rPr lang="en-GB" sz="1200" b="0" i="1" u="none" strike="noStrike" cap="none" baseline="0" dirty="0" smtClean="0">
                <a:solidFill>
                  <a:schemeClr val="dk1"/>
                </a:solidFill>
                <a:latin typeface="+mn-lt"/>
                <a:ea typeface="Calibri"/>
                <a:cs typeface="Calibri"/>
                <a:sym typeface="Calibri"/>
              </a:rPr>
              <a:t>slides we are going to explore a common practice in schools that requires children to often follow a number directions and instructions, ‘Tidy up Time’.”</a:t>
            </a:r>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a:t>
            </a:r>
            <a:r>
              <a:rPr lang="en-GB" sz="1200" b="1" i="0" u="none" strike="noStrike" cap="none" baseline="0" dirty="0" smtClean="0">
                <a:solidFill>
                  <a:schemeClr val="dk1"/>
                </a:solidFill>
                <a:latin typeface="Calibri"/>
                <a:ea typeface="Calibri"/>
                <a:cs typeface="Calibri"/>
                <a:sym typeface="Calibri"/>
              </a:rPr>
              <a:t>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“An instruction has an information carrying word when there is a choice with no other clues to support. This is an example of an instruction having no information carrying words.</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mn-lt"/>
                <a:ea typeface="Calibri"/>
                <a:cs typeface="Calibri"/>
                <a:sym typeface="Calibri"/>
              </a:rPr>
              <a:t>In this picture Sharon has a pair of scissors and a pot. Sarah says, whilst gesturing and looking at the scissors:</a:t>
            </a:r>
          </a:p>
          <a:p>
            <a:pPr marL="0" marR="0" lvl="0" indent="0" algn="l" rtl="0">
              <a:spcBef>
                <a:spcPts val="0"/>
              </a:spcBef>
              <a:spcAft>
                <a:spcPts val="0"/>
              </a:spcAft>
              <a:buNone/>
            </a:pPr>
            <a:r>
              <a:rPr lang="en-GB" sz="1200" b="1" i="1" u="none" strike="noStrike" cap="none" baseline="0" dirty="0" smtClean="0">
                <a:solidFill>
                  <a:schemeClr val="dk1"/>
                </a:solidFill>
                <a:latin typeface="+mn-lt"/>
                <a:ea typeface="Calibri"/>
                <a:cs typeface="Calibri"/>
                <a:sym typeface="Calibri"/>
              </a:rPr>
              <a:t>‘Put the scissors in the pot.’</a:t>
            </a:r>
          </a:p>
          <a:p>
            <a:pPr marL="0" marR="0" lvl="0" indent="0" algn="l" rtl="0">
              <a:spcBef>
                <a:spcPts val="0"/>
              </a:spcBef>
              <a:spcAft>
                <a:spcPts val="0"/>
              </a:spcAft>
              <a:buNone/>
            </a:pPr>
            <a:r>
              <a:rPr lang="en-GB" sz="1200" b="0" i="1" u="none" strike="noStrike" cap="none" baseline="0" dirty="0" smtClean="0">
                <a:solidFill>
                  <a:schemeClr val="dk1"/>
                </a:solidFill>
                <a:latin typeface="+mn-lt"/>
                <a:ea typeface="Calibri"/>
                <a:cs typeface="Calibri"/>
                <a:sym typeface="Calibri"/>
              </a:rPr>
              <a:t> </a:t>
            </a:r>
          </a:p>
          <a:p>
            <a:pPr marL="0" marR="0" lvl="0" indent="0" algn="l" rtl="0">
              <a:spcBef>
                <a:spcPts val="0"/>
              </a:spcBef>
              <a:spcAft>
                <a:spcPts val="0"/>
              </a:spcAft>
              <a:buNone/>
            </a:pPr>
            <a:r>
              <a:rPr lang="en-GB" sz="1200" b="0" i="1" u="none" strike="noStrike" cap="none" baseline="0" dirty="0" smtClean="0">
                <a:solidFill>
                  <a:schemeClr val="dk1"/>
                </a:solidFill>
                <a:latin typeface="+mn-lt"/>
                <a:ea typeface="Calibri"/>
                <a:cs typeface="Calibri"/>
                <a:sym typeface="Calibri"/>
              </a:rPr>
              <a:t>This has no information carrying words because:</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mn-lt"/>
                <a:ea typeface="Calibri"/>
                <a:cs typeface="Calibri"/>
                <a:sym typeface="Calibri"/>
              </a:rPr>
              <a:t>the scissors would normally be kept in the pot</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mn-lt"/>
                <a:ea typeface="Calibri"/>
                <a:cs typeface="Calibri"/>
                <a:sym typeface="Calibri"/>
              </a:rPr>
              <a:t>there is no choice of object for Sharon to choose from, only scissors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mn-lt"/>
                <a:ea typeface="Calibri"/>
                <a:cs typeface="Calibri"/>
                <a:sym typeface="Calibri"/>
              </a:rPr>
              <a:t>Sarah is pointing at the pot and looking at the scissors, gesturing the instruction.”</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“In this example we have a crayon, a pair of scissors</a:t>
            </a:r>
            <a:r>
              <a:rPr lang="en-GB" sz="1200" b="0" i="1" u="none" strike="noStrike" cap="none" baseline="0" dirty="0" smtClean="0">
                <a:solidFill>
                  <a:schemeClr val="dk1"/>
                </a:solidFill>
                <a:latin typeface="Calibri"/>
                <a:ea typeface="Calibri"/>
                <a:cs typeface="Calibri"/>
                <a:sym typeface="Calibri"/>
              </a:rPr>
              <a:t> and a pot. Sarah says: </a:t>
            </a:r>
            <a:r>
              <a:rPr lang="en-GB" sz="1200" b="1" i="1" u="none" strike="noStrike" cap="none" baseline="0" dirty="0" smtClean="0">
                <a:solidFill>
                  <a:schemeClr val="dk1"/>
                </a:solidFill>
                <a:latin typeface="Calibri"/>
                <a:ea typeface="Calibri"/>
                <a:cs typeface="Calibri"/>
                <a:sym typeface="Calibri"/>
              </a:rPr>
              <a:t>‘Put the scissors in the pot.’</a:t>
            </a:r>
            <a:endParaRPr lang="en-GB" sz="1200" b="1" i="0" u="none" strike="noStrike" cap="none" baseline="0" dirty="0" smtClean="0">
              <a:solidFill>
                <a:schemeClr val="dk1"/>
              </a:solidFill>
              <a:latin typeface="Calibri"/>
              <a:ea typeface="Calibri"/>
              <a:cs typeface="Calibri"/>
              <a:sym typeface="Calibri"/>
            </a:endParaRP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as before ‘in’ and ‘pot’ are not information carrying words, as this is something that would be a typical task, and there is nowhere else to put the scissors.</a:t>
            </a:r>
          </a:p>
          <a:p>
            <a:pPr marL="171450" marR="0" lvl="0" indent="-171450" algn="l" rtl="0">
              <a:spcBef>
                <a:spcPts val="0"/>
              </a:spcBef>
              <a:spcAft>
                <a:spcPts val="0"/>
              </a:spcAft>
              <a:buFont typeface="Wingdings" panose="05000000000000000000" pitchFamily="2" charset="2"/>
              <a:buChar char="§"/>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0" i="1" u="none" strike="noStrike" cap="none" baseline="0" dirty="0" smtClean="0">
                <a:solidFill>
                  <a:schemeClr val="dk1"/>
                </a:solidFill>
                <a:latin typeface="Calibri"/>
                <a:ea typeface="Calibri"/>
                <a:cs typeface="Calibri"/>
                <a:sym typeface="Calibri"/>
              </a:rPr>
              <a:t>There is one information carrying words in this sentence. There is one choice that Sharon would have to make.</a:t>
            </a:r>
          </a:p>
          <a:p>
            <a:pPr marL="0" marR="0" lvl="0" indent="0" algn="l" rtl="0">
              <a:spcBef>
                <a:spcPts val="0"/>
              </a:spcBef>
              <a:spcAft>
                <a:spcPts val="0"/>
              </a:spcAft>
              <a:buFont typeface="Wingdings" panose="05000000000000000000" pitchFamily="2" charset="2"/>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0" i="1" u="none" strike="noStrike" cap="none" baseline="0" dirty="0" smtClean="0">
                <a:solidFill>
                  <a:schemeClr val="dk1"/>
                </a:solidFill>
                <a:latin typeface="Calibri"/>
                <a:ea typeface="Calibri"/>
                <a:cs typeface="Calibri"/>
                <a:sym typeface="Calibri"/>
              </a:rPr>
              <a:t>Discuss: What is the information carrying word in this instruction? What is the choice between?”</a:t>
            </a:r>
          </a:p>
          <a:p>
            <a:pPr marL="0" marR="0" lvl="0" indent="0" algn="l" rtl="0">
              <a:spcBef>
                <a:spcPts val="0"/>
              </a:spcBef>
              <a:spcAft>
                <a:spcPts val="0"/>
              </a:spcAft>
              <a:buFont typeface="Wingdings" panose="05000000000000000000" pitchFamily="2" charset="2"/>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ea typeface="Calibri"/>
                <a:cs typeface="Calibri"/>
                <a:sym typeface="Calibri"/>
              </a:rPr>
              <a:t>Provide a few seconds to discuss and share response.</a:t>
            </a:r>
          </a:p>
          <a:p>
            <a:pPr marL="0" marR="0" lvl="0" indent="0" algn="l" rtl="0">
              <a:spcBef>
                <a:spcPts val="0"/>
              </a:spcBef>
              <a:spcAft>
                <a:spcPts val="0"/>
              </a:spcAft>
              <a:buFont typeface="Wingdings" panose="05000000000000000000" pitchFamily="2" charset="2"/>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“The word</a:t>
            </a:r>
            <a:r>
              <a:rPr lang="en-GB" sz="1200" b="0" i="1" u="none" strike="noStrike" cap="none" baseline="0" dirty="0" smtClean="0">
                <a:solidFill>
                  <a:schemeClr val="dk1"/>
                </a:solidFill>
                <a:latin typeface="Calibri"/>
                <a:ea typeface="Calibri"/>
                <a:cs typeface="Calibri"/>
                <a:sym typeface="Calibri"/>
              </a:rPr>
              <a:t> that carries meaning in this instruction is ‘scissors’. The choice is between the scissors and the crayon. There is one information carrying word in this instruction.”</a:t>
            </a:r>
          </a:p>
          <a:p>
            <a:pPr marL="0" marR="0" lvl="0" indent="0" algn="l" rtl="0">
              <a:spcBef>
                <a:spcPts val="0"/>
              </a:spcBef>
              <a:spcAft>
                <a:spcPts val="0"/>
              </a:spcAft>
              <a:buFont typeface="Wingdings" panose="05000000000000000000" pitchFamily="2" charset="2"/>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a:t>
            </a:r>
            <a:r>
              <a:rPr lang="en-GB" sz="1200" b="1" i="0" u="none" strike="noStrike" cap="none" baseline="0" dirty="0" smtClean="0">
                <a:solidFill>
                  <a:schemeClr val="dk1"/>
                </a:solidFill>
                <a:latin typeface="Calibri"/>
                <a:ea typeface="Calibri"/>
                <a:cs typeface="Calibri"/>
                <a:sym typeface="Calibri"/>
              </a:rPr>
              <a:t>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“In this picture there is a blue pair of scissors, a red pair of scissors, a blue crayon, a red crayon, a spotty pot and a stripy pot.</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Sarah says: </a:t>
            </a:r>
            <a:r>
              <a:rPr lang="en-GB" sz="1200" b="1" i="1" u="none" strike="noStrike" cap="none" baseline="0" dirty="0" smtClean="0">
                <a:solidFill>
                  <a:schemeClr val="dk1"/>
                </a:solidFill>
                <a:latin typeface="Calibri"/>
                <a:ea typeface="Calibri"/>
                <a:cs typeface="Calibri"/>
                <a:sym typeface="Calibri"/>
              </a:rPr>
              <a:t>‘Put the red scissors on top of the spotty pot.’</a:t>
            </a: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There are four information carrying words or phrases in this instruction. There are four choices that Sharon has to make.</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Discuss: What are the four information carrying words in this instruction? What are the ‘choices’ between?”</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baseline="0" dirty="0" smtClean="0">
                <a:solidFill>
                  <a:schemeClr val="dk1"/>
                </a:solidFill>
                <a:latin typeface="Calibri"/>
                <a:ea typeface="Calibri"/>
                <a:cs typeface="Calibri"/>
                <a:sym typeface="Calibri"/>
              </a:rPr>
              <a:t>Provide time to discuss and collect responses.</a:t>
            </a:r>
          </a:p>
          <a:p>
            <a:pPr marL="0" marR="0" lvl="0" indent="0" algn="l" rtl="0">
              <a:spcBef>
                <a:spcPts val="0"/>
              </a:spcBef>
              <a:spcAft>
                <a:spcPts val="0"/>
              </a:spcAft>
              <a:buNone/>
            </a:pPr>
            <a:endParaRPr sz="1200" b="1" i="0"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“The</a:t>
            </a:r>
            <a:r>
              <a:rPr lang="en-GB" sz="1200" b="0" i="1" u="none" strike="noStrike" cap="none" baseline="0" dirty="0" smtClean="0">
                <a:solidFill>
                  <a:schemeClr val="dk1"/>
                </a:solidFill>
                <a:latin typeface="Calibri"/>
                <a:ea typeface="Calibri"/>
                <a:cs typeface="Calibri"/>
                <a:sym typeface="Calibri"/>
              </a:rPr>
              <a:t> four words that carry meaning (the four choices that Sharon has to make) are:</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colour between red and blue</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object between crayon and scissors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what to do with the object – ‘on top of’  would not be typical for this task</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pot between the stripy and the spotty.</a:t>
            </a:r>
          </a:p>
          <a:p>
            <a:pPr marL="171450" marR="0" lvl="0" indent="-171450" algn="l" rtl="0">
              <a:spcBef>
                <a:spcPts val="0"/>
              </a:spcBef>
              <a:spcAft>
                <a:spcPts val="0"/>
              </a:spcAft>
              <a:buFont typeface="Wingdings" panose="05000000000000000000" pitchFamily="2" charset="2"/>
              <a:buChar char="§"/>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0" i="1" u="none" strike="noStrike" cap="none" baseline="0" dirty="0" smtClean="0">
                <a:solidFill>
                  <a:schemeClr val="dk1"/>
                </a:solidFill>
                <a:latin typeface="Calibri"/>
                <a:ea typeface="Calibri"/>
                <a:cs typeface="Calibri"/>
                <a:sym typeface="Calibri"/>
              </a:rPr>
              <a:t>Whilst typically developing children would be expected to follow an instruction with four or more information carrying words, we should also consider the language demands. It may be, for example, that the child is able to follow an instruction with four information carrying words, but they don’t have the language for stripy and spotty.”</a:t>
            </a: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“In the</a:t>
            </a:r>
            <a:r>
              <a:rPr lang="en-GB" sz="1200" b="0" i="1" u="none" strike="noStrike" cap="none" baseline="0" dirty="0" smtClean="0">
                <a:solidFill>
                  <a:schemeClr val="dk1"/>
                </a:solidFill>
                <a:latin typeface="Calibri"/>
                <a:ea typeface="Calibri"/>
                <a:cs typeface="Calibri"/>
                <a:sym typeface="Calibri"/>
              </a:rPr>
              <a:t> picture there is a crayon, a pair of scissors, a stripy pot and a spotty pot. </a:t>
            </a: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Sarah says: </a:t>
            </a:r>
            <a:r>
              <a:rPr lang="en-GB" sz="1200" b="1" i="1" u="none" strike="noStrike" cap="none" baseline="0" dirty="0" smtClean="0">
                <a:solidFill>
                  <a:schemeClr val="dk1"/>
                </a:solidFill>
                <a:latin typeface="Calibri"/>
                <a:ea typeface="Calibri"/>
                <a:cs typeface="Calibri"/>
                <a:sym typeface="Calibri"/>
              </a:rPr>
              <a:t>‘Put the scissors in the spotty pot.’</a:t>
            </a:r>
          </a:p>
          <a:p>
            <a:pPr marL="0" marR="0" lvl="0" indent="0" algn="l" rtl="0">
              <a:spcBef>
                <a:spcPts val="0"/>
              </a:spcBef>
              <a:spcAft>
                <a:spcPts val="0"/>
              </a:spcAft>
              <a:buNone/>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In a regular tidy up situation, this would have two information carrying words – two choices. However, if you were doing this as part of a language assessment of children’s prepositions, and you had asked them previously to put something ‘on top’ of something else, ‘in’ would be an information carrying word. In this case we will consider it as a regular tidy up task where ‘in’ would not carry meaning as it is a typical task.”</a:t>
            </a: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19</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The facilitator to share:</a:t>
            </a:r>
          </a:p>
          <a:p>
            <a:endParaRPr lang="en-GB" b="1" baseline="0" dirty="0" smtClean="0"/>
          </a:p>
          <a:p>
            <a:r>
              <a:rPr lang="en-GB" i="1" baseline="0" dirty="0" smtClean="0"/>
              <a:t>During the first session of creating a working memory friendly classroom we:</a:t>
            </a:r>
          </a:p>
          <a:p>
            <a:pPr marL="457200" indent="-457200">
              <a:buFont typeface="Wingdings" panose="05000000000000000000" pitchFamily="2" charset="2"/>
              <a:buChar char="§"/>
            </a:pPr>
            <a:r>
              <a:rPr lang="en-GB" sz="1200" b="0" i="1" dirty="0" smtClean="0">
                <a:latin typeface="Arial" panose="020B0604020202020204" pitchFamily="34" charset="0"/>
                <a:cs typeface="Arial" panose="020B0604020202020204" pitchFamily="34" charset="0"/>
              </a:rPr>
              <a:t>explored the theoretical perspective of working memory</a:t>
            </a:r>
          </a:p>
          <a:p>
            <a:pPr marL="457200" indent="-457200">
              <a:buFont typeface="Wingdings" panose="05000000000000000000" pitchFamily="2" charset="2"/>
              <a:buChar char="§"/>
            </a:pPr>
            <a:r>
              <a:rPr lang="en-GB" sz="1200" b="0" i="1" dirty="0" smtClean="0">
                <a:latin typeface="Arial" panose="020B0604020202020204" pitchFamily="34" charset="0"/>
                <a:cs typeface="Arial" panose="020B0604020202020204" pitchFamily="34" charset="0"/>
              </a:rPr>
              <a:t>identified possible signs of working memory overload in the classroom</a:t>
            </a:r>
          </a:p>
          <a:p>
            <a:pPr marL="457200" indent="-457200">
              <a:buFont typeface="Wingdings" panose="05000000000000000000" pitchFamily="2" charset="2"/>
              <a:buChar char="§"/>
            </a:pPr>
            <a:r>
              <a:rPr lang="en-GB" sz="1200" b="0" i="1" dirty="0" smtClean="0">
                <a:latin typeface="Arial" panose="020B0604020202020204" pitchFamily="34" charset="0"/>
                <a:cs typeface="Arial" panose="020B0604020202020204" pitchFamily="34" charset="0"/>
              </a:rPr>
              <a:t>explored possible ways of reducing working memory overload and creating a working memory friendly classroom.”</a:t>
            </a:r>
            <a:endParaRPr lang="en-GB" sz="1200" b="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3FA3FA8-9BC7-475E-BA7E-2C14599A0BB9}"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“So the</a:t>
            </a:r>
            <a:r>
              <a:rPr lang="en-GB" sz="1200" b="0" i="1" u="none" strike="noStrike" cap="none" baseline="0" dirty="0" smtClean="0">
                <a:solidFill>
                  <a:schemeClr val="dk1"/>
                </a:solidFill>
                <a:latin typeface="Calibri"/>
                <a:ea typeface="Calibri"/>
                <a:cs typeface="Calibri"/>
                <a:sym typeface="Calibri"/>
              </a:rPr>
              <a:t> two information carrying words, or two choices that Sharon would need to make are:</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object between crayon and scissors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the choice of pot between stripy and spotty.”</a:t>
            </a:r>
          </a:p>
          <a:p>
            <a:pPr marL="171450" marR="0" lvl="0" indent="-171450" algn="l" rtl="0">
              <a:spcBef>
                <a:spcPts val="0"/>
              </a:spcBef>
              <a:spcAft>
                <a:spcPts val="0"/>
              </a:spcAft>
              <a:buFont typeface="Wingdings" panose="05000000000000000000" pitchFamily="2" charset="2"/>
              <a:buChar char="§"/>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ea typeface="Calibri"/>
                <a:cs typeface="Calibri"/>
                <a:sym typeface="Calibri"/>
              </a:rPr>
              <a:t>Slides </a:t>
            </a:r>
            <a:r>
              <a:rPr lang="en-GB" sz="1200" b="1" i="0" u="none" strike="noStrike" cap="none" baseline="0" dirty="0" smtClean="0">
                <a:solidFill>
                  <a:schemeClr val="dk1"/>
                </a:solidFill>
                <a:latin typeface="Calibri"/>
                <a:ea typeface="Calibri"/>
                <a:cs typeface="Calibri"/>
                <a:sym typeface="Calibri"/>
              </a:rPr>
              <a:t>12-20: </a:t>
            </a:r>
            <a:r>
              <a:rPr lang="en-GB" sz="1200" b="1" i="0" u="none" strike="noStrike" cap="none" baseline="0" dirty="0" smtClean="0">
                <a:solidFill>
                  <a:schemeClr val="dk1"/>
                </a:solidFill>
                <a:latin typeface="Calibri"/>
                <a:ea typeface="Calibri"/>
                <a:cs typeface="Calibri"/>
                <a:sym typeface="Calibri"/>
              </a:rPr>
              <a:t>10 minutes</a:t>
            </a:r>
            <a:endParaRPr sz="1200" b="1" i="0"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20</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“So,</a:t>
            </a:r>
            <a:r>
              <a:rPr lang="en-GB" sz="1200" b="0" i="1" u="none" strike="noStrike" cap="none" baseline="0" dirty="0" smtClean="0">
                <a:solidFill>
                  <a:schemeClr val="dk1"/>
                </a:solidFill>
                <a:latin typeface="Calibri"/>
                <a:ea typeface="Calibri"/>
                <a:cs typeface="Calibri"/>
                <a:sym typeface="Calibri"/>
              </a:rPr>
              <a:t> why is this important </a:t>
            </a:r>
            <a:r>
              <a:rPr lang="en-GB" sz="1200" b="0" i="1" u="none" strike="noStrike" cap="none" baseline="0" dirty="0" smtClean="0">
                <a:solidFill>
                  <a:schemeClr val="dk1"/>
                </a:solidFill>
                <a:latin typeface="+mn-lt"/>
                <a:ea typeface="Calibri"/>
                <a:cs typeface="Calibri"/>
                <a:sym typeface="Calibri"/>
              </a:rPr>
              <a:t>to consider? In the classroom there are times when we will ask children to follow a number of sequential oral instructions. A child’s working memory may become overloaded when there are too many chunks of information to process at one time, and the number of information carrying words will contribute to this.”</a:t>
            </a: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21</a:t>
            </a:fld>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“Look at this picture.</a:t>
            </a:r>
            <a:r>
              <a:rPr lang="en-GB" sz="1200" b="0" i="1" u="none" strike="noStrike" cap="none" baseline="0" dirty="0" smtClean="0">
                <a:solidFill>
                  <a:schemeClr val="dk1"/>
                </a:solidFill>
                <a:latin typeface="Calibri"/>
                <a:ea typeface="Calibri"/>
                <a:cs typeface="Calibri"/>
                <a:sym typeface="Calibri"/>
              </a:rPr>
              <a:t> I wonder if this instruction sounds familiar.</a:t>
            </a:r>
          </a:p>
          <a:p>
            <a:pPr marL="0" marR="0" lvl="0" indent="0" algn="l" rtl="0">
              <a:spcBef>
                <a:spcPts val="0"/>
              </a:spcBef>
              <a:spcAft>
                <a:spcPts val="0"/>
              </a:spcAft>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smtClean="0"/>
              <a:t>Now you’ve finished, put your picture in my blue tray on the table, then put your crayons in the spotty pot before taking a book from the red tray and sitting back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dirty="0" smtClean="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smtClean="0"/>
              <a:t>“Reflecting</a:t>
            </a:r>
            <a:r>
              <a:rPr lang="en-GB" sz="1200" b="0" i="1" baseline="0" dirty="0" smtClean="0"/>
              <a:t> on the signs of working memory overload from the first session, here are some of the reasons that a child may find processing this difficult:</a:t>
            </a:r>
          </a:p>
          <a:p>
            <a:pPr marL="285750" lvl="0" indent="-285750">
              <a:buFont typeface="Wingdings" panose="05000000000000000000" pitchFamily="2" charset="2"/>
              <a:buChar char="§"/>
            </a:pPr>
            <a:r>
              <a:rPr lang="en-GB" sz="1200" i="1" dirty="0" smtClean="0"/>
              <a:t>the amount of information to hold and process at one time in the child’s working memory</a:t>
            </a:r>
          </a:p>
          <a:p>
            <a:pPr marL="285750" lvl="0" indent="-285750">
              <a:buFont typeface="Wingdings" panose="05000000000000000000" pitchFamily="2" charset="2"/>
              <a:buChar char="§"/>
            </a:pPr>
            <a:r>
              <a:rPr lang="en-GB" sz="1200" i="1" dirty="0" smtClean="0"/>
              <a:t>the number of language concepts which are needed, e.g. ‘after’, ‘before’, ‘then’</a:t>
            </a:r>
          </a:p>
          <a:p>
            <a:pPr marL="285750" lvl="0" indent="-285750">
              <a:buFont typeface="Wingdings" panose="05000000000000000000" pitchFamily="2" charset="2"/>
              <a:buChar char="§"/>
            </a:pPr>
            <a:r>
              <a:rPr lang="en-GB" sz="1200" i="1" dirty="0" smtClean="0"/>
              <a:t>the amount of thinking time required for each chunk of information</a:t>
            </a:r>
          </a:p>
          <a:p>
            <a:pPr marL="285750" lvl="0" indent="-285750">
              <a:buFont typeface="Wingdings" panose="05000000000000000000" pitchFamily="2" charset="2"/>
              <a:buChar char="§"/>
            </a:pPr>
            <a:r>
              <a:rPr lang="en-GB" sz="1200" i="1" dirty="0" smtClean="0"/>
              <a:t>the lack of cues to support processing.”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smtClean="0"/>
          </a:p>
          <a:p>
            <a:pPr marL="0" marR="0" lvl="0" indent="0" algn="l" rtl="0">
              <a:spcBef>
                <a:spcPts val="0"/>
              </a:spcBef>
              <a:spcAft>
                <a:spcPts val="0"/>
              </a:spcAft>
              <a:buNone/>
            </a:pPr>
            <a:endParaRPr sz="1200" b="1" i="0"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23</a:t>
            </a:fld>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smtClean="0">
                <a:solidFill>
                  <a:schemeClr val="dk1"/>
                </a:solidFill>
                <a:latin typeface="Calibri"/>
                <a:ea typeface="Calibri"/>
                <a:cs typeface="Calibri"/>
                <a:sym typeface="Calibri"/>
              </a:rPr>
              <a:t>“As a group</a:t>
            </a:r>
            <a:r>
              <a:rPr lang="en-GB" sz="1200" b="0" i="1" u="none" strike="noStrike" cap="none" baseline="0" dirty="0" smtClean="0">
                <a:solidFill>
                  <a:schemeClr val="dk1"/>
                </a:solidFill>
                <a:latin typeface="Calibri"/>
                <a:ea typeface="Calibri"/>
                <a:cs typeface="Calibri"/>
                <a:sym typeface="Calibri"/>
              </a:rPr>
              <a:t>, discuss: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sym typeface="Calibri"/>
              </a:rPr>
              <a:t>How can we make this more working memory friendly?</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sym typeface="Calibri"/>
              </a:rPr>
              <a:t>How can we prevent working memory overload so that children can experience success?”</a:t>
            </a:r>
          </a:p>
          <a:p>
            <a:pPr marL="171450" marR="0" lvl="0" indent="-171450" algn="l" rtl="0">
              <a:spcBef>
                <a:spcPts val="0"/>
              </a:spcBef>
              <a:spcAft>
                <a:spcPts val="0"/>
              </a:spcAft>
              <a:buFont typeface="Wingdings" panose="05000000000000000000" pitchFamily="2" charset="2"/>
              <a:buChar char="§"/>
            </a:pPr>
            <a:endParaRPr lang="en-GB" sz="1200" b="0" i="1" u="none" strike="noStrike" cap="none" baseline="0" dirty="0" smtClean="0">
              <a:solidFill>
                <a:schemeClr val="dk1"/>
              </a:solidFill>
              <a:latin typeface="Calibri"/>
              <a:sym typeface="Calibri"/>
            </a:endParaRPr>
          </a:p>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sym typeface="Calibri"/>
              </a:rPr>
              <a:t>Provide time to discuss and collect responses.</a:t>
            </a:r>
            <a:endParaRPr lang="en-GB" sz="1200" b="1" i="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dirty="0" smtClean="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24</a:t>
            </a:fld>
            <a:endParaRP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Provide a copy of th</a:t>
            </a:r>
            <a:r>
              <a:rPr lang="en-GB" sz="1200" b="1" i="0" u="none" strike="noStrike" cap="none" baseline="0" dirty="0" smtClean="0">
                <a:solidFill>
                  <a:schemeClr val="dk1"/>
                </a:solidFill>
                <a:latin typeface="Calibri"/>
                <a:ea typeface="Calibri"/>
                <a:cs typeface="Calibri"/>
                <a:sym typeface="Calibri"/>
              </a:rPr>
              <a:t>e Information Carrying Words Handout.</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baseline="0"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baseline="0" dirty="0" smtClean="0">
                <a:solidFill>
                  <a:schemeClr val="dk1"/>
                </a:solidFill>
                <a:latin typeface="Calibri"/>
                <a:ea typeface="Calibri"/>
                <a:cs typeface="Calibri"/>
                <a:sym typeface="Calibri"/>
              </a:rPr>
              <a:t>“Some of the ways that we could change this instruction are:</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modelling/gesturing the step by step process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using key visuals and labels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distributing the tasks</a:t>
            </a:r>
          </a:p>
          <a:p>
            <a:pPr marL="171450" marR="0" lvl="0" indent="-171450" algn="l" rtl="0">
              <a:spcBef>
                <a:spcPts val="0"/>
              </a:spcBef>
              <a:spcAft>
                <a:spcPts val="0"/>
              </a:spcAft>
              <a:buFont typeface="Wingdings" panose="05000000000000000000" pitchFamily="2" charset="2"/>
              <a:buChar char="§"/>
            </a:pPr>
            <a:r>
              <a:rPr lang="en-GB" sz="1200" b="0" i="1" u="none" strike="noStrike" cap="none" baseline="0" dirty="0" smtClean="0">
                <a:solidFill>
                  <a:schemeClr val="dk1"/>
                </a:solidFill>
                <a:latin typeface="Calibri"/>
                <a:ea typeface="Calibri"/>
                <a:cs typeface="Calibri"/>
                <a:sym typeface="Calibri"/>
              </a:rPr>
              <a:t>peer support etc.</a:t>
            </a:r>
          </a:p>
          <a:p>
            <a:pPr marL="171450" marR="0" lvl="0" indent="-171450" algn="l" rtl="0">
              <a:spcBef>
                <a:spcPts val="0"/>
              </a:spcBef>
              <a:spcAft>
                <a:spcPts val="0"/>
              </a:spcAft>
              <a:buFont typeface="Wingdings" panose="05000000000000000000" pitchFamily="2" charset="2"/>
              <a:buChar char="§"/>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0" i="1" u="none" strike="noStrike" cap="none" baseline="0" dirty="0" smtClean="0">
                <a:solidFill>
                  <a:schemeClr val="dk1"/>
                </a:solidFill>
                <a:latin typeface="Calibri"/>
                <a:ea typeface="Calibri"/>
                <a:cs typeface="Calibri"/>
                <a:sym typeface="Calibri"/>
              </a:rPr>
              <a:t>When you support children to follow instructions and directions, reflect on how you can reduce working memory overload whilst considering information carrying words.”</a:t>
            </a:r>
          </a:p>
          <a:p>
            <a:pPr marL="0" marR="0" lvl="0" indent="0" algn="l" rtl="0">
              <a:spcBef>
                <a:spcPts val="0"/>
              </a:spcBef>
              <a:spcAft>
                <a:spcPts val="0"/>
              </a:spcAft>
              <a:buFont typeface="Wingdings" panose="05000000000000000000" pitchFamily="2" charset="2"/>
              <a:buNone/>
            </a:pPr>
            <a:endParaRPr lang="en-GB" sz="1200" b="0"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1" i="0" u="none" strike="noStrike" cap="none" baseline="0" dirty="0" smtClean="0">
                <a:solidFill>
                  <a:schemeClr val="dk1"/>
                </a:solidFill>
                <a:latin typeface="Calibri"/>
                <a:ea typeface="Calibri"/>
                <a:cs typeface="Calibri"/>
                <a:sym typeface="Calibri"/>
              </a:rPr>
              <a:t>Slides </a:t>
            </a:r>
            <a:r>
              <a:rPr lang="en-GB" sz="1200" b="1" i="0" u="none" strike="noStrike" cap="none" baseline="0" dirty="0" smtClean="0">
                <a:solidFill>
                  <a:schemeClr val="dk1"/>
                </a:solidFill>
                <a:latin typeface="Calibri"/>
                <a:ea typeface="Calibri"/>
                <a:cs typeface="Calibri"/>
                <a:sym typeface="Calibri"/>
              </a:rPr>
              <a:t>21-25: </a:t>
            </a:r>
            <a:r>
              <a:rPr lang="en-GB" sz="1200" b="1" i="0" u="none" strike="noStrike" cap="none" baseline="0" dirty="0" smtClean="0">
                <a:solidFill>
                  <a:schemeClr val="dk1"/>
                </a:solidFill>
                <a:latin typeface="Calibri"/>
                <a:ea typeface="Calibri"/>
                <a:cs typeface="Calibri"/>
                <a:sym typeface="Calibri"/>
              </a:rPr>
              <a:t>10 minutes</a:t>
            </a:r>
            <a:endParaRPr sz="1200" b="1" i="0"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25</a:t>
            </a:fld>
            <a:endParaRPr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Practitioners</a:t>
            </a:r>
            <a:r>
              <a:rPr lang="en-GB" b="1" baseline="0" dirty="0" smtClean="0"/>
              <a:t> to discuss:</a:t>
            </a:r>
          </a:p>
          <a:p>
            <a:endParaRPr lang="en-GB" b="0" i="1" baseline="0" dirty="0" smtClean="0"/>
          </a:p>
          <a:p>
            <a:pPr marL="342900" indent="-342900">
              <a:buFont typeface="Wingdings" panose="05000000000000000000" pitchFamily="2" charset="2"/>
              <a:buChar char="§"/>
            </a:pPr>
            <a:r>
              <a:rPr lang="en-GB" sz="1200" b="1" dirty="0" smtClean="0">
                <a:solidFill>
                  <a:srgbClr val="000000"/>
                </a:solidFill>
                <a:latin typeface="Arial" panose="020B0604020202020204" pitchFamily="34" charset="0"/>
                <a:cs typeface="Arial" panose="020B0604020202020204" pitchFamily="34" charset="0"/>
              </a:rPr>
              <a:t>How will you use today’s learning on working memory to prevent working memory overload and develop a working memory friendly classroom?</a:t>
            </a:r>
          </a:p>
          <a:p>
            <a:pPr marL="342900" indent="-342900">
              <a:buFont typeface="Wingdings" panose="05000000000000000000" pitchFamily="2" charset="2"/>
              <a:buChar char="§"/>
            </a:pPr>
            <a:r>
              <a:rPr lang="en-GB" sz="1200" b="1" dirty="0" smtClean="0">
                <a:solidFill>
                  <a:srgbClr val="000000"/>
                </a:solidFill>
                <a:latin typeface="Arial" panose="020B0604020202020204" pitchFamily="34" charset="0"/>
                <a:cs typeface="Arial" panose="020B0604020202020204" pitchFamily="34" charset="0"/>
              </a:rPr>
              <a:t>How could you observe the impact of planning for working memory prevention and developing a working memory friendly classroom?</a:t>
            </a:r>
          </a:p>
          <a:p>
            <a:endParaRPr lang="en-GB" dirty="0" smtClean="0"/>
          </a:p>
          <a:p>
            <a:r>
              <a:rPr lang="en-GB" b="1" dirty="0" smtClean="0"/>
              <a:t>Slide</a:t>
            </a:r>
            <a:r>
              <a:rPr lang="en-GB" b="1" baseline="0" dirty="0" smtClean="0"/>
              <a:t> 26: 5 minutes</a:t>
            </a:r>
            <a:endParaRPr lang="en-GB" b="1" dirty="0" smtClean="0"/>
          </a:p>
          <a:p>
            <a:pPr marL="0" indent="0">
              <a:buFont typeface="Arial" panose="020B0604020202020204" pitchFamily="34" charset="0"/>
              <a:buNone/>
            </a:pPr>
            <a:endParaRPr lang="en-GB" b="1" i="1" baseline="0" dirty="0" smtClean="0"/>
          </a:p>
          <a:p>
            <a:pPr marL="171450" indent="-171450">
              <a:buFont typeface="Arial" panose="020B0604020202020204" pitchFamily="34" charset="0"/>
              <a:buChar char="•"/>
            </a:pPr>
            <a:endParaRPr lang="en-GB" b="0" i="1" baseline="0" dirty="0" smtClean="0"/>
          </a:p>
          <a:p>
            <a:pPr marL="171450" indent="-171450">
              <a:buFont typeface="Arial" panose="020B0604020202020204" pitchFamily="34" charset="0"/>
              <a:buChar char="•"/>
            </a:pPr>
            <a:endParaRPr lang="en-GB" b="0" i="1" baseline="0" dirty="0" smtClean="0"/>
          </a:p>
          <a:p>
            <a:pPr marL="0" indent="0">
              <a:buFont typeface="Arial" panose="020B0604020202020204" pitchFamily="34" charset="0"/>
              <a:buNone/>
            </a:pPr>
            <a:endParaRPr lang="en-GB" b="0" i="1"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26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Provide each person with a copy of the Working Memory Key Messages Poster.</a:t>
            </a:r>
          </a:p>
          <a:p>
            <a:endParaRPr lang="en-GB" b="1" dirty="0" smtClean="0"/>
          </a:p>
          <a:p>
            <a:r>
              <a:rPr lang="en-GB" b="1" dirty="0" smtClean="0"/>
              <a:t>The facilitator to share:</a:t>
            </a:r>
          </a:p>
          <a:p>
            <a:endParaRPr lang="en-GB" b="1" dirty="0" smtClean="0"/>
          </a:p>
          <a:p>
            <a:r>
              <a:rPr lang="en-GB" b="0" i="1" dirty="0" smtClean="0"/>
              <a:t>“The</a:t>
            </a:r>
            <a:r>
              <a:rPr lang="en-GB" b="0" i="1" baseline="0" dirty="0" smtClean="0"/>
              <a:t> Working Memory Key Messages Poster provides a summary of the four key messages that we explored in the first session:</a:t>
            </a:r>
          </a:p>
          <a:p>
            <a:pPr marL="171450" indent="-171450">
              <a:buFont typeface="Wingdings" panose="05000000000000000000" pitchFamily="2" charset="2"/>
              <a:buChar char="§"/>
            </a:pPr>
            <a:r>
              <a:rPr lang="en-GB" b="0" i="1" baseline="0" dirty="0" smtClean="0"/>
              <a:t>Working memory capacity is very small and easily overloaded</a:t>
            </a:r>
          </a:p>
          <a:p>
            <a:pPr marL="171450" indent="-171450">
              <a:buFont typeface="Wingdings" panose="05000000000000000000" pitchFamily="2" charset="2"/>
              <a:buChar char="§"/>
            </a:pPr>
            <a:r>
              <a:rPr lang="en-GB" b="0" i="1" baseline="0" dirty="0" smtClean="0"/>
              <a:t>Off-task behaviours can be a sign of working memory overload</a:t>
            </a:r>
          </a:p>
          <a:p>
            <a:pPr marL="171450" indent="-171450">
              <a:buFont typeface="Wingdings" panose="05000000000000000000" pitchFamily="2" charset="2"/>
              <a:buChar char="§"/>
            </a:pPr>
            <a:r>
              <a:rPr lang="en-GB" b="0" i="1" baseline="0" dirty="0" smtClean="0"/>
              <a:t>Any child can get overwhelmed so adaptions benefit everyone</a:t>
            </a:r>
          </a:p>
          <a:p>
            <a:pPr marL="171450" indent="-171450">
              <a:buFont typeface="Wingdings" panose="05000000000000000000" pitchFamily="2" charset="2"/>
              <a:buChar char="§"/>
            </a:pPr>
            <a:r>
              <a:rPr lang="en-GB" b="0" i="1" baseline="0" dirty="0" smtClean="0"/>
              <a:t>Adapting language and tasks to memory limits can promote learning success.”</a:t>
            </a:r>
            <a:endParaRPr lang="en-GB" b="0" i="1" dirty="0"/>
          </a:p>
        </p:txBody>
      </p:sp>
      <p:sp>
        <p:nvSpPr>
          <p:cNvPr id="4" name="Slide Number Placeholder 3"/>
          <p:cNvSpPr>
            <a:spLocks noGrp="1"/>
          </p:cNvSpPr>
          <p:nvPr>
            <p:ph type="sldNum" sz="quarter" idx="10"/>
          </p:nvPr>
        </p:nvSpPr>
        <p:spPr/>
        <p:txBody>
          <a:bodyPr/>
          <a:lstStyle/>
          <a:p>
            <a:fld id="{1E417B21-C611-4B32-9563-72CDA6DC204C}" type="slidenum">
              <a:rPr lang="en-GB" smtClean="0"/>
              <a:t>3</a:t>
            </a:fld>
            <a:endParaRPr lang="en-GB"/>
          </a:p>
        </p:txBody>
      </p:sp>
    </p:spTree>
    <p:extLst>
      <p:ext uri="{BB962C8B-B14F-4D97-AF65-F5344CB8AC3E}">
        <p14:creationId xmlns:p14="http://schemas.microsoft.com/office/powerpoint/2010/main" val="2689259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The facilitator to share:</a:t>
            </a:r>
          </a:p>
          <a:p>
            <a:endParaRPr lang="en-GB" b="1" dirty="0" smtClean="0"/>
          </a:p>
          <a:p>
            <a:r>
              <a:rPr lang="en-GB" b="0" i="1" dirty="0" smtClean="0"/>
              <a:t>“At the end of the first session it was agreed that between then and this session you would observe and reflect on:</a:t>
            </a:r>
          </a:p>
          <a:p>
            <a:pPr marL="171450" indent="-171450">
              <a:buFont typeface="Courier New" panose="02070309020205020404" pitchFamily="49" charset="0"/>
              <a:buChar char="o"/>
            </a:pPr>
            <a:r>
              <a:rPr lang="en-GB" b="0" i="1" dirty="0" smtClean="0"/>
              <a:t>What signs do you see of children</a:t>
            </a:r>
            <a:r>
              <a:rPr lang="en-GB" b="0" i="1" baseline="0" dirty="0" smtClean="0"/>
              <a:t> getting overwhelmed by information processing demands?</a:t>
            </a:r>
          </a:p>
          <a:p>
            <a:pPr marL="171450" indent="-171450">
              <a:buFont typeface="Courier New" panose="02070309020205020404" pitchFamily="49" charset="0"/>
              <a:buChar char="o"/>
            </a:pPr>
            <a:r>
              <a:rPr lang="en-GB" b="0" i="1" baseline="0" dirty="0" smtClean="0"/>
              <a:t>What small adaptions can you try for tasks?</a:t>
            </a:r>
          </a:p>
          <a:p>
            <a:pPr marL="171450" indent="-171450">
              <a:buFont typeface="Courier New" panose="02070309020205020404" pitchFamily="49" charset="0"/>
              <a:buChar char="o"/>
            </a:pPr>
            <a:r>
              <a:rPr lang="en-GB" b="0" i="1" baseline="0" dirty="0" smtClean="0"/>
              <a:t>How would you know if those helped?</a:t>
            </a:r>
          </a:p>
          <a:p>
            <a:pPr marL="171450" indent="-171450">
              <a:buFont typeface="Courier New" panose="02070309020205020404" pitchFamily="49" charset="0"/>
              <a:buChar char="o"/>
            </a:pPr>
            <a:r>
              <a:rPr lang="en-GB" b="0" i="1" baseline="0" dirty="0" smtClean="0"/>
              <a:t>Did they? What next?”</a:t>
            </a:r>
            <a:endParaRPr lang="en-GB" b="0" i="1" dirty="0" smtClean="0"/>
          </a:p>
          <a:p>
            <a:endParaRPr lang="en-GB" b="1" dirty="0" smtClean="0"/>
          </a:p>
          <a:p>
            <a:r>
              <a:rPr lang="en-GB" b="1" dirty="0" smtClean="0"/>
              <a:t>Practitioners to discuss:</a:t>
            </a:r>
            <a:endParaRPr lang="en-GB" b="1" baseline="0" dirty="0" smtClean="0"/>
          </a:p>
          <a:p>
            <a:pPr marL="342900" indent="-342900">
              <a:buFont typeface="+mj-lt"/>
              <a:buAutoNum type="arabicPeriod"/>
            </a:pPr>
            <a:r>
              <a:rPr lang="en-GB" sz="1200" b="1" dirty="0" smtClean="0"/>
              <a:t>How did you use the Working Memory Overload checklist to identify signs of overload?</a:t>
            </a:r>
          </a:p>
          <a:p>
            <a:pPr marL="342900" indent="-342900">
              <a:buFont typeface="+mj-lt"/>
              <a:buAutoNum type="arabicPeriod"/>
            </a:pPr>
            <a:r>
              <a:rPr lang="en-GB" sz="1200" b="1" dirty="0" smtClean="0"/>
              <a:t>In what tasks were signs of working memory overload most prevalent?</a:t>
            </a:r>
          </a:p>
          <a:p>
            <a:pPr marL="342900" indent="-342900">
              <a:buFont typeface="+mj-lt"/>
              <a:buAutoNum type="arabicPeriod"/>
            </a:pPr>
            <a:r>
              <a:rPr lang="en-GB" sz="1200" b="1" dirty="0" smtClean="0"/>
              <a:t>Based on your observations, what adaptions did you make to prevent working memory overload?</a:t>
            </a:r>
          </a:p>
          <a:p>
            <a:endParaRPr lang="en-GB" b="0" i="0" baseline="0" dirty="0" smtClean="0"/>
          </a:p>
          <a:p>
            <a:r>
              <a:rPr lang="en-GB" b="1" i="0" baseline="0" dirty="0" smtClean="0"/>
              <a:t>Facilitator to provide time to discuss and collect responses.</a:t>
            </a:r>
          </a:p>
          <a:p>
            <a:endParaRPr lang="en-GB"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Slides 1-4: 10 minutes</a:t>
            </a:r>
          </a:p>
          <a:p>
            <a:endParaRPr lang="en-GB" b="0" dirty="0"/>
          </a:p>
        </p:txBody>
      </p:sp>
      <p:sp>
        <p:nvSpPr>
          <p:cNvPr id="4" name="Slide Number Placeholder 3"/>
          <p:cNvSpPr>
            <a:spLocks noGrp="1"/>
          </p:cNvSpPr>
          <p:nvPr>
            <p:ph type="sldNum" sz="quarter" idx="10"/>
          </p:nvPr>
        </p:nvSpPr>
        <p:spPr/>
        <p:txBody>
          <a:bodyPr/>
          <a:lstStyle/>
          <a:p>
            <a:fld id="{F3FA3FA8-9BC7-475E-BA7E-2C14599A0BB9}"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a:t>
            </a:r>
            <a:r>
              <a:rPr lang="en-GB" b="1" i="0" baseline="0" dirty="0" smtClean="0"/>
              <a:t> facilitator to share:</a:t>
            </a:r>
          </a:p>
          <a:p>
            <a:endParaRPr lang="en-GB" b="1" i="0" baseline="0" dirty="0" smtClean="0"/>
          </a:p>
          <a:p>
            <a:r>
              <a:rPr lang="en-GB" b="0" i="1" baseline="0" dirty="0" smtClean="0"/>
              <a:t>“Practitioners across the Northern Alliance have identified that working memory is often seen across a number of areas of learning, such as:</a:t>
            </a:r>
          </a:p>
          <a:p>
            <a:pPr marL="171450" indent="-171450">
              <a:buFont typeface="Wingdings" panose="05000000000000000000" pitchFamily="2" charset="2"/>
              <a:buChar char="§"/>
            </a:pPr>
            <a:r>
              <a:rPr lang="en-GB" b="0" i="1" baseline="0" dirty="0" smtClean="0"/>
              <a:t>Developing routines</a:t>
            </a:r>
          </a:p>
          <a:p>
            <a:pPr marL="171450" indent="-171450">
              <a:buFont typeface="Wingdings" panose="05000000000000000000" pitchFamily="2" charset="2"/>
              <a:buChar char="§"/>
            </a:pPr>
            <a:r>
              <a:rPr lang="en-GB" b="0" i="1" baseline="0" dirty="0" smtClean="0"/>
              <a:t>Following directions and instructions</a:t>
            </a:r>
          </a:p>
          <a:p>
            <a:pPr marL="171450" indent="-171450">
              <a:buFont typeface="Wingdings" panose="05000000000000000000" pitchFamily="2" charset="2"/>
              <a:buChar char="§"/>
            </a:pPr>
            <a:r>
              <a:rPr lang="en-GB" b="0" i="1" baseline="0" dirty="0" smtClean="0"/>
              <a:t>Reading fluently</a:t>
            </a:r>
          </a:p>
          <a:p>
            <a:pPr marL="171450" indent="-171450">
              <a:buFont typeface="Wingdings" panose="05000000000000000000" pitchFamily="2" charset="2"/>
              <a:buChar char="§"/>
            </a:pPr>
            <a:r>
              <a:rPr lang="en-GB" b="0" i="1" baseline="0" dirty="0" smtClean="0"/>
              <a:t>Solving mathematical equations</a:t>
            </a:r>
          </a:p>
          <a:p>
            <a:pPr marL="171450" indent="-171450">
              <a:buFont typeface="Wingdings" panose="05000000000000000000" pitchFamily="2" charset="2"/>
              <a:buChar char="§"/>
            </a:pPr>
            <a:r>
              <a:rPr lang="en-GB" b="0" i="1" baseline="0" dirty="0" smtClean="0"/>
              <a:t>Writing independently.</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0" i="1" baseline="0" dirty="0" smtClean="0"/>
              <a:t>So in summary, signs of working memory overload are possible across all areas of learning and development. Reiterating the key message that any child can become overwhelmed, and it doesn’t take much, prevention, through the development of a working memory friendly classroom is key.”</a:t>
            </a:r>
          </a:p>
        </p:txBody>
      </p:sp>
      <p:sp>
        <p:nvSpPr>
          <p:cNvPr id="4" name="Slide Number Placeholder 3"/>
          <p:cNvSpPr>
            <a:spLocks noGrp="1"/>
          </p:cNvSpPr>
          <p:nvPr>
            <p:ph type="sldNum" sz="quarter" idx="10"/>
          </p:nvPr>
        </p:nvSpPr>
        <p:spPr/>
        <p:txBody>
          <a:bodyPr/>
          <a:lstStyle/>
          <a:p>
            <a:fld id="{B694FED7-150C-488E-9E6D-3AD20768B8D7}" type="slidenum">
              <a:rPr lang="en-GB" smtClean="0"/>
              <a:t>5</a:t>
            </a:fld>
            <a:endParaRPr lang="en-GB"/>
          </a:p>
        </p:txBody>
      </p:sp>
    </p:spTree>
    <p:extLst>
      <p:ext uri="{BB962C8B-B14F-4D97-AF65-F5344CB8AC3E}">
        <p14:creationId xmlns:p14="http://schemas.microsoft.com/office/powerpoint/2010/main" val="2992428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0" i="1" u="none" dirty="0" smtClean="0"/>
              <a:t>“In preventing information overload</a:t>
            </a:r>
            <a:r>
              <a:rPr lang="en-GB" b="0" i="1" u="none" baseline="0" dirty="0" smtClean="0"/>
              <a:t> we have to consider balancing how much information a child has to remember with how much processing (thinking about it) the child has to do.”</a:t>
            </a:r>
            <a:endParaRPr lang="en-GB" b="0" i="1" u="none" dirty="0"/>
          </a:p>
        </p:txBody>
      </p:sp>
      <p:sp>
        <p:nvSpPr>
          <p:cNvPr id="4" name="Slide Number Placeholder 3"/>
          <p:cNvSpPr>
            <a:spLocks noGrp="1"/>
          </p:cNvSpPr>
          <p:nvPr>
            <p:ph type="sldNum" sz="quarter" idx="10"/>
          </p:nvPr>
        </p:nvSpPr>
        <p:spPr/>
        <p:txBody>
          <a:bodyPr/>
          <a:lstStyle/>
          <a:p>
            <a:fld id="{1E417B21-C611-4B32-9563-72CDA6DC204C}" type="slidenum">
              <a:rPr lang="en-GB" smtClean="0"/>
              <a:t>6</a:t>
            </a:fld>
            <a:endParaRPr lang="en-GB"/>
          </a:p>
        </p:txBody>
      </p:sp>
    </p:spTree>
    <p:extLst>
      <p:ext uri="{BB962C8B-B14F-4D97-AF65-F5344CB8AC3E}">
        <p14:creationId xmlns:p14="http://schemas.microsoft.com/office/powerpoint/2010/main" val="373041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a:t>
            </a:r>
            <a:r>
              <a:rPr lang="en-GB" b="1" i="0" baseline="0" dirty="0" smtClean="0"/>
              <a:t> facilitator to share:</a:t>
            </a:r>
          </a:p>
          <a:p>
            <a:endParaRPr lang="en-GB" b="1" i="0" baseline="0" dirty="0" smtClean="0"/>
          </a:p>
          <a:p>
            <a:r>
              <a:rPr lang="en-GB" b="0" i="1" baseline="0" dirty="0" smtClean="0"/>
              <a:t>“In preventing working memory overload we can consider how we:</a:t>
            </a:r>
          </a:p>
          <a:p>
            <a:pPr marL="171450" indent="-171450">
              <a:buFont typeface="Arial" panose="020B0604020202020204" pitchFamily="34" charset="0"/>
              <a:buChar char="•"/>
            </a:pPr>
            <a:r>
              <a:rPr lang="en-GB" b="0" i="1" baseline="0" dirty="0" smtClean="0"/>
              <a:t>reduce the load – so that children have the opportunity to rehearse and consolidate learning at a manageable pace</a:t>
            </a:r>
          </a:p>
          <a:p>
            <a:pPr marL="171450" indent="-171450">
              <a:buFont typeface="Arial" panose="020B0604020202020204" pitchFamily="34" charset="0"/>
              <a:buChar char="•"/>
            </a:pPr>
            <a:r>
              <a:rPr lang="en-GB" b="0" i="1" baseline="0" dirty="0" smtClean="0"/>
              <a:t>using both visual and verbal information – so that the visual and the verbal channels work together, making connections</a:t>
            </a:r>
          </a:p>
          <a:p>
            <a:pPr marL="171450" indent="-171450">
              <a:buFont typeface="Arial" panose="020B0604020202020204" pitchFamily="34" charset="0"/>
              <a:buChar char="•"/>
            </a:pPr>
            <a:r>
              <a:rPr lang="en-GB" b="0" i="1" baseline="0" dirty="0" smtClean="0"/>
              <a:t>making information more sticky – so that children link new learning that is contextually relevant to prior knowledge and skills</a:t>
            </a:r>
          </a:p>
          <a:p>
            <a:pPr marL="171450" indent="-171450">
              <a:buFont typeface="Arial" panose="020B0604020202020204" pitchFamily="34" charset="0"/>
              <a:buChar char="•"/>
            </a:pPr>
            <a:r>
              <a:rPr lang="en-GB" b="0" i="1" baseline="0" dirty="0" smtClean="0"/>
              <a:t>chunking information – so that children develop new learning in manageable chunks, connected to prior learning.”</a:t>
            </a:r>
          </a:p>
          <a:p>
            <a:pPr marL="171450" indent="-171450">
              <a:buFont typeface="Arial" panose="020B0604020202020204" pitchFamily="34" charset="0"/>
              <a:buChar char="•"/>
            </a:pPr>
            <a:endParaRPr lang="en-GB" b="0" i="1" baseline="0" dirty="0" smtClean="0"/>
          </a:p>
          <a:p>
            <a:pPr marL="0" indent="0">
              <a:buFont typeface="Arial" panose="020B0604020202020204" pitchFamily="34" charset="0"/>
              <a:buNone/>
            </a:pPr>
            <a:r>
              <a:rPr lang="en-GB" b="1" i="0" baseline="0" dirty="0" smtClean="0"/>
              <a:t>Slides 5-7: 5 minutes</a:t>
            </a:r>
          </a:p>
        </p:txBody>
      </p:sp>
      <p:sp>
        <p:nvSpPr>
          <p:cNvPr id="4" name="Slide Number Placeholder 3"/>
          <p:cNvSpPr>
            <a:spLocks noGrp="1"/>
          </p:cNvSpPr>
          <p:nvPr>
            <p:ph type="sldNum" sz="quarter" idx="10"/>
          </p:nvPr>
        </p:nvSpPr>
        <p:spPr/>
        <p:txBody>
          <a:bodyPr/>
          <a:lstStyle/>
          <a:p>
            <a:fld id="{B694FED7-150C-488E-9E6D-3AD20768B8D7}" type="slidenum">
              <a:rPr lang="en-GB" smtClean="0"/>
              <a:t>7</a:t>
            </a:fld>
            <a:endParaRPr lang="en-GB"/>
          </a:p>
        </p:txBody>
      </p:sp>
    </p:spTree>
    <p:extLst>
      <p:ext uri="{BB962C8B-B14F-4D97-AF65-F5344CB8AC3E}">
        <p14:creationId xmlns:p14="http://schemas.microsoft.com/office/powerpoint/2010/main" val="2992428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0" i="1" dirty="0" smtClean="0"/>
              <a:t>“But what about working memory and literacy?</a:t>
            </a:r>
          </a:p>
          <a:p>
            <a:endParaRPr lang="en-GB" b="0" i="1" dirty="0" smtClean="0"/>
          </a:p>
          <a:p>
            <a:r>
              <a:rPr lang="en-GB" b="0" i="1" dirty="0" smtClean="0"/>
              <a:t>Guidance on strategies to</a:t>
            </a:r>
            <a:r>
              <a:rPr lang="en-GB" b="0" i="1" baseline="0" dirty="0" smtClean="0"/>
              <a:t> prevent working memory overload in literacy through developing a working memory friendly classroom have been developed for both reading and writing.</a:t>
            </a:r>
          </a:p>
          <a:p>
            <a:endParaRPr lang="en-GB" b="0" i="1" baseline="0" dirty="0" smtClean="0"/>
          </a:p>
          <a:p>
            <a:r>
              <a:rPr lang="en-GB" b="0" i="1" baseline="0" dirty="0" smtClean="0"/>
              <a:t>In reading, these strategies have been divided into the two components of:</a:t>
            </a:r>
          </a:p>
          <a:p>
            <a:pPr marL="171450" indent="-171450">
              <a:buFont typeface="Wingdings" panose="05000000000000000000" pitchFamily="2" charset="2"/>
              <a:buChar char="§"/>
            </a:pPr>
            <a:r>
              <a:rPr lang="en-GB" b="0" i="1" baseline="0" dirty="0" smtClean="0"/>
              <a:t>decoding and spelling</a:t>
            </a:r>
          </a:p>
          <a:p>
            <a:pPr marL="171450" indent="-171450">
              <a:buFont typeface="Wingdings" panose="05000000000000000000" pitchFamily="2" charset="2"/>
              <a:buChar char="§"/>
            </a:pPr>
            <a:r>
              <a:rPr lang="en-GB" b="0" i="1" baseline="0" dirty="0" smtClean="0"/>
              <a:t>text comprehension.</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0" i="1" baseline="0" dirty="0" smtClean="0"/>
              <a:t>In writing, these strategies have been divided into the two components of:</a:t>
            </a:r>
          </a:p>
          <a:p>
            <a:pPr marL="228600" indent="-228600">
              <a:buFont typeface="Wingdings" panose="05000000000000000000" pitchFamily="2" charset="2"/>
              <a:buChar char="§"/>
            </a:pPr>
            <a:r>
              <a:rPr lang="en-GB" b="0" i="1" baseline="0" dirty="0" smtClean="0"/>
              <a:t>creating content</a:t>
            </a:r>
          </a:p>
          <a:p>
            <a:pPr marL="228600" indent="-228600">
              <a:buFont typeface="Wingdings" panose="05000000000000000000" pitchFamily="2" charset="2"/>
              <a:buChar char="§"/>
            </a:pPr>
            <a:r>
              <a:rPr lang="en-GB" b="0" i="1" baseline="0" dirty="0" smtClean="0"/>
              <a:t>getting it onto paper.”</a:t>
            </a:r>
          </a:p>
        </p:txBody>
      </p:sp>
      <p:sp>
        <p:nvSpPr>
          <p:cNvPr id="4" name="Slide Number Placeholder 3"/>
          <p:cNvSpPr>
            <a:spLocks noGrp="1"/>
          </p:cNvSpPr>
          <p:nvPr>
            <p:ph type="sldNum" sz="quarter" idx="10"/>
          </p:nvPr>
        </p:nvSpPr>
        <p:spPr/>
        <p:txBody>
          <a:bodyPr/>
          <a:lstStyle/>
          <a:p>
            <a:fld id="{1E417B21-C611-4B32-9563-72CDA6DC204C}" type="slidenum">
              <a:rPr lang="en-GB" smtClean="0"/>
              <a:t>8</a:t>
            </a:fld>
            <a:endParaRPr lang="en-GB"/>
          </a:p>
        </p:txBody>
      </p:sp>
    </p:spTree>
    <p:extLst>
      <p:ext uri="{BB962C8B-B14F-4D97-AF65-F5344CB8AC3E}">
        <p14:creationId xmlns:p14="http://schemas.microsoft.com/office/powerpoint/2010/main" val="90731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0" i="1" dirty="0" smtClean="0"/>
              <a:t>“You</a:t>
            </a:r>
            <a:r>
              <a:rPr lang="en-GB" b="0" i="1" baseline="0" dirty="0" smtClean="0"/>
              <a:t> will see the guidance has been organised so that the strategies for early primary initially are at the top, and the strategies further down are later on. The strategies are not a progression, but a starting point for practitioners to consider when preventing working memory overload through developing a working memory friendly classroom.</a:t>
            </a:r>
          </a:p>
          <a:p>
            <a:endParaRPr lang="en-GB" b="0" i="1" baseline="0" dirty="0" smtClean="0"/>
          </a:p>
          <a:p>
            <a:r>
              <a:rPr lang="en-GB" b="0" i="1" baseline="0" dirty="0" smtClean="0"/>
              <a:t>The strategies have been colour coded based on the four prevention concepts of:</a:t>
            </a:r>
          </a:p>
          <a:p>
            <a:pPr marL="171450" indent="-171450">
              <a:buFont typeface="Wingdings" panose="05000000000000000000" pitchFamily="2" charset="2"/>
              <a:buChar char="§"/>
            </a:pPr>
            <a:r>
              <a:rPr lang="en-GB" b="0" i="1" baseline="0" dirty="0" smtClean="0"/>
              <a:t>Reducing the memory load</a:t>
            </a:r>
          </a:p>
          <a:p>
            <a:pPr marL="171450" indent="-171450">
              <a:buFont typeface="Wingdings" panose="05000000000000000000" pitchFamily="2" charset="2"/>
              <a:buChar char="§"/>
            </a:pPr>
            <a:r>
              <a:rPr lang="en-GB" b="0" i="1" baseline="0" dirty="0" smtClean="0"/>
              <a:t>Using visual and verbal routes</a:t>
            </a:r>
          </a:p>
          <a:p>
            <a:pPr marL="171450" indent="-171450">
              <a:buFont typeface="Wingdings" panose="05000000000000000000" pitchFamily="2" charset="2"/>
              <a:buChar char="§"/>
            </a:pPr>
            <a:r>
              <a:rPr lang="en-GB" b="0" i="1" baseline="0" dirty="0" smtClean="0"/>
              <a:t>Making information sticky</a:t>
            </a:r>
          </a:p>
          <a:p>
            <a:pPr marL="171450" indent="-171450">
              <a:buFont typeface="Wingdings" panose="05000000000000000000" pitchFamily="2" charset="2"/>
              <a:buChar char="§"/>
            </a:pPr>
            <a:r>
              <a:rPr lang="en-GB" b="0" i="1" baseline="0" dirty="0" smtClean="0"/>
              <a:t>Chunking the information.</a:t>
            </a:r>
          </a:p>
          <a:p>
            <a:pPr marL="171450" indent="-171450">
              <a:buFont typeface="Wingdings" panose="05000000000000000000" pitchFamily="2" charset="2"/>
              <a:buChar char="§"/>
            </a:pPr>
            <a:endParaRPr lang="en-GB" b="0" i="1" baseline="0" dirty="0" smtClean="0"/>
          </a:p>
          <a:p>
            <a:pPr marL="0" indent="0">
              <a:buFont typeface="Wingdings" panose="05000000000000000000" pitchFamily="2" charset="2"/>
              <a:buNone/>
            </a:pPr>
            <a:r>
              <a:rPr lang="en-GB" b="0" i="1" baseline="0" dirty="0" smtClean="0"/>
              <a:t>Some of the strategies include terminology used as part of the Emerging Literacy Networks and the whole-school literacy, language and communication toolkit. It may be that you need to visit/ revisit these aspects on the Highland Literacy website.”</a:t>
            </a:r>
          </a:p>
          <a:p>
            <a:pPr marL="0" indent="0">
              <a:buFont typeface="Wingdings" panose="05000000000000000000" pitchFamily="2" charset="2"/>
              <a:buNone/>
            </a:pPr>
            <a:endParaRPr lang="en-GB" b="0" i="1" baseline="0" dirty="0" smtClean="0"/>
          </a:p>
          <a:p>
            <a:pPr marL="0" indent="0">
              <a:buFont typeface="Wingdings" panose="05000000000000000000" pitchFamily="2" charset="2"/>
              <a:buNone/>
            </a:pPr>
            <a:r>
              <a:rPr lang="en-GB" b="1" i="0" baseline="0" dirty="0" smtClean="0"/>
              <a:t>Provide copies of the Working Memory Reading and Working Memory Writing graphics.</a:t>
            </a:r>
            <a:endParaRPr lang="en-GB" b="1" i="0" dirty="0"/>
          </a:p>
        </p:txBody>
      </p:sp>
      <p:sp>
        <p:nvSpPr>
          <p:cNvPr id="4" name="Slide Number Placeholder 3"/>
          <p:cNvSpPr>
            <a:spLocks noGrp="1"/>
          </p:cNvSpPr>
          <p:nvPr>
            <p:ph type="sldNum" sz="quarter" idx="10"/>
          </p:nvPr>
        </p:nvSpPr>
        <p:spPr/>
        <p:txBody>
          <a:bodyPr/>
          <a:lstStyle/>
          <a:p>
            <a:fld id="{1E417B21-C611-4B32-9563-72CDA6DC204C}" type="slidenum">
              <a:rPr lang="en-GB" smtClean="0"/>
              <a:t>9</a:t>
            </a:fld>
            <a:endParaRPr lang="en-GB"/>
          </a:p>
        </p:txBody>
      </p:sp>
    </p:spTree>
    <p:extLst>
      <p:ext uri="{BB962C8B-B14F-4D97-AF65-F5344CB8AC3E}">
        <p14:creationId xmlns:p14="http://schemas.microsoft.com/office/powerpoint/2010/main" val="1522091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29/07/2019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69270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29/07/2019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170361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29/07/2019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08947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29/07/2019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740076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044F17-8EA6-4F9C-BEE4-C2AE323DC58D}" type="datetimeFigureOut">
              <a:rPr lang="en-GB" smtClean="0"/>
              <a:t>29/07/2019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904471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F044F17-8EA6-4F9C-BEE4-C2AE323DC58D}" type="datetimeFigureOut">
              <a:rPr lang="en-GB" smtClean="0"/>
              <a:t>29/07/2019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24760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F044F17-8EA6-4F9C-BEE4-C2AE323DC58D}" type="datetimeFigureOut">
              <a:rPr lang="en-GB" smtClean="0"/>
              <a:t>29/07/2019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24349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F044F17-8EA6-4F9C-BEE4-C2AE323DC58D}" type="datetimeFigureOut">
              <a:rPr lang="en-GB" smtClean="0"/>
              <a:t>29/07/2019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71649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44F17-8EA6-4F9C-BEE4-C2AE323DC58D}" type="datetimeFigureOut">
              <a:rPr lang="en-GB" smtClean="0"/>
              <a:t>29/07/2019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223403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44F17-8EA6-4F9C-BEE4-C2AE323DC58D}" type="datetimeFigureOut">
              <a:rPr lang="en-GB" smtClean="0"/>
              <a:t>29/07/2019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19857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44F17-8EA6-4F9C-BEE4-C2AE323DC58D}" type="datetimeFigureOut">
              <a:rPr lang="en-GB" smtClean="0"/>
              <a:t>29/07/2019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2152133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44F17-8EA6-4F9C-BEE4-C2AE323DC58D}" type="datetimeFigureOut">
              <a:rPr lang="en-GB" smtClean="0"/>
              <a:t>29/07/2019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8AD9A-B8D3-43A8-B2E2-E8B9FCBE75A2}" type="slidenum">
              <a:rPr lang="en-GB" smtClean="0"/>
              <a:t>‹#›</a:t>
            </a:fld>
            <a:endParaRPr lang="en-GB"/>
          </a:p>
        </p:txBody>
      </p:sp>
    </p:spTree>
    <p:extLst>
      <p:ext uri="{BB962C8B-B14F-4D97-AF65-F5344CB8AC3E}">
        <p14:creationId xmlns:p14="http://schemas.microsoft.com/office/powerpoint/2010/main" val="1010124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chemeClr val="accent1">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0" name="Shape 90"/>
          <p:cNvSpPr txBox="1">
            <a:spLocks noGrp="1"/>
          </p:cNvSpPr>
          <p:nvPr>
            <p:ph type="title"/>
          </p:nvPr>
        </p:nvSpPr>
        <p:spPr>
          <a:xfrm>
            <a:off x="153291" y="3115446"/>
            <a:ext cx="8817091" cy="3096344"/>
          </a:xfrm>
          <a:prstGeom prst="rect">
            <a:avLst/>
          </a:prstGeom>
          <a:noFill/>
          <a:ln>
            <a:noFill/>
          </a:ln>
        </p:spPr>
        <p:txBody>
          <a:bodyPr spcFirstLastPara="1" wrap="square" lIns="91425" tIns="45700" rIns="91425" bIns="45700" anchor="ctr" anchorCtr="0">
            <a:noAutofit/>
          </a:bodyPr>
          <a:lstStyle/>
          <a:p>
            <a:pPr algn="l"/>
            <a:r>
              <a:rPr lang="en-GB" sz="4800" b="1" dirty="0" smtClean="0">
                <a:solidFill>
                  <a:schemeClr val="dk1"/>
                </a:solidFill>
                <a:sym typeface="Calibri"/>
              </a:rPr>
              <a:t>Raising Attainment through developing a whole-school approach to the creation of a working memory friendly classroom</a:t>
            </a:r>
            <a:br>
              <a:rPr lang="en-GB" sz="4800" b="1" dirty="0" smtClean="0">
                <a:solidFill>
                  <a:schemeClr val="dk1"/>
                </a:solidFill>
                <a:sym typeface="Calibri"/>
              </a:rPr>
            </a:br>
            <a:r>
              <a:rPr lang="en-GB" sz="4800" b="1" dirty="0" smtClean="0">
                <a:solidFill>
                  <a:schemeClr val="dk1"/>
                </a:solidFill>
                <a:sym typeface="Calibri"/>
              </a:rPr>
              <a:t/>
            </a:r>
            <a:br>
              <a:rPr lang="en-GB" sz="4800" b="1" dirty="0" smtClean="0">
                <a:solidFill>
                  <a:schemeClr val="dk1"/>
                </a:solidFill>
                <a:sym typeface="Calibri"/>
              </a:rPr>
            </a:br>
            <a:r>
              <a:rPr lang="en-GB" sz="4800" b="1" dirty="0" smtClean="0">
                <a:solidFill>
                  <a:schemeClr val="dk1"/>
                </a:solidFill>
                <a:sym typeface="Calibri"/>
              </a:rPr>
              <a:t>Part 2</a:t>
            </a:r>
            <a:r>
              <a:rPr lang="en-GB" sz="3600" dirty="0"/>
              <a:t/>
            </a:r>
            <a:br>
              <a:rPr lang="en-GB" sz="3600" dirty="0"/>
            </a:br>
            <a:r>
              <a:rPr lang="en-GB" sz="1200" dirty="0"/>
              <a:t/>
            </a:r>
            <a:br>
              <a:rPr lang="en-GB" sz="1200" dirty="0"/>
            </a:br>
            <a:r>
              <a:rPr lang="en-GB" sz="3240" dirty="0" smtClean="0"/>
              <a:t/>
            </a:r>
            <a:br>
              <a:rPr lang="en-GB" sz="3240" dirty="0" smtClean="0"/>
            </a:br>
            <a:r>
              <a:rPr lang="en-GB" sz="3240" dirty="0"/>
              <a:t/>
            </a:r>
            <a:br>
              <a:rPr lang="en-GB" sz="3240" dirty="0"/>
            </a:br>
            <a:r>
              <a:rPr lang="en-GB" sz="3959" b="0" i="0" u="none" strike="noStrike" cap="none" dirty="0">
                <a:solidFill>
                  <a:schemeClr val="dk1"/>
                </a:solidFill>
                <a:latin typeface="Calibri"/>
                <a:ea typeface="Calibri"/>
                <a:cs typeface="Calibri"/>
                <a:sym typeface="Calibri"/>
              </a:rPr>
              <a:t/>
            </a:r>
            <a:br>
              <a:rPr lang="en-GB" sz="3959" b="0" i="0" u="none" strike="noStrike" cap="none" dirty="0">
                <a:solidFill>
                  <a:schemeClr val="dk1"/>
                </a:solidFill>
                <a:latin typeface="Calibri"/>
                <a:ea typeface="Calibri"/>
                <a:cs typeface="Calibri"/>
                <a:sym typeface="Calibri"/>
              </a:rPr>
            </a:br>
            <a:endParaRPr sz="2160" b="0" i="0" u="none" strike="noStrike" cap="none" dirty="0">
              <a:solidFill>
                <a:schemeClr val="dk1"/>
              </a:solidFill>
              <a:latin typeface="Calibri"/>
              <a:ea typeface="Calibri"/>
              <a:cs typeface="Calibri"/>
              <a:sym typeface="Calibri"/>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Tree>
    <p:extLst>
      <p:ext uri="{BB962C8B-B14F-4D97-AF65-F5344CB8AC3E}">
        <p14:creationId xmlns:p14="http://schemas.microsoft.com/office/powerpoint/2010/main" val="8338585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0" y="0"/>
            <a:ext cx="9166888" cy="6858000"/>
          </a:xfrm>
          <a:prstGeom prst="rect">
            <a:avLst/>
          </a:prstGeom>
        </p:spPr>
      </p:pic>
    </p:spTree>
    <p:extLst>
      <p:ext uri="{BB962C8B-B14F-4D97-AF65-F5344CB8AC3E}">
        <p14:creationId xmlns:p14="http://schemas.microsoft.com/office/powerpoint/2010/main" val="29048546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84"/>
            <a:ext cx="9144000" cy="6843031"/>
          </a:xfrm>
          <a:prstGeom prst="rect">
            <a:avLst/>
          </a:prstGeom>
        </p:spPr>
      </p:pic>
    </p:spTree>
    <p:extLst>
      <p:ext uri="{BB962C8B-B14F-4D97-AF65-F5344CB8AC3E}">
        <p14:creationId xmlns:p14="http://schemas.microsoft.com/office/powerpoint/2010/main" val="35362356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3594" y="475256"/>
            <a:ext cx="1065542" cy="537507"/>
          </a:xfrm>
          <a:prstGeom prst="rect">
            <a:avLst/>
          </a:prstGeom>
        </p:spPr>
      </p:pic>
      <p:sp>
        <p:nvSpPr>
          <p:cNvPr id="2" name="TextBox 1"/>
          <p:cNvSpPr txBox="1"/>
          <p:nvPr/>
        </p:nvSpPr>
        <p:spPr>
          <a:xfrm>
            <a:off x="467544" y="1196752"/>
            <a:ext cx="8311592" cy="4708981"/>
          </a:xfrm>
          <a:prstGeom prst="rect">
            <a:avLst/>
          </a:prstGeom>
          <a:noFill/>
        </p:spPr>
        <p:txBody>
          <a:bodyPr wrap="square" rtlCol="0">
            <a:spAutoFit/>
          </a:bodyPr>
          <a:lstStyle/>
          <a:p>
            <a:pPr algn="ctr"/>
            <a:r>
              <a:rPr lang="en-GB" sz="6000" dirty="0" smtClean="0"/>
              <a:t>Developing routines and Following instructions/ directions… the link with “Information Carrying Words”</a:t>
            </a:r>
            <a:endParaRPr lang="en-GB" sz="6000" dirty="0"/>
          </a:p>
        </p:txBody>
      </p:sp>
    </p:spTree>
    <p:extLst>
      <p:ext uri="{BB962C8B-B14F-4D97-AF65-F5344CB8AC3E}">
        <p14:creationId xmlns:p14="http://schemas.microsoft.com/office/powerpoint/2010/main" val="1943317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475456" y="260648"/>
            <a:ext cx="8229600" cy="1143000"/>
          </a:xfrm>
        </p:spPr>
        <p:txBody>
          <a:bodyPr/>
          <a:lstStyle/>
          <a:p>
            <a:r>
              <a:rPr lang="en-GB" b="1" dirty="0" smtClean="0"/>
              <a:t>Information Carrying Words</a:t>
            </a:r>
            <a:endParaRPr lang="en-GB" b="1" dirty="0"/>
          </a:p>
        </p:txBody>
      </p:sp>
      <p:sp>
        <p:nvSpPr>
          <p:cNvPr id="6" name="TextBox 5"/>
          <p:cNvSpPr txBox="1"/>
          <p:nvPr/>
        </p:nvSpPr>
        <p:spPr>
          <a:xfrm>
            <a:off x="323528" y="1268760"/>
            <a:ext cx="8455608" cy="4524315"/>
          </a:xfrm>
          <a:prstGeom prst="rect">
            <a:avLst/>
          </a:prstGeom>
          <a:noFill/>
        </p:spPr>
        <p:txBody>
          <a:bodyPr wrap="square" rtlCol="0">
            <a:spAutoFit/>
          </a:bodyPr>
          <a:lstStyle/>
          <a:p>
            <a:r>
              <a:rPr lang="en-GB" sz="3600" dirty="0"/>
              <a:t>Information carrying words are the words in a sentence that we need to comprehend when following directions or instructions. This is different to the number of words in a sentence, as depending on the context and any contextual clues, some of the words and phrases are not required in order to comprehend.</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Tree>
    <p:extLst>
      <p:ext uri="{BB962C8B-B14F-4D97-AF65-F5344CB8AC3E}">
        <p14:creationId xmlns:p14="http://schemas.microsoft.com/office/powerpoint/2010/main" val="1603776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475456" y="476672"/>
            <a:ext cx="8229600" cy="1143000"/>
          </a:xfrm>
        </p:spPr>
        <p:txBody>
          <a:bodyPr>
            <a:normAutofit fontScale="90000"/>
          </a:bodyPr>
          <a:lstStyle/>
          <a:p>
            <a:r>
              <a:rPr lang="en-GB" dirty="0"/>
              <a:t>No information carrying words</a:t>
            </a:r>
            <a:r>
              <a:rPr lang="en-GB" sz="4000" dirty="0"/>
              <a:t> </a:t>
            </a:r>
            <a:r>
              <a:rPr lang="en-GB" sz="3600" dirty="0"/>
              <a:t/>
            </a:r>
            <a:br>
              <a:rPr lang="en-GB" sz="3600" dirty="0"/>
            </a:br>
            <a:endParaRPr lang="en-GB" dirty="0"/>
          </a:p>
        </p:txBody>
      </p:sp>
      <p:pic>
        <p:nvPicPr>
          <p:cNvPr id="307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898" y="2670300"/>
            <a:ext cx="4054238" cy="20934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0954" y="1314106"/>
            <a:ext cx="4289302" cy="4401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000" dirty="0"/>
              <a:t>In this picture Sharon has a pair of scissors and a pot. Sarah says, whilst gesturing and looking at the scissors:</a:t>
            </a:r>
            <a:endParaRPr lang="en-GB" sz="1800" dirty="0"/>
          </a:p>
          <a:p>
            <a:r>
              <a:rPr lang="en-GB" sz="2000" b="1" dirty="0" smtClean="0"/>
              <a:t>‘</a:t>
            </a:r>
            <a:r>
              <a:rPr lang="en-GB" sz="2000" b="1" dirty="0"/>
              <a:t>Put the </a:t>
            </a:r>
            <a:r>
              <a:rPr lang="en-GB" sz="2000" b="1" dirty="0" smtClean="0"/>
              <a:t>scissors in </a:t>
            </a:r>
            <a:r>
              <a:rPr lang="en-GB" sz="2000" b="1" dirty="0"/>
              <a:t>the pot.’</a:t>
            </a:r>
            <a:endParaRPr lang="en-GB" sz="1800" b="1" dirty="0"/>
          </a:p>
          <a:p>
            <a:r>
              <a:rPr lang="en-GB" sz="2000" dirty="0"/>
              <a:t> </a:t>
            </a:r>
            <a:endParaRPr lang="en-GB" sz="1800" dirty="0"/>
          </a:p>
          <a:p>
            <a:r>
              <a:rPr lang="en-GB" sz="2000" dirty="0"/>
              <a:t>This has no information carrying words because:</a:t>
            </a:r>
            <a:endParaRPr lang="en-GB" sz="1800" dirty="0"/>
          </a:p>
          <a:p>
            <a:pPr marL="342900" lvl="0" indent="-342900">
              <a:buFont typeface="Wingdings"/>
              <a:buChar char=""/>
            </a:pPr>
            <a:r>
              <a:rPr lang="en-GB" sz="2000" dirty="0"/>
              <a:t>the scissors would normally be kept in the pot</a:t>
            </a:r>
            <a:endParaRPr lang="en-GB" sz="1800" dirty="0"/>
          </a:p>
          <a:p>
            <a:pPr marL="342900" lvl="0" indent="-342900">
              <a:buFont typeface="Wingdings"/>
              <a:buChar char=""/>
            </a:pPr>
            <a:r>
              <a:rPr lang="en-GB" sz="2000" dirty="0"/>
              <a:t>there is no choice of object for Sharon to choose from, only scissors</a:t>
            </a:r>
            <a:endParaRPr lang="en-GB" sz="1800" dirty="0"/>
          </a:p>
          <a:p>
            <a:pPr marL="342900" lvl="0" indent="-342900">
              <a:buFont typeface="Wingdings"/>
              <a:buChar char=""/>
            </a:pPr>
            <a:r>
              <a:rPr lang="en-GB" sz="2000" dirty="0"/>
              <a:t>Sarah is pointing at the pot and looking at the scissors, gesturing the instruction</a:t>
            </a:r>
            <a:r>
              <a:rPr lang="en-GB" sz="2000" dirty="0" smtClean="0"/>
              <a:t>.</a:t>
            </a:r>
            <a:endParaRPr lang="en-GB" sz="1800"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Tree>
    <p:extLst>
      <p:ext uri="{BB962C8B-B14F-4D97-AF65-F5344CB8AC3E}">
        <p14:creationId xmlns:p14="http://schemas.microsoft.com/office/powerpoint/2010/main" val="3428411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p:txBody>
          <a:bodyPr/>
          <a:lstStyle/>
          <a:p>
            <a:r>
              <a:rPr lang="en-GB" dirty="0" smtClean="0"/>
              <a:t>“Put the scissors in the pot.”</a:t>
            </a:r>
            <a:endParaRPr lang="en-GB" dirty="0"/>
          </a:p>
        </p:txBody>
      </p:sp>
      <p:pic>
        <p:nvPicPr>
          <p:cNvPr id="5" name="Picture 4"/>
          <p:cNvPicPr/>
          <p:nvPr/>
        </p:nvPicPr>
        <p:blipFill>
          <a:blip r:embed="rId4"/>
          <a:stretch>
            <a:fillRect/>
          </a:stretch>
        </p:blipFill>
        <p:spPr>
          <a:xfrm>
            <a:off x="2270256" y="1412776"/>
            <a:ext cx="4672791" cy="296954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3" name="TextBox 2"/>
          <p:cNvSpPr txBox="1"/>
          <p:nvPr/>
        </p:nvSpPr>
        <p:spPr>
          <a:xfrm>
            <a:off x="611560" y="4653136"/>
            <a:ext cx="8064896" cy="1077218"/>
          </a:xfrm>
          <a:prstGeom prst="rect">
            <a:avLst/>
          </a:prstGeom>
          <a:solidFill>
            <a:srgbClr val="FFFF99"/>
          </a:solidFill>
          <a:ln>
            <a:solidFill>
              <a:schemeClr val="tx1"/>
            </a:solidFill>
          </a:ln>
        </p:spPr>
        <p:txBody>
          <a:bodyPr wrap="square" rtlCol="0">
            <a:spAutoFit/>
          </a:bodyPr>
          <a:lstStyle/>
          <a:p>
            <a:r>
              <a:rPr lang="en-GB" sz="3200" b="1" dirty="0" smtClean="0"/>
              <a:t>What is the information carrying word in this instruction? What is the ‘choice’ between?</a:t>
            </a:r>
            <a:endParaRPr lang="en-GB" sz="3200" b="1" dirty="0"/>
          </a:p>
        </p:txBody>
      </p:sp>
    </p:spTree>
    <p:extLst>
      <p:ext uri="{BB962C8B-B14F-4D97-AF65-F5344CB8AC3E}">
        <p14:creationId xmlns:p14="http://schemas.microsoft.com/office/powerpoint/2010/main" val="1195245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491851" y="836712"/>
            <a:ext cx="8229600" cy="1143000"/>
          </a:xfrm>
        </p:spPr>
        <p:txBody>
          <a:bodyPr/>
          <a:lstStyle/>
          <a:p>
            <a:r>
              <a:rPr lang="en-GB" b="1" dirty="0" smtClean="0"/>
              <a:t>“Put the </a:t>
            </a:r>
            <a:r>
              <a:rPr lang="en-GB" b="1" u="sng" dirty="0" smtClean="0">
                <a:solidFill>
                  <a:srgbClr val="FF0000"/>
                </a:solidFill>
              </a:rPr>
              <a:t>scissors</a:t>
            </a:r>
            <a:r>
              <a:rPr lang="en-GB" b="1" dirty="0" smtClean="0"/>
              <a:t> in the pot.”</a:t>
            </a:r>
            <a:endParaRPr lang="en-GB" b="1" dirty="0"/>
          </a:p>
        </p:txBody>
      </p:sp>
      <p:pic>
        <p:nvPicPr>
          <p:cNvPr id="5" name="Picture 4"/>
          <p:cNvPicPr/>
          <p:nvPr/>
        </p:nvPicPr>
        <p:blipFill>
          <a:blip r:embed="rId4"/>
          <a:stretch>
            <a:fillRect/>
          </a:stretch>
        </p:blipFill>
        <p:spPr>
          <a:xfrm>
            <a:off x="2270256" y="1957918"/>
            <a:ext cx="4672791" cy="296954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9" name="Title 1"/>
          <p:cNvSpPr txBox="1">
            <a:spLocks/>
          </p:cNvSpPr>
          <p:nvPr/>
        </p:nvSpPr>
        <p:spPr>
          <a:xfrm>
            <a:off x="491851" y="4865801"/>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t>1</a:t>
            </a:r>
            <a:r>
              <a:rPr lang="en-GB" b="1" dirty="0" smtClean="0"/>
              <a:t> information carrying word</a:t>
            </a:r>
            <a:endParaRPr lang="en-GB" b="1" dirty="0"/>
          </a:p>
        </p:txBody>
      </p:sp>
    </p:spTree>
    <p:extLst>
      <p:ext uri="{BB962C8B-B14F-4D97-AF65-F5344CB8AC3E}">
        <p14:creationId xmlns:p14="http://schemas.microsoft.com/office/powerpoint/2010/main" val="2493919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475456" y="476672"/>
            <a:ext cx="8229600" cy="1143000"/>
          </a:xfrm>
        </p:spPr>
        <p:txBody>
          <a:bodyPr>
            <a:normAutofit fontScale="90000"/>
          </a:bodyPr>
          <a:lstStyle/>
          <a:p>
            <a:r>
              <a:rPr lang="en-GB" dirty="0" smtClean="0"/>
              <a:t>“Put the red scissors on top of the spotty pot.”</a:t>
            </a:r>
            <a:endParaRPr lang="en-GB" dirty="0"/>
          </a:p>
        </p:txBody>
      </p:sp>
      <p:pic>
        <p:nvPicPr>
          <p:cNvPr id="5" name="Picture 4"/>
          <p:cNvPicPr/>
          <p:nvPr/>
        </p:nvPicPr>
        <p:blipFill>
          <a:blip r:embed="rId4"/>
          <a:stretch>
            <a:fillRect/>
          </a:stretch>
        </p:blipFill>
        <p:spPr>
          <a:xfrm>
            <a:off x="2391261" y="1732736"/>
            <a:ext cx="4397990" cy="299240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9" name="TextBox 8"/>
          <p:cNvSpPr txBox="1"/>
          <p:nvPr/>
        </p:nvSpPr>
        <p:spPr>
          <a:xfrm>
            <a:off x="323528" y="4797152"/>
            <a:ext cx="8568952" cy="1077218"/>
          </a:xfrm>
          <a:prstGeom prst="rect">
            <a:avLst/>
          </a:prstGeom>
          <a:solidFill>
            <a:srgbClr val="FFFF99"/>
          </a:solidFill>
          <a:ln>
            <a:solidFill>
              <a:schemeClr val="tx1"/>
            </a:solidFill>
          </a:ln>
        </p:spPr>
        <p:txBody>
          <a:bodyPr wrap="square" rtlCol="0">
            <a:spAutoFit/>
          </a:bodyPr>
          <a:lstStyle/>
          <a:p>
            <a:r>
              <a:rPr lang="en-GB" sz="3200" b="1" dirty="0" smtClean="0"/>
              <a:t>What are the 4 information carrying words in this instruction? What are the ‘choices’ between?</a:t>
            </a:r>
            <a:endParaRPr lang="en-GB" sz="3200" b="1" dirty="0"/>
          </a:p>
        </p:txBody>
      </p:sp>
    </p:spTree>
    <p:extLst>
      <p:ext uri="{BB962C8B-B14F-4D97-AF65-F5344CB8AC3E}">
        <p14:creationId xmlns:p14="http://schemas.microsoft.com/office/powerpoint/2010/main" val="988780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7" name="Title 1"/>
          <p:cNvSpPr>
            <a:spLocks noGrp="1"/>
          </p:cNvSpPr>
          <p:nvPr>
            <p:ph type="title"/>
          </p:nvPr>
        </p:nvSpPr>
        <p:spPr>
          <a:xfrm>
            <a:off x="475456" y="332656"/>
            <a:ext cx="8229600" cy="1143000"/>
          </a:xfrm>
        </p:spPr>
        <p:txBody>
          <a:bodyPr>
            <a:normAutofit fontScale="90000"/>
          </a:bodyPr>
          <a:lstStyle/>
          <a:p>
            <a:r>
              <a:rPr lang="en-GB" b="1" dirty="0" smtClean="0"/>
              <a:t>“Put the </a:t>
            </a:r>
            <a:r>
              <a:rPr lang="en-GB" b="1" u="sng" dirty="0" smtClean="0">
                <a:solidFill>
                  <a:srgbClr val="FF0000"/>
                </a:solidFill>
              </a:rPr>
              <a:t>red</a:t>
            </a:r>
            <a:r>
              <a:rPr lang="en-GB" b="1" dirty="0" smtClean="0"/>
              <a:t> </a:t>
            </a:r>
            <a:r>
              <a:rPr lang="en-GB" b="1" u="sng" dirty="0" smtClean="0">
                <a:solidFill>
                  <a:srgbClr val="FF0000"/>
                </a:solidFill>
              </a:rPr>
              <a:t>scissors</a:t>
            </a:r>
            <a:r>
              <a:rPr lang="en-GB" b="1" dirty="0" smtClean="0"/>
              <a:t> </a:t>
            </a:r>
            <a:r>
              <a:rPr lang="en-GB" b="1" u="sng" dirty="0" smtClean="0">
                <a:solidFill>
                  <a:srgbClr val="FF0000"/>
                </a:solidFill>
              </a:rPr>
              <a:t>on top</a:t>
            </a:r>
            <a:r>
              <a:rPr lang="en-GB" b="1" dirty="0" smtClean="0">
                <a:solidFill>
                  <a:srgbClr val="FF0000"/>
                </a:solidFill>
              </a:rPr>
              <a:t> </a:t>
            </a:r>
            <a:r>
              <a:rPr lang="en-GB" b="1" dirty="0" smtClean="0"/>
              <a:t>of the </a:t>
            </a:r>
            <a:r>
              <a:rPr lang="en-GB" b="1" u="sng" dirty="0" smtClean="0">
                <a:solidFill>
                  <a:srgbClr val="FF0000"/>
                </a:solidFill>
              </a:rPr>
              <a:t>spotty</a:t>
            </a:r>
            <a:r>
              <a:rPr lang="en-GB" b="1" dirty="0" smtClean="0"/>
              <a:t> pot.”</a:t>
            </a:r>
            <a:endParaRPr lang="en-GB" b="1" dirty="0"/>
          </a:p>
        </p:txBody>
      </p:sp>
      <p:pic>
        <p:nvPicPr>
          <p:cNvPr id="9" name="Picture 8"/>
          <p:cNvPicPr/>
          <p:nvPr/>
        </p:nvPicPr>
        <p:blipFill>
          <a:blip r:embed="rId5"/>
          <a:stretch>
            <a:fillRect/>
          </a:stretch>
        </p:blipFill>
        <p:spPr>
          <a:xfrm>
            <a:off x="2407656" y="1796874"/>
            <a:ext cx="4397990" cy="2992408"/>
          </a:xfrm>
          <a:prstGeom prst="rect">
            <a:avLst/>
          </a:prstGeom>
        </p:spPr>
      </p:pic>
      <p:sp>
        <p:nvSpPr>
          <p:cNvPr id="10" name="Title 1"/>
          <p:cNvSpPr txBox="1">
            <a:spLocks/>
          </p:cNvSpPr>
          <p:nvPr/>
        </p:nvSpPr>
        <p:spPr>
          <a:xfrm>
            <a:off x="491851" y="472514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smtClean="0"/>
              <a:t>4 information carrying words</a:t>
            </a:r>
            <a:endParaRPr lang="en-GB" b="1" dirty="0"/>
          </a:p>
        </p:txBody>
      </p:sp>
    </p:spTree>
    <p:extLst>
      <p:ext uri="{BB962C8B-B14F-4D97-AF65-F5344CB8AC3E}">
        <p14:creationId xmlns:p14="http://schemas.microsoft.com/office/powerpoint/2010/main" val="20709130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p:txBody>
          <a:bodyPr/>
          <a:lstStyle/>
          <a:p>
            <a:r>
              <a:rPr lang="en-GB" dirty="0" smtClean="0"/>
              <a:t>“Put the scissors in the spotty pot.”</a:t>
            </a:r>
            <a:endParaRPr lang="en-GB" dirty="0"/>
          </a:p>
        </p:txBody>
      </p:sp>
      <p:pic>
        <p:nvPicPr>
          <p:cNvPr id="5" name="Picture 4"/>
          <p:cNvPicPr/>
          <p:nvPr/>
        </p:nvPicPr>
        <p:blipFill>
          <a:blip r:embed="rId4"/>
          <a:stretch>
            <a:fillRect/>
          </a:stretch>
        </p:blipFill>
        <p:spPr>
          <a:xfrm>
            <a:off x="2265398" y="1268760"/>
            <a:ext cx="4643834" cy="357177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7" name="TextBox 6"/>
          <p:cNvSpPr txBox="1"/>
          <p:nvPr/>
        </p:nvSpPr>
        <p:spPr>
          <a:xfrm>
            <a:off x="323528" y="4872062"/>
            <a:ext cx="8568952" cy="1077218"/>
          </a:xfrm>
          <a:prstGeom prst="rect">
            <a:avLst/>
          </a:prstGeom>
          <a:solidFill>
            <a:srgbClr val="FFFF99"/>
          </a:solidFill>
          <a:ln>
            <a:solidFill>
              <a:schemeClr val="tx1"/>
            </a:solidFill>
          </a:ln>
        </p:spPr>
        <p:txBody>
          <a:bodyPr wrap="square" rtlCol="0">
            <a:spAutoFit/>
          </a:bodyPr>
          <a:lstStyle/>
          <a:p>
            <a:r>
              <a:rPr lang="en-GB" sz="3200" b="1" dirty="0" smtClean="0"/>
              <a:t>What are the 2 information carrying words in this instruction? What are the ‘choices’ between?</a:t>
            </a:r>
            <a:endParaRPr lang="en-GB" sz="3200" b="1" dirty="0"/>
          </a:p>
        </p:txBody>
      </p:sp>
    </p:spTree>
    <p:extLst>
      <p:ext uri="{BB962C8B-B14F-4D97-AF65-F5344CB8AC3E}">
        <p14:creationId xmlns:p14="http://schemas.microsoft.com/office/powerpoint/2010/main" val="40809499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292" y="5877272"/>
            <a:ext cx="1440180" cy="669036"/>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9" name="TextBox 8"/>
          <p:cNvSpPr txBox="1"/>
          <p:nvPr/>
        </p:nvSpPr>
        <p:spPr>
          <a:xfrm>
            <a:off x="257360" y="260648"/>
            <a:ext cx="8635120" cy="4955203"/>
          </a:xfrm>
          <a:prstGeom prst="rect">
            <a:avLst/>
          </a:prstGeom>
          <a:noFill/>
        </p:spPr>
        <p:txBody>
          <a:bodyPr wrap="square" rtlCol="0">
            <a:spAutoFit/>
          </a:bodyPr>
          <a:lstStyle/>
          <a:p>
            <a:r>
              <a:rPr lang="en-GB" sz="3200" b="1" dirty="0" smtClean="0">
                <a:latin typeface="Arial" panose="020B0604020202020204" pitchFamily="34" charset="0"/>
                <a:cs typeface="Arial" panose="020B0604020202020204" pitchFamily="34" charset="0"/>
              </a:rPr>
              <a:t>At the last session…</a:t>
            </a:r>
            <a:endParaRPr lang="en-GB" sz="1200" b="1" dirty="0" smtClean="0">
              <a:latin typeface="Arial" panose="020B0604020202020204" pitchFamily="34" charset="0"/>
              <a:cs typeface="Arial" panose="020B0604020202020204" pitchFamily="34" charset="0"/>
            </a:endParaRPr>
          </a:p>
          <a:p>
            <a:endParaRPr lang="en-GB" sz="3200" b="1" dirty="0">
              <a:latin typeface="Arial" panose="020B0604020202020204" pitchFamily="34" charset="0"/>
              <a:cs typeface="Arial" panose="020B0604020202020204" pitchFamily="34" charset="0"/>
            </a:endParaRPr>
          </a:p>
          <a:p>
            <a:pPr marL="457200" indent="-457200">
              <a:buFont typeface="Wingdings" panose="05000000000000000000" pitchFamily="2" charset="2"/>
              <a:buChar char="§"/>
            </a:pPr>
            <a:r>
              <a:rPr lang="en-GB" sz="2800" b="1" dirty="0" smtClean="0">
                <a:latin typeface="Arial" panose="020B0604020202020204" pitchFamily="34" charset="0"/>
                <a:cs typeface="Arial" panose="020B0604020202020204" pitchFamily="34" charset="0"/>
              </a:rPr>
              <a:t>We explored the theoretical perspective of working memory.</a:t>
            </a:r>
          </a:p>
          <a:p>
            <a:pPr marL="457200" indent="-457200">
              <a:buFont typeface="Wingdings" panose="05000000000000000000" pitchFamily="2" charset="2"/>
              <a:buChar char="§"/>
            </a:pPr>
            <a:endParaRPr lang="en-GB" sz="2800" b="1" dirty="0">
              <a:latin typeface="Arial" panose="020B0604020202020204" pitchFamily="34" charset="0"/>
              <a:cs typeface="Arial" panose="020B0604020202020204" pitchFamily="34" charset="0"/>
            </a:endParaRPr>
          </a:p>
          <a:p>
            <a:pPr marL="457200" indent="-457200">
              <a:buFont typeface="Wingdings" panose="05000000000000000000" pitchFamily="2" charset="2"/>
              <a:buChar char="§"/>
            </a:pPr>
            <a:r>
              <a:rPr lang="en-GB" sz="2800" b="1" dirty="0" smtClean="0">
                <a:latin typeface="Arial" panose="020B0604020202020204" pitchFamily="34" charset="0"/>
                <a:cs typeface="Arial" panose="020B0604020202020204" pitchFamily="34" charset="0"/>
              </a:rPr>
              <a:t>We identified possible signs of working memory overload in the classroom.</a:t>
            </a:r>
          </a:p>
          <a:p>
            <a:pPr marL="457200" indent="-457200">
              <a:buFont typeface="Wingdings" panose="05000000000000000000" pitchFamily="2" charset="2"/>
              <a:buChar char="§"/>
            </a:pPr>
            <a:endParaRPr lang="en-GB" sz="2800" b="1" dirty="0">
              <a:latin typeface="Arial" panose="020B0604020202020204" pitchFamily="34" charset="0"/>
              <a:cs typeface="Arial" panose="020B0604020202020204" pitchFamily="34" charset="0"/>
            </a:endParaRPr>
          </a:p>
          <a:p>
            <a:pPr marL="457200" indent="-457200">
              <a:buFont typeface="Wingdings" panose="05000000000000000000" pitchFamily="2" charset="2"/>
              <a:buChar char="§"/>
            </a:pPr>
            <a:r>
              <a:rPr lang="en-GB" sz="2800" b="1" dirty="0" smtClean="0">
                <a:latin typeface="Arial" panose="020B0604020202020204" pitchFamily="34" charset="0"/>
                <a:cs typeface="Arial" panose="020B0604020202020204" pitchFamily="34" charset="0"/>
              </a:rPr>
              <a:t>We explored possible ways of reducing working memory overload and creating a working memory friendly classroom.</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81306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p:txBody>
          <a:bodyPr>
            <a:normAutofit fontScale="90000"/>
          </a:bodyPr>
          <a:lstStyle/>
          <a:p>
            <a:r>
              <a:rPr lang="en-GB" b="1" dirty="0" smtClean="0"/>
              <a:t>“Put the </a:t>
            </a:r>
            <a:r>
              <a:rPr lang="en-GB" b="1" u="sng" dirty="0" smtClean="0">
                <a:solidFill>
                  <a:srgbClr val="FF0000"/>
                </a:solidFill>
              </a:rPr>
              <a:t>scissors</a:t>
            </a:r>
            <a:r>
              <a:rPr lang="en-GB" b="1" dirty="0" smtClean="0"/>
              <a:t> in the </a:t>
            </a:r>
            <a:r>
              <a:rPr lang="en-GB" b="1" u="sng" dirty="0" smtClean="0">
                <a:solidFill>
                  <a:srgbClr val="FF0000"/>
                </a:solidFill>
              </a:rPr>
              <a:t>spotty</a:t>
            </a:r>
            <a:r>
              <a:rPr lang="en-GB" b="1" dirty="0" smtClean="0"/>
              <a:t> pot.”</a:t>
            </a:r>
            <a:endParaRPr lang="en-GB" b="1" dirty="0"/>
          </a:p>
        </p:txBody>
      </p:sp>
      <p:pic>
        <p:nvPicPr>
          <p:cNvPr id="5" name="Picture 4"/>
          <p:cNvPicPr/>
          <p:nvPr/>
        </p:nvPicPr>
        <p:blipFill>
          <a:blip r:embed="rId4"/>
          <a:stretch>
            <a:fillRect/>
          </a:stretch>
        </p:blipFill>
        <p:spPr>
          <a:xfrm>
            <a:off x="2265398" y="1268760"/>
            <a:ext cx="4643834" cy="357177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9" name="Title 1"/>
          <p:cNvSpPr txBox="1">
            <a:spLocks/>
          </p:cNvSpPr>
          <p:nvPr/>
        </p:nvSpPr>
        <p:spPr>
          <a:xfrm>
            <a:off x="491851" y="472514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t>2</a:t>
            </a:r>
            <a:r>
              <a:rPr lang="en-GB" b="1" dirty="0" smtClean="0"/>
              <a:t> information carrying words</a:t>
            </a:r>
            <a:endParaRPr lang="en-GB" b="1" dirty="0"/>
          </a:p>
        </p:txBody>
      </p:sp>
    </p:spTree>
    <p:extLst>
      <p:ext uri="{BB962C8B-B14F-4D97-AF65-F5344CB8AC3E}">
        <p14:creationId xmlns:p14="http://schemas.microsoft.com/office/powerpoint/2010/main" val="8733582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5" name="Title 1"/>
          <p:cNvSpPr>
            <a:spLocks noGrp="1"/>
          </p:cNvSpPr>
          <p:nvPr>
            <p:ph type="title"/>
          </p:nvPr>
        </p:nvSpPr>
        <p:spPr>
          <a:xfrm>
            <a:off x="549536" y="3150096"/>
            <a:ext cx="8229600" cy="1143000"/>
          </a:xfrm>
        </p:spPr>
        <p:txBody>
          <a:bodyPr>
            <a:normAutofit fontScale="90000"/>
          </a:bodyPr>
          <a:lstStyle/>
          <a:p>
            <a:r>
              <a:rPr lang="en-GB" sz="4000" dirty="0"/>
              <a:t>In the classroom there are times when we will ask children to follow a number of sequential oral instructions. A child’s working memory may become overloaded when there are too many chunks of information to process at one time, and the number of information carrying words will contribute to this.</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
        <p:nvSpPr>
          <p:cNvPr id="2" name="TextBox 1"/>
          <p:cNvSpPr txBox="1"/>
          <p:nvPr/>
        </p:nvSpPr>
        <p:spPr>
          <a:xfrm>
            <a:off x="323528" y="548680"/>
            <a:ext cx="8568952" cy="923330"/>
          </a:xfrm>
          <a:prstGeom prst="rect">
            <a:avLst/>
          </a:prstGeom>
          <a:noFill/>
        </p:spPr>
        <p:txBody>
          <a:bodyPr wrap="square" rtlCol="0">
            <a:spAutoFit/>
          </a:bodyPr>
          <a:lstStyle/>
          <a:p>
            <a:pPr algn="ctr"/>
            <a:r>
              <a:rPr lang="en-GB" sz="5400" b="1" dirty="0" smtClean="0"/>
              <a:t>Why is this important?</a:t>
            </a:r>
            <a:endParaRPr lang="en-GB" sz="5400" b="1" dirty="0"/>
          </a:p>
        </p:txBody>
      </p:sp>
    </p:spTree>
    <p:extLst>
      <p:ext uri="{BB962C8B-B14F-4D97-AF65-F5344CB8AC3E}">
        <p14:creationId xmlns:p14="http://schemas.microsoft.com/office/powerpoint/2010/main" val="27187919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p:txBody>
          <a:bodyPr/>
          <a:lstStyle/>
          <a:p>
            <a:r>
              <a:rPr lang="en-GB" sz="5400" b="1" dirty="0" smtClean="0"/>
              <a:t>Does this sound familiar?</a:t>
            </a:r>
            <a:endParaRPr lang="en-GB" sz="5400" b="1" dirty="0"/>
          </a:p>
        </p:txBody>
      </p:sp>
      <p:pic>
        <p:nvPicPr>
          <p:cNvPr id="5" name="Picture 4"/>
          <p:cNvPicPr/>
          <p:nvPr/>
        </p:nvPicPr>
        <p:blipFill>
          <a:blip r:embed="rId4"/>
          <a:stretch>
            <a:fillRect/>
          </a:stretch>
        </p:blipFill>
        <p:spPr>
          <a:xfrm rot="5400000">
            <a:off x="284972" y="1860020"/>
            <a:ext cx="4631872" cy="3546648"/>
          </a:xfrm>
          <a:prstGeom prst="rect">
            <a:avLst/>
          </a:prstGeom>
        </p:spPr>
      </p:pic>
      <p:sp>
        <p:nvSpPr>
          <p:cNvPr id="3" name="TextBox 2"/>
          <p:cNvSpPr txBox="1"/>
          <p:nvPr/>
        </p:nvSpPr>
        <p:spPr>
          <a:xfrm>
            <a:off x="4788024" y="2358617"/>
            <a:ext cx="3798168" cy="304698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400" b="1" i="1" dirty="0"/>
              <a:t>‘Now you’ve finished, put your picture in </a:t>
            </a:r>
            <a:r>
              <a:rPr lang="en-GB" sz="2400" b="1" i="1" dirty="0" smtClean="0"/>
              <a:t>my </a:t>
            </a:r>
            <a:r>
              <a:rPr lang="en-GB" sz="2400" b="1" i="1" dirty="0"/>
              <a:t>blue tray on the table, then put your </a:t>
            </a:r>
            <a:r>
              <a:rPr lang="en-GB" sz="2400" b="1" i="1" dirty="0" smtClean="0"/>
              <a:t>crayons </a:t>
            </a:r>
            <a:r>
              <a:rPr lang="en-GB" sz="2400" b="1" i="1" dirty="0"/>
              <a:t>in the spotty pot before taking a </a:t>
            </a:r>
            <a:r>
              <a:rPr lang="en-GB" sz="2400" b="1" i="1" dirty="0" smtClean="0"/>
              <a:t>book </a:t>
            </a:r>
            <a:r>
              <a:rPr lang="en-GB" sz="2400" b="1" i="1" dirty="0"/>
              <a:t>from the red tray and sitting </a:t>
            </a:r>
            <a:r>
              <a:rPr lang="en-GB" sz="2400" b="1" i="1" dirty="0" smtClean="0"/>
              <a:t>back down</a:t>
            </a:r>
            <a:r>
              <a:rPr lang="en-GB" sz="2400" b="1" i="1" dirty="0"/>
              <a:t>.’</a:t>
            </a:r>
            <a:endParaRPr lang="en-GB" sz="2400" b="1"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Tree>
    <p:extLst>
      <p:ext uri="{BB962C8B-B14F-4D97-AF65-F5344CB8AC3E}">
        <p14:creationId xmlns:p14="http://schemas.microsoft.com/office/powerpoint/2010/main" val="220495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434008" y="548680"/>
            <a:ext cx="8229600" cy="1143000"/>
          </a:xfrm>
        </p:spPr>
        <p:txBody>
          <a:bodyPr>
            <a:normAutofit fontScale="90000"/>
          </a:bodyPr>
          <a:lstStyle/>
          <a:p>
            <a:r>
              <a:rPr lang="en-GB" dirty="0" smtClean="0"/>
              <a:t>A child may find processing this difficult due to:</a:t>
            </a:r>
            <a:endParaRPr lang="en-GB" dirty="0"/>
          </a:p>
        </p:txBody>
      </p:sp>
      <p:sp>
        <p:nvSpPr>
          <p:cNvPr id="3" name="TextBox 2"/>
          <p:cNvSpPr txBox="1"/>
          <p:nvPr/>
        </p:nvSpPr>
        <p:spPr>
          <a:xfrm>
            <a:off x="467544" y="1916832"/>
            <a:ext cx="8311592" cy="4247317"/>
          </a:xfrm>
          <a:prstGeom prst="rect">
            <a:avLst/>
          </a:prstGeom>
          <a:noFill/>
        </p:spPr>
        <p:txBody>
          <a:bodyPr wrap="square" rtlCol="0">
            <a:spAutoFit/>
          </a:bodyPr>
          <a:lstStyle/>
          <a:p>
            <a:pPr marL="285750" lvl="0" indent="-285750">
              <a:buFont typeface="Wingdings" panose="05000000000000000000" pitchFamily="2" charset="2"/>
              <a:buChar char="§"/>
            </a:pPr>
            <a:r>
              <a:rPr lang="en-GB" sz="3200" dirty="0" smtClean="0"/>
              <a:t>the </a:t>
            </a:r>
            <a:r>
              <a:rPr lang="en-GB" sz="3200" dirty="0"/>
              <a:t>amount of information to hold and process at one time in the child’s working memory</a:t>
            </a:r>
          </a:p>
          <a:p>
            <a:pPr marL="285750" lvl="0" indent="-285750">
              <a:buFont typeface="Wingdings" panose="05000000000000000000" pitchFamily="2" charset="2"/>
              <a:buChar char="§"/>
            </a:pPr>
            <a:r>
              <a:rPr lang="en-GB" sz="3200" dirty="0"/>
              <a:t>the number of language concepts which are needed, e.g. ‘after’, ‘before’, ‘then’</a:t>
            </a:r>
          </a:p>
          <a:p>
            <a:pPr marL="285750" lvl="0" indent="-285750">
              <a:buFont typeface="Wingdings" panose="05000000000000000000" pitchFamily="2" charset="2"/>
              <a:buChar char="§"/>
            </a:pPr>
            <a:r>
              <a:rPr lang="en-GB" sz="3200" dirty="0"/>
              <a:t>the amount of thinking time required for each chunk of information</a:t>
            </a:r>
          </a:p>
          <a:p>
            <a:pPr marL="285750" lvl="0" indent="-285750">
              <a:buFont typeface="Wingdings" panose="05000000000000000000" pitchFamily="2" charset="2"/>
              <a:buChar char="§"/>
            </a:pPr>
            <a:r>
              <a:rPr lang="en-GB" sz="3200" dirty="0"/>
              <a:t>the lack of cues to support processing.</a:t>
            </a:r>
          </a:p>
          <a:p>
            <a:endParaRPr lang="en-GB"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6008801"/>
            <a:ext cx="1065542" cy="537507"/>
          </a:xfrm>
          <a:prstGeom prst="rect">
            <a:avLst/>
          </a:prstGeom>
        </p:spPr>
      </p:pic>
    </p:spTree>
    <p:extLst>
      <p:ext uri="{BB962C8B-B14F-4D97-AF65-F5344CB8AC3E}">
        <p14:creationId xmlns:p14="http://schemas.microsoft.com/office/powerpoint/2010/main" val="12356026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323528" y="274638"/>
            <a:ext cx="8363272" cy="1143000"/>
          </a:xfrm>
        </p:spPr>
        <p:txBody>
          <a:bodyPr>
            <a:normAutofit fontScale="90000"/>
          </a:bodyPr>
          <a:lstStyle/>
          <a:p>
            <a:pPr algn="l"/>
            <a:r>
              <a:rPr lang="en-GB" sz="5400" b="1" dirty="0" smtClean="0"/>
              <a:t>How can we make this more working memory friendly? </a:t>
            </a:r>
            <a:endParaRPr lang="en-GB" sz="5400" b="1" dirty="0"/>
          </a:p>
        </p:txBody>
      </p:sp>
      <p:pic>
        <p:nvPicPr>
          <p:cNvPr id="5" name="Picture 4"/>
          <p:cNvPicPr/>
          <p:nvPr/>
        </p:nvPicPr>
        <p:blipFill>
          <a:blip r:embed="rId4"/>
          <a:stretch>
            <a:fillRect/>
          </a:stretch>
        </p:blipFill>
        <p:spPr>
          <a:xfrm rot="5400000">
            <a:off x="280830" y="2303988"/>
            <a:ext cx="4549891" cy="3456384"/>
          </a:xfrm>
          <a:prstGeom prst="rect">
            <a:avLst/>
          </a:prstGeom>
        </p:spPr>
      </p:pic>
      <p:sp>
        <p:nvSpPr>
          <p:cNvPr id="3" name="TextBox 2"/>
          <p:cNvSpPr txBox="1"/>
          <p:nvPr/>
        </p:nvSpPr>
        <p:spPr>
          <a:xfrm>
            <a:off x="4764934" y="2420888"/>
            <a:ext cx="3294112" cy="304698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2400" b="1" i="1" dirty="0"/>
              <a:t>‘Now you’ve finished, put your picture in </a:t>
            </a:r>
            <a:r>
              <a:rPr lang="en-GB" sz="2400" b="1" i="1" dirty="0" smtClean="0"/>
              <a:t>my </a:t>
            </a:r>
            <a:r>
              <a:rPr lang="en-GB" sz="2400" b="1" i="1" dirty="0"/>
              <a:t>blue tray on the table, then put your </a:t>
            </a:r>
            <a:r>
              <a:rPr lang="en-GB" sz="2400" b="1" i="1" dirty="0" smtClean="0"/>
              <a:t>crayons </a:t>
            </a:r>
            <a:r>
              <a:rPr lang="en-GB" sz="2400" b="1" i="1" dirty="0"/>
              <a:t>in the spotty pot before taking a </a:t>
            </a:r>
            <a:r>
              <a:rPr lang="en-GB" sz="2400" b="1" i="1" dirty="0" smtClean="0"/>
              <a:t>book </a:t>
            </a:r>
            <a:r>
              <a:rPr lang="en-GB" sz="2400" b="1" i="1" dirty="0"/>
              <a:t>from the red tray and sitting </a:t>
            </a:r>
            <a:r>
              <a:rPr lang="en-GB" sz="2400" b="1" i="1" dirty="0" smtClean="0"/>
              <a:t>back down</a:t>
            </a:r>
            <a:r>
              <a:rPr lang="en-GB" sz="2400" b="1" i="1" dirty="0"/>
              <a:t>.’</a:t>
            </a:r>
            <a:endParaRPr lang="en-GB" sz="2400" b="1"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443221"/>
            <a:ext cx="1065542" cy="537507"/>
          </a:xfrm>
          <a:prstGeom prst="rect">
            <a:avLst/>
          </a:prstGeom>
        </p:spPr>
      </p:pic>
    </p:spTree>
    <p:extLst>
      <p:ext uri="{BB962C8B-B14F-4D97-AF65-F5344CB8AC3E}">
        <p14:creationId xmlns:p14="http://schemas.microsoft.com/office/powerpoint/2010/main" val="3003753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sp>
        <p:nvSpPr>
          <p:cNvPr id="2" name="Title 1"/>
          <p:cNvSpPr>
            <a:spLocks noGrp="1"/>
          </p:cNvSpPr>
          <p:nvPr>
            <p:ph type="title"/>
          </p:nvPr>
        </p:nvSpPr>
        <p:spPr>
          <a:xfrm>
            <a:off x="144016" y="476672"/>
            <a:ext cx="8229600" cy="1143000"/>
          </a:xfrm>
        </p:spPr>
        <p:txBody>
          <a:bodyPr>
            <a:normAutofit fontScale="90000"/>
          </a:bodyPr>
          <a:lstStyle/>
          <a:p>
            <a:pPr algn="l"/>
            <a:r>
              <a:rPr lang="en-GB" dirty="0"/>
              <a:t>We could change this instruction by modelling/ gesturing </a:t>
            </a:r>
            <a:r>
              <a:rPr lang="en-GB" b="1" dirty="0"/>
              <a:t>each</a:t>
            </a:r>
            <a:r>
              <a:rPr lang="en-GB" dirty="0"/>
              <a:t> step:</a:t>
            </a:r>
          </a:p>
        </p:txBody>
      </p:sp>
      <p:sp>
        <p:nvSpPr>
          <p:cNvPr id="3" name="TextBox 2"/>
          <p:cNvSpPr txBox="1"/>
          <p:nvPr/>
        </p:nvSpPr>
        <p:spPr>
          <a:xfrm>
            <a:off x="360040" y="1916832"/>
            <a:ext cx="5580112" cy="458587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en-GB" sz="2800" b="1" dirty="0" smtClean="0"/>
              <a:t>Step </a:t>
            </a:r>
            <a:r>
              <a:rPr lang="en-GB" sz="2800" b="1" dirty="0"/>
              <a:t>1:</a:t>
            </a:r>
            <a:r>
              <a:rPr lang="en-GB" sz="2800" dirty="0"/>
              <a:t> ‘Put your picture into the blue tray’.</a:t>
            </a:r>
          </a:p>
          <a:p>
            <a:pPr lvl="0"/>
            <a:r>
              <a:rPr lang="en-GB" sz="2800" b="1" dirty="0"/>
              <a:t>Step 2:</a:t>
            </a:r>
            <a:r>
              <a:rPr lang="en-GB" sz="2800" dirty="0"/>
              <a:t> ‘Then put your crayons into the spotty pot.’</a:t>
            </a:r>
          </a:p>
          <a:p>
            <a:pPr lvl="0"/>
            <a:r>
              <a:rPr lang="en-GB" sz="2800" b="1" dirty="0"/>
              <a:t>Step 3:</a:t>
            </a:r>
            <a:r>
              <a:rPr lang="en-GB" sz="2800" dirty="0"/>
              <a:t> ‘Choose a book from the red tray and sit back down.’</a:t>
            </a:r>
          </a:p>
          <a:p>
            <a:endParaRPr lang="en-GB" sz="2400" dirty="0"/>
          </a:p>
          <a:p>
            <a:r>
              <a:rPr lang="en-GB" sz="2000" b="1" dirty="0"/>
              <a:t>Key visuals and labels can be used across the environment to support directions and instructions, e.g. a photograph of pieces of work in a tray and a visual of scissors on the scissor pot</a:t>
            </a:r>
            <a:r>
              <a:rPr lang="en-GB" sz="2000" b="1" dirty="0" smtClean="0"/>
              <a:t>.</a:t>
            </a:r>
            <a:endParaRPr lang="en-GB" sz="2000" b="1" dirty="0"/>
          </a:p>
        </p:txBody>
      </p:sp>
      <p:pic>
        <p:nvPicPr>
          <p:cNvPr id="6" name="Picture 5"/>
          <p:cNvPicPr/>
          <p:nvPr/>
        </p:nvPicPr>
        <p:blipFill>
          <a:blip r:embed="rId4"/>
          <a:stretch>
            <a:fillRect/>
          </a:stretch>
        </p:blipFill>
        <p:spPr>
          <a:xfrm rot="5400000">
            <a:off x="5574056" y="2558848"/>
            <a:ext cx="3680537" cy="266827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360" y="443221"/>
            <a:ext cx="1065542" cy="537507"/>
          </a:xfrm>
          <a:prstGeom prst="rect">
            <a:avLst/>
          </a:prstGeom>
        </p:spPr>
      </p:pic>
    </p:spTree>
    <p:extLst>
      <p:ext uri="{BB962C8B-B14F-4D97-AF65-F5344CB8AC3E}">
        <p14:creationId xmlns:p14="http://schemas.microsoft.com/office/powerpoint/2010/main" val="11086048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43" name="TextBox 42"/>
          <p:cNvSpPr txBox="1"/>
          <p:nvPr/>
        </p:nvSpPr>
        <p:spPr>
          <a:xfrm>
            <a:off x="273050" y="487146"/>
            <a:ext cx="8506086" cy="4216539"/>
          </a:xfrm>
          <a:prstGeom prst="rect">
            <a:avLst/>
          </a:prstGeom>
          <a:noFill/>
        </p:spPr>
        <p:txBody>
          <a:bodyPr wrap="square" rtlCol="0">
            <a:spAutoFit/>
          </a:bodyPr>
          <a:lstStyle/>
          <a:p>
            <a:r>
              <a:rPr lang="en-GB" sz="2800" b="1" dirty="0" smtClean="0">
                <a:solidFill>
                  <a:srgbClr val="000000"/>
                </a:solidFill>
                <a:latin typeface="Arial" panose="020B0604020202020204" pitchFamily="34" charset="0"/>
                <a:cs typeface="Arial" panose="020B0604020202020204" pitchFamily="34" charset="0"/>
              </a:rPr>
              <a:t>Next steps:</a:t>
            </a:r>
          </a:p>
          <a:p>
            <a:endParaRPr lang="en-GB" sz="2400" dirty="0">
              <a:solidFill>
                <a:srgbClr val="000000"/>
              </a:solidFill>
              <a:latin typeface="Arial" panose="020B0604020202020204" pitchFamily="34" charset="0"/>
              <a:cs typeface="Arial" panose="020B0604020202020204" pitchFamily="34" charset="0"/>
            </a:endParaRPr>
          </a:p>
          <a:p>
            <a:r>
              <a:rPr lang="en-GB" sz="2400" b="1" dirty="0" smtClean="0">
                <a:solidFill>
                  <a:srgbClr val="000000"/>
                </a:solidFill>
                <a:latin typeface="Arial" panose="020B0604020202020204" pitchFamily="34" charset="0"/>
                <a:cs typeface="Arial" panose="020B0604020202020204" pitchFamily="34" charset="0"/>
              </a:rPr>
              <a:t>Reflect:</a:t>
            </a:r>
            <a:endParaRPr lang="en-GB" sz="2400" b="1" dirty="0">
              <a:solidFill>
                <a:srgbClr val="000000"/>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
            </a:pPr>
            <a:r>
              <a:rPr lang="en-GB" sz="2400" dirty="0">
                <a:solidFill>
                  <a:srgbClr val="000000"/>
                </a:solidFill>
                <a:latin typeface="Arial" panose="020B0604020202020204" pitchFamily="34" charset="0"/>
                <a:cs typeface="Arial" panose="020B0604020202020204" pitchFamily="34" charset="0"/>
              </a:rPr>
              <a:t>How will you use today’s learning </a:t>
            </a:r>
            <a:r>
              <a:rPr lang="en-GB" sz="2400" dirty="0" smtClean="0">
                <a:solidFill>
                  <a:srgbClr val="000000"/>
                </a:solidFill>
                <a:latin typeface="Arial" panose="020B0604020202020204" pitchFamily="34" charset="0"/>
                <a:cs typeface="Arial" panose="020B0604020202020204" pitchFamily="34" charset="0"/>
              </a:rPr>
              <a:t>on working memory to prevent working memory overload and develop a working memory friendly classroom?</a:t>
            </a:r>
          </a:p>
          <a:p>
            <a:pPr marL="342900" indent="-342900">
              <a:buFont typeface="Wingdings" panose="05000000000000000000" pitchFamily="2" charset="2"/>
              <a:buChar char="§"/>
            </a:pPr>
            <a:endParaRPr lang="en-GB" sz="2400" dirty="0">
              <a:solidFill>
                <a:srgbClr val="000000"/>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
            </a:pPr>
            <a:r>
              <a:rPr lang="en-GB" sz="2400" dirty="0" smtClean="0">
                <a:solidFill>
                  <a:srgbClr val="000000"/>
                </a:solidFill>
                <a:latin typeface="Arial" panose="020B0604020202020204" pitchFamily="34" charset="0"/>
                <a:cs typeface="Arial" panose="020B0604020202020204" pitchFamily="34" charset="0"/>
              </a:rPr>
              <a:t>How could you observe the impact of planning for working memory prevention and developing a working memory friendly classroom?</a:t>
            </a:r>
          </a:p>
          <a:p>
            <a:endParaRPr lang="en-GB" sz="2400" dirty="0">
              <a:solidFill>
                <a:srgbClr val="000000"/>
              </a:solidFill>
              <a:latin typeface="Arial" panose="020B0604020202020204" pitchFamily="34" charset="0"/>
              <a:cs typeface="Arial" panose="020B0604020202020204" pitchFamily="34" charset="0"/>
            </a:endParaRPr>
          </a:p>
        </p:txBody>
      </p:sp>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59869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41"/>
            <a:ext cx="9144000" cy="6838718"/>
          </a:xfrm>
          <a:prstGeom prst="rect">
            <a:avLst/>
          </a:prstGeom>
        </p:spPr>
      </p:pic>
    </p:spTree>
    <p:extLst>
      <p:ext uri="{BB962C8B-B14F-4D97-AF65-F5344CB8AC3E}">
        <p14:creationId xmlns:p14="http://schemas.microsoft.com/office/powerpoint/2010/main" val="3441455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323528" y="488866"/>
            <a:ext cx="8568952" cy="707886"/>
          </a:xfrm>
          <a:prstGeom prst="rect">
            <a:avLst/>
          </a:prstGeom>
          <a:noFill/>
        </p:spPr>
        <p:txBody>
          <a:bodyPr wrap="square" rtlCol="0">
            <a:spAutoFit/>
          </a:bodyPr>
          <a:lstStyle/>
          <a:p>
            <a:pPr algn="ctr"/>
            <a:r>
              <a:rPr lang="en-GB" sz="4000" b="1" dirty="0" smtClean="0">
                <a:solidFill>
                  <a:srgbClr val="000000"/>
                </a:solidFill>
                <a:latin typeface="Arial" panose="020B0604020202020204" pitchFamily="34" charset="0"/>
                <a:cs typeface="Arial" panose="020B0604020202020204" pitchFamily="34" charset="0"/>
              </a:rPr>
              <a:t>What did you try out?</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404664"/>
            <a:ext cx="1440180" cy="66903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cxnSp>
        <p:nvCxnSpPr>
          <p:cNvPr id="4" name="Straight Connector 3"/>
          <p:cNvCxnSpPr>
            <a:stCxn id="3" idx="2"/>
            <a:endCxn id="8" idx="2"/>
          </p:cNvCxnSpPr>
          <p:nvPr/>
        </p:nvCxnSpPr>
        <p:spPr>
          <a:xfrm flipH="1">
            <a:off x="4590256" y="1196752"/>
            <a:ext cx="17748" cy="5544616"/>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23528" y="1196752"/>
            <a:ext cx="3960440" cy="954107"/>
          </a:xfrm>
          <a:prstGeom prst="rect">
            <a:avLst/>
          </a:prstGeom>
          <a:noFill/>
        </p:spPr>
        <p:txBody>
          <a:bodyPr wrap="square" rtlCol="0">
            <a:spAutoFit/>
          </a:bodyPr>
          <a:lstStyle/>
          <a:p>
            <a:pPr algn="ctr"/>
            <a:r>
              <a:rPr lang="en-GB" sz="2800" b="1" dirty="0" smtClean="0"/>
              <a:t>The task set at the end of the first session:</a:t>
            </a:r>
            <a:endParaRPr lang="en-GB" sz="2800" b="1" dirty="0"/>
          </a:p>
        </p:txBody>
      </p:sp>
      <p:sp>
        <p:nvSpPr>
          <p:cNvPr id="9" name="Content Placeholder 2"/>
          <p:cNvSpPr>
            <a:spLocks noGrp="1"/>
          </p:cNvSpPr>
          <p:nvPr>
            <p:ph idx="1"/>
          </p:nvPr>
        </p:nvSpPr>
        <p:spPr>
          <a:xfrm>
            <a:off x="395536" y="2143397"/>
            <a:ext cx="3970784" cy="4525963"/>
          </a:xfrm>
        </p:spPr>
        <p:txBody>
          <a:bodyPr>
            <a:noAutofit/>
          </a:bodyPr>
          <a:lstStyle/>
          <a:p>
            <a:pPr marL="0" indent="0">
              <a:buNone/>
            </a:pPr>
            <a:r>
              <a:rPr lang="en-GB" sz="2400" dirty="0" smtClean="0"/>
              <a:t>Between now and Part 2, observe and reflect:</a:t>
            </a:r>
          </a:p>
          <a:p>
            <a:pPr lvl="1"/>
            <a:r>
              <a:rPr lang="en-GB" sz="2200" dirty="0" smtClean="0"/>
              <a:t>What signs do you see of children getting overwhelmed by information processing demands?</a:t>
            </a:r>
          </a:p>
          <a:p>
            <a:pPr lvl="1"/>
            <a:r>
              <a:rPr lang="en-GB" sz="2200" dirty="0" smtClean="0"/>
              <a:t>What small adaptations can you try for tasks?</a:t>
            </a:r>
          </a:p>
          <a:p>
            <a:pPr lvl="1"/>
            <a:r>
              <a:rPr lang="en-GB" sz="2200" dirty="0" smtClean="0"/>
              <a:t>How would you know if those helped?</a:t>
            </a:r>
          </a:p>
          <a:p>
            <a:pPr lvl="1"/>
            <a:r>
              <a:rPr lang="en-GB" sz="2200" dirty="0" smtClean="0"/>
              <a:t>Did they? What next?</a:t>
            </a:r>
            <a:endParaRPr lang="en-GB" sz="2200" dirty="0"/>
          </a:p>
        </p:txBody>
      </p:sp>
      <p:sp>
        <p:nvSpPr>
          <p:cNvPr id="10" name="TextBox 9"/>
          <p:cNvSpPr txBox="1"/>
          <p:nvPr/>
        </p:nvSpPr>
        <p:spPr>
          <a:xfrm>
            <a:off x="4860032" y="1268760"/>
            <a:ext cx="3960440" cy="523220"/>
          </a:xfrm>
          <a:prstGeom prst="rect">
            <a:avLst/>
          </a:prstGeom>
          <a:noFill/>
        </p:spPr>
        <p:txBody>
          <a:bodyPr wrap="square" rtlCol="0">
            <a:spAutoFit/>
          </a:bodyPr>
          <a:lstStyle/>
          <a:p>
            <a:pPr algn="ctr"/>
            <a:r>
              <a:rPr lang="en-GB" sz="2800" b="1" dirty="0" smtClean="0"/>
              <a:t>How did you get on?</a:t>
            </a:r>
            <a:endParaRPr lang="en-GB" sz="2800" b="1" dirty="0"/>
          </a:p>
        </p:txBody>
      </p:sp>
      <p:sp>
        <p:nvSpPr>
          <p:cNvPr id="11" name="TextBox 10"/>
          <p:cNvSpPr txBox="1"/>
          <p:nvPr/>
        </p:nvSpPr>
        <p:spPr>
          <a:xfrm>
            <a:off x="4716016" y="1929021"/>
            <a:ext cx="4176464" cy="4524315"/>
          </a:xfrm>
          <a:prstGeom prst="rect">
            <a:avLst/>
          </a:prstGeom>
          <a:noFill/>
        </p:spPr>
        <p:txBody>
          <a:bodyPr wrap="square" rtlCol="0">
            <a:spAutoFit/>
          </a:bodyPr>
          <a:lstStyle/>
          <a:p>
            <a:pPr marL="342900" indent="-342900">
              <a:buFont typeface="+mj-lt"/>
              <a:buAutoNum type="arabicPeriod"/>
            </a:pPr>
            <a:r>
              <a:rPr lang="en-GB" sz="2400" dirty="0" smtClean="0"/>
              <a:t>How did you use the Working Memory Overload checklist to identify signs of overload?</a:t>
            </a:r>
          </a:p>
          <a:p>
            <a:pPr marL="342900" indent="-342900">
              <a:buFont typeface="+mj-lt"/>
              <a:buAutoNum type="arabicPeriod"/>
            </a:pPr>
            <a:endParaRPr lang="en-GB" sz="2400" dirty="0" smtClean="0"/>
          </a:p>
          <a:p>
            <a:pPr marL="342900" indent="-342900">
              <a:buFont typeface="+mj-lt"/>
              <a:buAutoNum type="arabicPeriod"/>
            </a:pPr>
            <a:r>
              <a:rPr lang="en-GB" sz="2400" dirty="0" smtClean="0"/>
              <a:t>In what tasks were signs of working memory overload most prevalent?</a:t>
            </a:r>
            <a:br>
              <a:rPr lang="en-GB" sz="2400" dirty="0" smtClean="0"/>
            </a:br>
            <a:endParaRPr lang="en-GB" sz="2400" dirty="0" smtClean="0"/>
          </a:p>
          <a:p>
            <a:pPr marL="342900" indent="-342900">
              <a:buFont typeface="+mj-lt"/>
              <a:buAutoNum type="arabicPeriod"/>
            </a:pPr>
            <a:r>
              <a:rPr lang="en-GB" sz="2400" dirty="0" smtClean="0"/>
              <a:t>Based on your observations, what adaptions did you make to prevent working memory overload?</a:t>
            </a:r>
            <a:endParaRPr lang="en-GB" sz="2400" dirty="0"/>
          </a:p>
        </p:txBody>
      </p:sp>
    </p:spTree>
    <p:extLst>
      <p:ext uri="{BB962C8B-B14F-4D97-AF65-F5344CB8AC3E}">
        <p14:creationId xmlns:p14="http://schemas.microsoft.com/office/powerpoint/2010/main" val="3425945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409490"/>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3594" y="475256"/>
            <a:ext cx="1065542" cy="537507"/>
          </a:xfrm>
          <a:prstGeom prst="rect">
            <a:avLst/>
          </a:prstGeom>
        </p:spPr>
      </p:pic>
      <p:sp>
        <p:nvSpPr>
          <p:cNvPr id="9" name="TextBox 8"/>
          <p:cNvSpPr txBox="1"/>
          <p:nvPr/>
        </p:nvSpPr>
        <p:spPr>
          <a:xfrm>
            <a:off x="256489" y="1078526"/>
            <a:ext cx="8605666" cy="1200329"/>
          </a:xfrm>
          <a:prstGeom prst="rect">
            <a:avLst/>
          </a:prstGeom>
          <a:noFill/>
        </p:spPr>
        <p:txBody>
          <a:bodyPr wrap="square" rtlCol="0">
            <a:spAutoFit/>
          </a:bodyPr>
          <a:lstStyle/>
          <a:p>
            <a:pPr algn="ctr"/>
            <a:r>
              <a:rPr lang="en-GB" sz="3600" b="1" dirty="0" smtClean="0"/>
              <a:t>Where are the signs of working memory overload most often seen in school?</a:t>
            </a:r>
            <a:endParaRPr lang="en-GB" sz="3600" b="1" dirty="0"/>
          </a:p>
        </p:txBody>
      </p:sp>
      <p:sp>
        <p:nvSpPr>
          <p:cNvPr id="10" name="TextBox 9"/>
          <p:cNvSpPr txBox="1"/>
          <p:nvPr/>
        </p:nvSpPr>
        <p:spPr>
          <a:xfrm>
            <a:off x="221195" y="2276872"/>
            <a:ext cx="8640960" cy="4247317"/>
          </a:xfrm>
          <a:prstGeom prst="rect">
            <a:avLst/>
          </a:prstGeom>
          <a:noFill/>
        </p:spPr>
        <p:txBody>
          <a:bodyPr wrap="square" rtlCol="0">
            <a:spAutoFit/>
          </a:bodyPr>
          <a:lstStyle/>
          <a:p>
            <a:pPr marL="285750" indent="-285750">
              <a:buFont typeface="Wingdings" panose="05000000000000000000" pitchFamily="2" charset="2"/>
              <a:buChar char="§"/>
            </a:pPr>
            <a:r>
              <a:rPr lang="en-GB" sz="3000" dirty="0" smtClean="0"/>
              <a:t>Developing routines</a:t>
            </a:r>
          </a:p>
          <a:p>
            <a:pPr marL="285750" indent="-285750">
              <a:buFont typeface="Wingdings" panose="05000000000000000000" pitchFamily="2" charset="2"/>
              <a:buChar char="§"/>
            </a:pPr>
            <a:r>
              <a:rPr lang="en-GB" sz="3000" dirty="0" smtClean="0"/>
              <a:t>Following directions and instructions</a:t>
            </a:r>
          </a:p>
          <a:p>
            <a:pPr marL="285750" indent="-285750">
              <a:buFont typeface="Wingdings" panose="05000000000000000000" pitchFamily="2" charset="2"/>
              <a:buChar char="§"/>
            </a:pPr>
            <a:r>
              <a:rPr lang="en-GB" sz="3000" dirty="0" smtClean="0"/>
              <a:t>Reading fluently</a:t>
            </a:r>
          </a:p>
          <a:p>
            <a:pPr marL="285750" indent="-285750">
              <a:buFont typeface="Wingdings" panose="05000000000000000000" pitchFamily="2" charset="2"/>
              <a:buChar char="§"/>
            </a:pPr>
            <a:r>
              <a:rPr lang="en-GB" sz="3000" dirty="0" smtClean="0"/>
              <a:t>Solving mathematical equations</a:t>
            </a:r>
          </a:p>
          <a:p>
            <a:pPr marL="285750" indent="-285750">
              <a:buFont typeface="Wingdings" panose="05000000000000000000" pitchFamily="2" charset="2"/>
              <a:buChar char="§"/>
            </a:pPr>
            <a:r>
              <a:rPr lang="en-GB" sz="3000" dirty="0" smtClean="0"/>
              <a:t>Writing independently etc.</a:t>
            </a:r>
          </a:p>
          <a:p>
            <a:endParaRPr lang="en-GB" sz="3000" dirty="0"/>
          </a:p>
          <a:p>
            <a:r>
              <a:rPr lang="en-GB" sz="3000" dirty="0" smtClean="0"/>
              <a:t>In summary… </a:t>
            </a:r>
          </a:p>
          <a:p>
            <a:r>
              <a:rPr lang="en-GB" sz="3000" dirty="0" smtClean="0"/>
              <a:t>Potentially </a:t>
            </a:r>
            <a:r>
              <a:rPr lang="en-GB" sz="3000" dirty="0"/>
              <a:t>a</a:t>
            </a:r>
            <a:r>
              <a:rPr lang="en-GB" sz="3000" dirty="0" smtClean="0"/>
              <a:t>cross all areas of learning and development.</a:t>
            </a:r>
            <a:endParaRPr lang="en-GB" sz="3000" dirty="0"/>
          </a:p>
        </p:txBody>
      </p:sp>
    </p:spTree>
    <p:extLst>
      <p:ext uri="{BB962C8B-B14F-4D97-AF65-F5344CB8AC3E}">
        <p14:creationId xmlns:p14="http://schemas.microsoft.com/office/powerpoint/2010/main" val="34727861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3594" y="475256"/>
            <a:ext cx="1065542" cy="537507"/>
          </a:xfrm>
          <a:prstGeom prst="rect">
            <a:avLst/>
          </a:prstGeom>
        </p:spPr>
      </p:pic>
      <p:sp>
        <p:nvSpPr>
          <p:cNvPr id="4" name="Isosceles Triangle 3"/>
          <p:cNvSpPr/>
          <p:nvPr/>
        </p:nvSpPr>
        <p:spPr>
          <a:xfrm>
            <a:off x="4245051" y="3720689"/>
            <a:ext cx="504056" cy="9361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p:cNvCxnSpPr/>
          <p:nvPr/>
        </p:nvCxnSpPr>
        <p:spPr>
          <a:xfrm>
            <a:off x="1112703" y="3573016"/>
            <a:ext cx="6768752" cy="216024"/>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a:xfrm>
            <a:off x="382279" y="1268760"/>
            <a:ext cx="8229600" cy="1143000"/>
          </a:xfrm>
        </p:spPr>
        <p:txBody>
          <a:bodyPr/>
          <a:lstStyle/>
          <a:p>
            <a:r>
              <a:rPr lang="en-GB" b="1" dirty="0" smtClean="0"/>
              <a:t>Preventing information overload</a:t>
            </a:r>
            <a:endParaRPr lang="en-GB" b="1" dirty="0"/>
          </a:p>
        </p:txBody>
      </p:sp>
      <p:sp>
        <p:nvSpPr>
          <p:cNvPr id="8" name="TextBox 7"/>
          <p:cNvSpPr txBox="1"/>
          <p:nvPr/>
        </p:nvSpPr>
        <p:spPr>
          <a:xfrm>
            <a:off x="1259632" y="2627606"/>
            <a:ext cx="1558489" cy="923330"/>
          </a:xfrm>
          <a:prstGeom prst="rect">
            <a:avLst/>
          </a:prstGeom>
          <a:noFill/>
          <a:ln>
            <a:solidFill>
              <a:schemeClr val="accent2"/>
            </a:solidFill>
          </a:ln>
        </p:spPr>
        <p:txBody>
          <a:bodyPr wrap="square" rtlCol="0">
            <a:spAutoFit/>
          </a:bodyPr>
          <a:lstStyle/>
          <a:p>
            <a:r>
              <a:rPr lang="en-GB" dirty="0" smtClean="0"/>
              <a:t>How much you have to remember …?</a:t>
            </a:r>
            <a:endParaRPr lang="en-GB" dirty="0"/>
          </a:p>
        </p:txBody>
      </p:sp>
      <p:sp>
        <p:nvSpPr>
          <p:cNvPr id="9" name="TextBox 8"/>
          <p:cNvSpPr txBox="1"/>
          <p:nvPr/>
        </p:nvSpPr>
        <p:spPr>
          <a:xfrm>
            <a:off x="6228184" y="2780006"/>
            <a:ext cx="1653271" cy="923330"/>
          </a:xfrm>
          <a:prstGeom prst="rect">
            <a:avLst/>
          </a:prstGeom>
          <a:noFill/>
          <a:ln>
            <a:solidFill>
              <a:schemeClr val="accent2"/>
            </a:solidFill>
          </a:ln>
        </p:spPr>
        <p:txBody>
          <a:bodyPr wrap="square" rtlCol="0">
            <a:spAutoFit/>
          </a:bodyPr>
          <a:lstStyle/>
          <a:p>
            <a:r>
              <a:rPr lang="en-GB" dirty="0" smtClean="0"/>
              <a:t>How much thinking do you have to do …?</a:t>
            </a:r>
            <a:endParaRPr lang="en-GB" dirty="0"/>
          </a:p>
        </p:txBody>
      </p:sp>
    </p:spTree>
    <p:extLst>
      <p:ext uri="{BB962C8B-B14F-4D97-AF65-F5344CB8AC3E}">
        <p14:creationId xmlns:p14="http://schemas.microsoft.com/office/powerpoint/2010/main" val="4287218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3594" y="475256"/>
            <a:ext cx="1065542" cy="537507"/>
          </a:xfrm>
          <a:prstGeom prst="rect">
            <a:avLst/>
          </a:prstGeom>
        </p:spPr>
      </p:pic>
      <p:sp>
        <p:nvSpPr>
          <p:cNvPr id="7" name="Title 6"/>
          <p:cNvSpPr>
            <a:spLocks noGrp="1"/>
          </p:cNvSpPr>
          <p:nvPr>
            <p:ph type="title"/>
          </p:nvPr>
        </p:nvSpPr>
        <p:spPr>
          <a:xfrm>
            <a:off x="323528" y="1196752"/>
            <a:ext cx="8229600" cy="1143000"/>
          </a:xfrm>
        </p:spPr>
        <p:txBody>
          <a:bodyPr>
            <a:normAutofit fontScale="90000"/>
          </a:bodyPr>
          <a:lstStyle/>
          <a:p>
            <a:r>
              <a:rPr lang="en-GB" b="1" dirty="0" smtClean="0"/>
              <a:t>Preventing information overload by:</a:t>
            </a:r>
            <a:endParaRPr lang="en-GB" b="1" dirty="0"/>
          </a:p>
        </p:txBody>
      </p:sp>
      <p:sp>
        <p:nvSpPr>
          <p:cNvPr id="2" name="TextBox 1"/>
          <p:cNvSpPr txBox="1"/>
          <p:nvPr/>
        </p:nvSpPr>
        <p:spPr>
          <a:xfrm>
            <a:off x="323528" y="2348880"/>
            <a:ext cx="8455608" cy="3170099"/>
          </a:xfrm>
          <a:prstGeom prst="rect">
            <a:avLst/>
          </a:prstGeom>
          <a:noFill/>
        </p:spPr>
        <p:txBody>
          <a:bodyPr wrap="square" rtlCol="0">
            <a:spAutoFit/>
          </a:bodyPr>
          <a:lstStyle/>
          <a:p>
            <a:pPr marL="285750" indent="-285750">
              <a:buFont typeface="Arial" panose="020B0604020202020204" pitchFamily="34" charset="0"/>
              <a:buChar char="•"/>
            </a:pPr>
            <a:r>
              <a:rPr lang="en-GB" sz="4000" dirty="0" smtClean="0"/>
              <a:t>reducing the load</a:t>
            </a:r>
          </a:p>
          <a:p>
            <a:pPr marL="285750" indent="-285750">
              <a:buFont typeface="Arial" panose="020B0604020202020204" pitchFamily="34" charset="0"/>
              <a:buChar char="•"/>
            </a:pPr>
            <a:r>
              <a:rPr lang="en-GB" sz="4000" dirty="0" smtClean="0"/>
              <a:t>using both visual and verbal information</a:t>
            </a:r>
          </a:p>
          <a:p>
            <a:pPr marL="285750" indent="-285750">
              <a:buFont typeface="Arial" panose="020B0604020202020204" pitchFamily="34" charset="0"/>
              <a:buChar char="•"/>
            </a:pPr>
            <a:r>
              <a:rPr lang="en-GB" sz="4000" dirty="0" smtClean="0"/>
              <a:t>making information more sticky</a:t>
            </a:r>
          </a:p>
          <a:p>
            <a:pPr marL="285750" indent="-285750">
              <a:buFont typeface="Arial" panose="020B0604020202020204" pitchFamily="34" charset="0"/>
              <a:buChar char="•"/>
            </a:pPr>
            <a:r>
              <a:rPr lang="en-GB" sz="4000" dirty="0" smtClean="0"/>
              <a:t>chunking information.</a:t>
            </a:r>
            <a:endParaRPr lang="en-GB" sz="4000" dirty="0"/>
          </a:p>
        </p:txBody>
      </p:sp>
    </p:spTree>
    <p:extLst>
      <p:ext uri="{BB962C8B-B14F-4D97-AF65-F5344CB8AC3E}">
        <p14:creationId xmlns:p14="http://schemas.microsoft.com/office/powerpoint/2010/main" val="1431263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b="1" dirty="0" smtClean="0"/>
              <a:t>What about literacy?</a:t>
            </a:r>
            <a:endParaRPr lang="en-GB" b="1" dirty="0"/>
          </a:p>
        </p:txBody>
      </p:sp>
      <p:sp>
        <p:nvSpPr>
          <p:cNvPr id="3" name="Text Placeholder 2"/>
          <p:cNvSpPr>
            <a:spLocks noGrp="1"/>
          </p:cNvSpPr>
          <p:nvPr>
            <p:ph type="body" idx="1"/>
          </p:nvPr>
        </p:nvSpPr>
        <p:spPr>
          <a:xfrm>
            <a:off x="457200" y="1412776"/>
            <a:ext cx="8229600" cy="4525963"/>
          </a:xfrm>
        </p:spPr>
        <p:txBody>
          <a:bodyPr>
            <a:noAutofit/>
          </a:bodyPr>
          <a:lstStyle/>
          <a:p>
            <a:pPr>
              <a:buFont typeface="Wingdings" panose="05000000000000000000" pitchFamily="2" charset="2"/>
              <a:buChar char="§"/>
            </a:pPr>
            <a:r>
              <a:rPr lang="en-GB" sz="4000" dirty="0" smtClean="0"/>
              <a:t>Reading</a:t>
            </a:r>
          </a:p>
          <a:p>
            <a:pPr lvl="1"/>
            <a:r>
              <a:rPr lang="en-GB" sz="3600" dirty="0" smtClean="0"/>
              <a:t>Decoding and spelling</a:t>
            </a:r>
          </a:p>
          <a:p>
            <a:pPr lvl="1"/>
            <a:r>
              <a:rPr lang="en-GB" sz="3600" dirty="0" smtClean="0"/>
              <a:t>Text comprehension</a:t>
            </a:r>
          </a:p>
          <a:p>
            <a:pPr marL="457200" lvl="1" indent="0">
              <a:buNone/>
            </a:pPr>
            <a:endParaRPr lang="en-GB" sz="3600" dirty="0" smtClean="0"/>
          </a:p>
          <a:p>
            <a:pPr>
              <a:buFont typeface="Wingdings" panose="05000000000000000000" pitchFamily="2" charset="2"/>
              <a:buChar char="§"/>
            </a:pPr>
            <a:r>
              <a:rPr lang="en-GB" sz="4000" dirty="0" smtClean="0"/>
              <a:t>Writing</a:t>
            </a:r>
          </a:p>
          <a:p>
            <a:pPr lvl="1"/>
            <a:r>
              <a:rPr lang="en-GB" sz="3600" dirty="0" smtClean="0"/>
              <a:t>Creating content</a:t>
            </a:r>
          </a:p>
          <a:p>
            <a:pPr lvl="1"/>
            <a:r>
              <a:rPr lang="en-GB" sz="3600" dirty="0" smtClean="0"/>
              <a:t>Getting it onto paper</a:t>
            </a:r>
            <a:endParaRPr lang="en-GB" sz="36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360" y="443221"/>
            <a:ext cx="1065542" cy="537507"/>
          </a:xfrm>
          <a:prstGeom prst="rect">
            <a:avLst/>
          </a:prstGeom>
        </p:spPr>
      </p:pic>
    </p:spTree>
    <p:extLst>
      <p:ext uri="{BB962C8B-B14F-4D97-AF65-F5344CB8AC3E}">
        <p14:creationId xmlns:p14="http://schemas.microsoft.com/office/powerpoint/2010/main" val="2160932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b="1" dirty="0" smtClean="0"/>
              <a:t>What about literacy?</a:t>
            </a:r>
            <a:endParaRPr lang="en-GB" b="1" dirty="0"/>
          </a:p>
        </p:txBody>
      </p:sp>
      <p:sp>
        <p:nvSpPr>
          <p:cNvPr id="3" name="Text Placeholder 2"/>
          <p:cNvSpPr>
            <a:spLocks noGrp="1"/>
          </p:cNvSpPr>
          <p:nvPr>
            <p:ph type="body" idx="1"/>
          </p:nvPr>
        </p:nvSpPr>
        <p:spPr/>
        <p:txBody>
          <a:bodyPr/>
          <a:lstStyle/>
          <a:p>
            <a:pPr>
              <a:buFont typeface="Wingdings" panose="05000000000000000000" pitchFamily="2" charset="2"/>
              <a:buChar char="§"/>
            </a:pPr>
            <a:r>
              <a:rPr lang="en-GB" dirty="0" smtClean="0"/>
              <a:t>Reading</a:t>
            </a:r>
          </a:p>
          <a:p>
            <a:pPr lvl="1"/>
            <a:r>
              <a:rPr lang="en-GB" dirty="0" smtClean="0"/>
              <a:t>Decoding and spelling</a:t>
            </a:r>
          </a:p>
          <a:p>
            <a:pPr lvl="1"/>
            <a:r>
              <a:rPr lang="en-GB" dirty="0" smtClean="0"/>
              <a:t>Text comprehension</a:t>
            </a:r>
          </a:p>
          <a:p>
            <a:pPr>
              <a:buFont typeface="Wingdings" panose="05000000000000000000" pitchFamily="2" charset="2"/>
              <a:buChar char="§"/>
            </a:pPr>
            <a:r>
              <a:rPr lang="en-GB" dirty="0" smtClean="0"/>
              <a:t>Writing</a:t>
            </a:r>
          </a:p>
          <a:p>
            <a:pPr lvl="1"/>
            <a:r>
              <a:rPr lang="en-GB" dirty="0" smtClean="0"/>
              <a:t>Creating content</a:t>
            </a:r>
          </a:p>
          <a:p>
            <a:pPr lvl="1"/>
            <a:r>
              <a:rPr lang="en-GB" dirty="0" smtClean="0"/>
              <a:t>Getting it onto paper</a:t>
            </a:r>
            <a:endParaRPr lang="en-GB" dirty="0"/>
          </a:p>
        </p:txBody>
      </p:sp>
      <p:sp>
        <p:nvSpPr>
          <p:cNvPr id="5" name="TextBox 4"/>
          <p:cNvSpPr txBox="1"/>
          <p:nvPr/>
        </p:nvSpPr>
        <p:spPr>
          <a:xfrm>
            <a:off x="5040052" y="1700808"/>
            <a:ext cx="3636404" cy="3277820"/>
          </a:xfrm>
          <a:prstGeom prst="rect">
            <a:avLst/>
          </a:prstGeom>
          <a:solidFill>
            <a:srgbClr val="FFFF99"/>
          </a:solidFill>
          <a:ln>
            <a:solidFill>
              <a:schemeClr val="tx1"/>
            </a:solidFill>
          </a:ln>
        </p:spPr>
        <p:txBody>
          <a:bodyPr wrap="square" rtlCol="0">
            <a:spAutoFit/>
          </a:bodyPr>
          <a:lstStyle/>
          <a:p>
            <a:pPr marL="457200" indent="-457200">
              <a:spcAft>
                <a:spcPts val="600"/>
              </a:spcAft>
              <a:buFont typeface="+mj-lt"/>
              <a:buAutoNum type="arabicPeriod"/>
            </a:pPr>
            <a:r>
              <a:rPr lang="en-GB" sz="2400" b="1" dirty="0" smtClean="0">
                <a:solidFill>
                  <a:sysClr val="windowText" lastClr="000000"/>
                </a:solidFill>
                <a:latin typeface="+mn-lt"/>
              </a:rPr>
              <a:t>Reducing the memory load</a:t>
            </a:r>
          </a:p>
          <a:p>
            <a:pPr marL="457200" indent="-457200">
              <a:spcAft>
                <a:spcPts val="600"/>
              </a:spcAft>
              <a:buFont typeface="+mj-lt"/>
              <a:buAutoNum type="arabicPeriod"/>
            </a:pPr>
            <a:r>
              <a:rPr lang="en-GB" sz="2400" b="1" dirty="0" smtClean="0">
                <a:solidFill>
                  <a:sysClr val="windowText" lastClr="000000"/>
                </a:solidFill>
                <a:latin typeface="+mn-lt"/>
              </a:rPr>
              <a:t>Using visual &amp; verbal routes</a:t>
            </a:r>
          </a:p>
          <a:p>
            <a:pPr marL="457200" indent="-457200">
              <a:spcAft>
                <a:spcPts val="600"/>
              </a:spcAft>
              <a:buFont typeface="+mj-lt"/>
              <a:buAutoNum type="arabicPeriod"/>
            </a:pPr>
            <a:r>
              <a:rPr lang="en-GB" sz="2400" b="1" dirty="0" smtClean="0">
                <a:solidFill>
                  <a:sysClr val="windowText" lastClr="000000"/>
                </a:solidFill>
                <a:latin typeface="+mn-lt"/>
              </a:rPr>
              <a:t>Making information sticky</a:t>
            </a:r>
          </a:p>
          <a:p>
            <a:pPr marL="457200" indent="-457200">
              <a:spcAft>
                <a:spcPts val="600"/>
              </a:spcAft>
              <a:buFont typeface="+mj-lt"/>
              <a:buAutoNum type="arabicPeriod"/>
            </a:pPr>
            <a:r>
              <a:rPr lang="en-GB" sz="2400" b="1" dirty="0" smtClean="0">
                <a:solidFill>
                  <a:sysClr val="windowText" lastClr="000000"/>
                </a:solidFill>
                <a:latin typeface="+mn-lt"/>
              </a:rPr>
              <a:t>Chunking the information</a:t>
            </a:r>
            <a:endParaRPr lang="en-GB" sz="2400" b="1" dirty="0">
              <a:solidFill>
                <a:sysClr val="windowText" lastClr="000000"/>
              </a:solidFill>
              <a:latin typeface="+mn-l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360" y="443221"/>
            <a:ext cx="1065542" cy="537507"/>
          </a:xfrm>
          <a:prstGeom prst="rect">
            <a:avLst/>
          </a:prstGeom>
        </p:spPr>
      </p:pic>
      <p:sp>
        <p:nvSpPr>
          <p:cNvPr id="8" name="TextBox 7"/>
          <p:cNvSpPr txBox="1"/>
          <p:nvPr/>
        </p:nvSpPr>
        <p:spPr>
          <a:xfrm>
            <a:off x="611560" y="5311846"/>
            <a:ext cx="7615100" cy="707886"/>
          </a:xfrm>
          <a:prstGeom prst="rect">
            <a:avLst/>
          </a:prstGeom>
          <a:solidFill>
            <a:srgbClr val="FFFF99"/>
          </a:solidFill>
          <a:ln>
            <a:solidFill>
              <a:schemeClr val="tx1"/>
            </a:solidFill>
          </a:ln>
        </p:spPr>
        <p:txBody>
          <a:bodyPr wrap="square" rtlCol="0">
            <a:spAutoFit/>
          </a:bodyPr>
          <a:lstStyle/>
          <a:p>
            <a:r>
              <a:rPr lang="en-GB" sz="4000" b="1" dirty="0" smtClean="0"/>
              <a:t>From early primary… and onwards</a:t>
            </a:r>
            <a:endParaRPr lang="en-GB" sz="4000" b="1" dirty="0"/>
          </a:p>
        </p:txBody>
      </p:sp>
    </p:spTree>
    <p:extLst>
      <p:ext uri="{BB962C8B-B14F-4D97-AF65-F5344CB8AC3E}">
        <p14:creationId xmlns:p14="http://schemas.microsoft.com/office/powerpoint/2010/main" val="48866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1826</TotalTime>
  <Words>3109</Words>
  <Application>Microsoft Office PowerPoint</Application>
  <PresentationFormat>On-screen Show (4:3)</PresentationFormat>
  <Paragraphs>362</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Raising Attainment through developing a whole-school approach to the creation of a working memory friendly classroom  Part 2     </vt:lpstr>
      <vt:lpstr>PowerPoint Presentation</vt:lpstr>
      <vt:lpstr>PowerPoint Presentation</vt:lpstr>
      <vt:lpstr>PowerPoint Presentation</vt:lpstr>
      <vt:lpstr>PowerPoint Presentation</vt:lpstr>
      <vt:lpstr>Preventing information overload</vt:lpstr>
      <vt:lpstr>Preventing information overload by:</vt:lpstr>
      <vt:lpstr>What about literacy?</vt:lpstr>
      <vt:lpstr>What about literacy?</vt:lpstr>
      <vt:lpstr>PowerPoint Presentation</vt:lpstr>
      <vt:lpstr>PowerPoint Presentation</vt:lpstr>
      <vt:lpstr>PowerPoint Presentation</vt:lpstr>
      <vt:lpstr>Information Carrying Words</vt:lpstr>
      <vt:lpstr>No information carrying words  </vt:lpstr>
      <vt:lpstr>“Put the scissors in the pot.”</vt:lpstr>
      <vt:lpstr>“Put the scissors in the pot.”</vt:lpstr>
      <vt:lpstr>“Put the red scissors on top of the spotty pot.”</vt:lpstr>
      <vt:lpstr>“Put the red scissors on top of the spotty pot.”</vt:lpstr>
      <vt:lpstr>“Put the scissors in the spotty pot.”</vt:lpstr>
      <vt:lpstr>“Put the scissors in the spotty pot.”</vt:lpstr>
      <vt:lpstr>In the classroom there are times when we will ask children to follow a number of sequential oral instructions. A child’s working memory may become overloaded when there are too many chunks of information to process at one time, and the number of information carrying words will contribute to this.</vt:lpstr>
      <vt:lpstr>Does this sound familiar?</vt:lpstr>
      <vt:lpstr>A child may find processing this difficult due to:</vt:lpstr>
      <vt:lpstr>How can we make this more working memory friendly? </vt:lpstr>
      <vt:lpstr>We could change this instruction by modelling/ gesturing each step:</vt:lpstr>
      <vt:lpstr>PowerPoint Presentation</vt:lpstr>
    </vt:vector>
  </TitlesOfParts>
  <Company>Highland Council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Mctaggart</dc:creator>
  <cp:lastModifiedBy>CookJ</cp:lastModifiedBy>
  <cp:revision>137</cp:revision>
  <cp:lastPrinted>2015-05-20T10:24:48Z</cp:lastPrinted>
  <dcterms:created xsi:type="dcterms:W3CDTF">2015-03-26T08:32:38Z</dcterms:created>
  <dcterms:modified xsi:type="dcterms:W3CDTF">2019-07-29T13:12:08Z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-602180922</vt:i4>
  </property>
  <property fmtid="{D5CDD505-2E9C-101B-9397-08002B2CF9AE}" pid="4" name="_EmailSubject">
    <vt:lpwstr>never yet missed a deadline</vt:lpwstr>
  </property>
  <property fmtid="{D5CDD505-2E9C-101B-9397-08002B2CF9AE}" pid="5" name="_AuthorEmail">
    <vt:lpwstr>James.Mctaggart@highland.gov.uk</vt:lpwstr>
  </property>
  <property fmtid="{D5CDD505-2E9C-101B-9397-08002B2CF9AE}" pid="6" name="_AuthorEmailDisplayName">
    <vt:lpwstr>James Mctaggart</vt:lpwstr>
  </property>
</Properties>
</file>